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media/audio8.bin" ContentType="audio/unknown"/>
  <Override PartName="/ppt/notesSlides/notesSlide16.xml" ContentType="application/vnd.openxmlformats-officedocument.presentationml.notesSlide+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media/audio4.bin" ContentType="audio/unknown"/>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ppt/media/audio12.bin" ContentType="audio/unknown"/>
  <Override PartName="/ppt/slides/slide22.xml" ContentType="application/vnd.openxmlformats-officedocument.presentationml.slide+xml"/>
  <Override PartName="/docProps/app.xml" ContentType="application/vnd.openxmlformats-officedocument.extended-properties+xml"/>
  <Default Extension="rels" ContentType="application/vnd.openxmlformats-package.relationship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ppt/media/audio9.bin" ContentType="audio/unknown"/>
  <Override PartName="/ppt/notesSlides/notesSlide17.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Override PartName="/ppt/media/audio5.bin" ContentType="audio/unknown"/>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media/audio1.bin" ContentType="audio/unknown"/>
  <Override PartName="/ppt/notesSlides/notesSlide6.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media/audio6.bin" ContentType="audio/unknown"/>
  <Override PartName="/ppt/media/audio10.bin" ContentType="audio/unknown"/>
  <Override PartName="/ppt/slideLayouts/slideLayout3.xml" ContentType="application/vnd.openxmlformats-officedocument.presentationml.slideLayout+xml"/>
  <Override PartName="/ppt/slides/slide24.xml" ContentType="application/vnd.openxmlformats-officedocument.presentationml.slide+xml"/>
  <Override PartName="/ppt/media/audio2.bin" ContentType="audio/unknown"/>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media/audio7.bin" ContentType="audio/unknown"/>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media/audio11.bin" ContentType="audio/unknown"/>
  <Override PartName="/ppt/media/audio3.bin" ContentType="audio/unknown"/>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843" r:id="rId1"/>
  </p:sldMasterIdLst>
  <p:notesMasterIdLst>
    <p:notesMasterId r:id="rId26"/>
  </p:notesMasterIdLst>
  <p:sldIdLst>
    <p:sldId id="256" r:id="rId2"/>
    <p:sldId id="257" r:id="rId3"/>
    <p:sldId id="261" r:id="rId4"/>
    <p:sldId id="258" r:id="rId5"/>
    <p:sldId id="283" r:id="rId6"/>
    <p:sldId id="259" r:id="rId7"/>
    <p:sldId id="262" r:id="rId8"/>
    <p:sldId id="263" r:id="rId9"/>
    <p:sldId id="264" r:id="rId10"/>
    <p:sldId id="265" r:id="rId11"/>
    <p:sldId id="266" r:id="rId12"/>
    <p:sldId id="267" r:id="rId13"/>
    <p:sldId id="268" r:id="rId14"/>
    <p:sldId id="271" r:id="rId15"/>
    <p:sldId id="284" r:id="rId16"/>
    <p:sldId id="260" r:id="rId17"/>
    <p:sldId id="269" r:id="rId18"/>
    <p:sldId id="270" r:id="rId19"/>
    <p:sldId id="280" r:id="rId20"/>
    <p:sldId id="279" r:id="rId21"/>
    <p:sldId id="281" r:id="rId22"/>
    <p:sldId id="282" r:id="rId23"/>
    <p:sldId id="277" r:id="rId24"/>
    <p:sldId id="278"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34" autoAdjust="0"/>
    <p:restoredTop sz="75940" autoAdjust="0"/>
  </p:normalViewPr>
  <p:slideViewPr>
    <p:cSldViewPr snapToObjects="1">
      <p:cViewPr varScale="1">
        <p:scale>
          <a:sx n="77" d="100"/>
          <a:sy n="77" d="100"/>
        </p:scale>
        <p:origin x="-1248" y="-104"/>
      </p:cViewPr>
      <p:guideLst>
        <p:guide orient="horz" pos="2160"/>
        <p:guide pos="2880"/>
      </p:guideLst>
    </p:cSldViewPr>
  </p:slideViewPr>
  <p:outlineViewPr>
    <p:cViewPr>
      <p:scale>
        <a:sx n="33" d="100"/>
        <a:sy n="33" d="100"/>
      </p:scale>
      <p:origin x="0" y="3344"/>
    </p:cViewPr>
  </p:outlineViewPr>
  <p:notesTextViewPr>
    <p:cViewPr>
      <p:scale>
        <a:sx n="100" d="100"/>
        <a:sy n="100" d="100"/>
      </p:scale>
      <p:origin x="0" y="0"/>
    </p:cViewPr>
  </p:notesTextViewPr>
  <p:notesViewPr>
    <p:cSldViewPr snapToObjects="1">
      <p:cViewPr varScale="1">
        <p:scale>
          <a:sx n="71" d="100"/>
          <a:sy n="71" d="100"/>
        </p:scale>
        <p:origin x="-2776"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9682BA-31FC-EA40-926A-982E59124D9E}" type="datetimeFigureOut">
              <a:rPr lang="en-US" smtClean="0"/>
              <a:pPr/>
              <a:t>3/28/13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5CDC7C-AA47-5F4F-BF72-2E18144F543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At</a:t>
            </a:r>
            <a:r>
              <a:rPr lang="en-US" baseline="0" dirty="0" smtClean="0"/>
              <a:t> the time I teach this lesson, I will have already taught the students the Place Value Chapter. Students should be able to count</a:t>
            </a:r>
            <a:r>
              <a:rPr lang="en-US" sz="1200" kern="1200" dirty="0" smtClean="0">
                <a:solidFill>
                  <a:schemeClr val="tx1"/>
                </a:solidFill>
                <a:latin typeface="+mn-lt"/>
                <a:ea typeface="+mn-ea"/>
                <a:cs typeface="+mn-cs"/>
              </a:rPr>
              <a:t>, read, and write whole numbers to 10,000,</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compare and order whole numbers to 10,000,</a:t>
            </a:r>
            <a:r>
              <a:rPr lang="en-US" sz="1200" kern="1200" baseline="0" dirty="0" smtClean="0">
                <a:solidFill>
                  <a:schemeClr val="tx1"/>
                </a:solidFill>
                <a:latin typeface="+mn-lt"/>
                <a:ea typeface="+mn-ea"/>
                <a:cs typeface="+mn-cs"/>
              </a:rPr>
              <a:t> and i</a:t>
            </a:r>
            <a:r>
              <a:rPr lang="en-US" sz="1200" kern="1200" dirty="0" smtClean="0">
                <a:solidFill>
                  <a:schemeClr val="tx1"/>
                </a:solidFill>
                <a:latin typeface="+mn-lt"/>
                <a:ea typeface="+mn-ea"/>
                <a:cs typeface="+mn-cs"/>
              </a:rPr>
              <a:t>dentify the place value for each digit in numbers to 10,000.</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a:t>
            </a:r>
            <a:r>
              <a:rPr lang="en-US" sz="1200" kern="1200" baseline="0" dirty="0" smtClean="0">
                <a:solidFill>
                  <a:schemeClr val="tx1"/>
                </a:solidFill>
                <a:latin typeface="+mn-lt"/>
                <a:ea typeface="+mn-ea"/>
                <a:cs typeface="+mn-cs"/>
              </a:rPr>
              <a:t> will be teaching a chapter on Rounding and I plan on using this lesson as my second lesson in the chapter.  The previous lesson will explain rounding and will teach students how to use the halfway point to round whole numbers. We will use number lines and review place value.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this lesson, students will be shown a fun and easy way to round whole numbers. The catchy tune and easy to follow steps makes rounding exciting!  Students will be given examples and they will also be provided with practice problems to complete.  Towards the end of the lesson, I will pose some thought provoking questions to the students.  I want them to be interested in the topic and motivated to learn and answer the questions by being active participants.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 lot of students struggle with the concept of rounding. Some students struggle with grasping the concept of the halfway point and others struggle with using place value because they don’t have those skills mastered yet.  I find that the Rounding Rap gives all students a step by step process for success in rounding. Students who are auditory learners, obviously respond to this teaching strategy as well as kinesthetic learning since we are usually adding motions to the rap and they have steps to complete as they follow the rap.  I find that a lot of students will use the Rounding Rap for a little bit and then a light bulb goes off and they say, “Oh..I get it!” and they don’t need the Rounding Rap anymore.  There are other students, who really depend on the Rounding Rap, and use it for every problem. I want students to use this tool when they need it, but I also want them to understand what and why they are doing it and we go into more detail about that later in the chapter.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Lessons that will follow in this chapter:</a:t>
            </a:r>
          </a:p>
          <a:p>
            <a:pPr>
              <a:buFontTx/>
              <a:buChar char="•"/>
            </a:pPr>
            <a:r>
              <a:rPr lang="en-US" sz="1200" kern="1200" baseline="0" dirty="0" smtClean="0">
                <a:solidFill>
                  <a:schemeClr val="tx1"/>
                </a:solidFill>
                <a:latin typeface="+mn-lt"/>
                <a:ea typeface="+mn-ea"/>
                <a:cs typeface="+mn-cs"/>
              </a:rPr>
              <a:t> Revisit the questions brought up in this lesson and have students present their ideas to the class</a:t>
            </a:r>
          </a:p>
          <a:p>
            <a:pPr>
              <a:buFontTx/>
              <a:buChar char="•"/>
            </a:pPr>
            <a:r>
              <a:rPr lang="en-US" sz="1200" kern="1200" baseline="0" dirty="0" smtClean="0">
                <a:solidFill>
                  <a:schemeClr val="tx1"/>
                </a:solidFill>
                <a:latin typeface="+mn-lt"/>
                <a:ea typeface="+mn-ea"/>
                <a:cs typeface="+mn-cs"/>
              </a:rPr>
              <a:t> More practice with 2-, 3-, and 4- digit rounding </a:t>
            </a:r>
          </a:p>
          <a:p>
            <a:pPr>
              <a:buFontTx/>
              <a:buChar char="•"/>
            </a:pPr>
            <a:r>
              <a:rPr lang="en-US" sz="1200" kern="1200" baseline="0" dirty="0" smtClean="0">
                <a:solidFill>
                  <a:schemeClr val="tx1"/>
                </a:solidFill>
                <a:latin typeface="+mn-lt"/>
                <a:ea typeface="+mn-ea"/>
                <a:cs typeface="+mn-cs"/>
              </a:rPr>
              <a:t> Problem solving: Try, Check and Revise</a:t>
            </a:r>
            <a:endParaRPr lang="en-US" sz="1200" kern="1200" dirty="0" smtClean="0">
              <a:solidFill>
                <a:schemeClr val="tx1"/>
              </a:solidFill>
              <a:latin typeface="+mn-lt"/>
              <a:ea typeface="+mn-ea"/>
              <a:cs typeface="+mn-cs"/>
            </a:endParaRPr>
          </a:p>
          <a:p>
            <a:endParaRPr lang="en-US" dirty="0" smtClean="0"/>
          </a:p>
          <a:p>
            <a:r>
              <a:rPr lang="en-US" dirty="0" smtClean="0"/>
              <a:t>I will use this presentation</a:t>
            </a:r>
            <a:r>
              <a:rPr lang="en-US" baseline="0" dirty="0" smtClean="0"/>
              <a:t> to aide in my lesson on using rap to round whole numbers.  Using this presentation, instead of just teaching the song aloud in class, makes it possible for me to include visuals, examples, and sound effects.  I am able to organize my ideas and thoughts for teaching this lesson into the presentation so that I am thoroughly prepared and ready for the lesson.  I set up the presentation so that I can move through the slides at my own pace and can spend more time on the difficult or more involved steps.  I also broke down the lines in the rap, so that each slide introduces a new line to the rap. By breaking it down into small steps, students will be able to see how to make sense of the words in the lyrics and they will be able to see the example that matches each step in the rap.  Also, by setting up this presentation ahead of time, it saves me time from writing on the board all the time. I have more time to walk and facilitate around the classroom. It gives me more time to spend with individuals who are struggling and need extra help. I am eager to implement this presentation into my classroom and to see the difference it makes in students’ understanding.</a:t>
            </a:r>
          </a:p>
          <a:p>
            <a:endParaRPr lang="en-US" baseline="0" dirty="0" smtClean="0"/>
          </a:p>
          <a:p>
            <a:r>
              <a:rPr lang="en-US" baseline="0" dirty="0" smtClean="0"/>
              <a:t>This presentation will make a positive impact on student learning because I am incorporating different learning styles into the lesson. Auditory learners will respond well to hearing me rap and rapping themselves. I also included a recording of me rapping the Rounding Rap, so students can play it when they need to hear it again.  Visual learners will respond well to the pictures, examples, and notes available to them during the presentation.  Kinesthetic learners will respond well to the Rounding Rap as well because it will get them moving and interested in the topic.  Hands on learners will respond well to the step by step process, the opportunity to work on their white boards as well as the opportunity to work on the SMARTBoard during the presentation.</a:t>
            </a:r>
          </a:p>
          <a:p>
            <a:endParaRPr lang="en-US" baseline="0" dirty="0" smtClean="0"/>
          </a:p>
          <a:p>
            <a:r>
              <a:rPr lang="en-US" baseline="0" dirty="0" smtClean="0"/>
              <a:t>This lesson starts out using the traditional approach as I am modeling and giving them the information they need to learn the rap.  Instead of just passing out the words to the rap, I am adding excitement and visuals.  I am breaking down the steps to aide in understanding and giving explanations for each step as well.  I also think this incorporates the inquiry process, because students are taking an active role in learning the rap.  Students help rap throughout the lesson and get involved in the process as they sing along. </a:t>
            </a:r>
          </a:p>
          <a:p>
            <a:endParaRPr lang="en-US" baseline="0" dirty="0" smtClean="0"/>
          </a:p>
          <a:p>
            <a:r>
              <a:rPr lang="en-US" baseline="0" dirty="0" smtClean="0"/>
              <a:t>Now that I have their attention and they are excited about rounding, I want to get more in depth about the meaning behind rounding and the reasons for using rounding in our everyday lives. I want to relate rounding to real life so that they understand the importance of it.  I move into using the inquiry process by giving students thought provoking questions and the responsibility of brainstorming answers.  Students are given an article to help them think of ways rounding is used in our everyday lives.  They are interested and eager to explore more about rounding.</a:t>
            </a:r>
            <a:endParaRPr lang="en-US" dirty="0"/>
          </a:p>
        </p:txBody>
      </p:sp>
      <p:sp>
        <p:nvSpPr>
          <p:cNvPr id="4" name="Slide Number Placeholder 3"/>
          <p:cNvSpPr>
            <a:spLocks noGrp="1"/>
          </p:cNvSpPr>
          <p:nvPr>
            <p:ph type="sldNum" sz="quarter" idx="10"/>
          </p:nvPr>
        </p:nvSpPr>
        <p:spPr/>
        <p:txBody>
          <a:bodyPr/>
          <a:lstStyle/>
          <a:p>
            <a:fld id="{7A5CDC7C-AA47-5F4F-BF72-2E18144F5431}"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to students that we are looking to round the number to the NEAREST</a:t>
            </a:r>
            <a:r>
              <a:rPr lang="en-US" baseline="0" dirty="0" smtClean="0"/>
              <a:t> (CLOSEST) hundred.  So, we are finding the closest hundred to 372.</a:t>
            </a:r>
          </a:p>
          <a:p>
            <a:r>
              <a:rPr lang="en-US" baseline="0" dirty="0" smtClean="0"/>
              <a:t>When we round, we are using numbers that are easier to work with.</a:t>
            </a:r>
            <a:endParaRPr lang="en-US" dirty="0"/>
          </a:p>
        </p:txBody>
      </p:sp>
      <p:sp>
        <p:nvSpPr>
          <p:cNvPr id="4" name="Slide Number Placeholder 3"/>
          <p:cNvSpPr>
            <a:spLocks noGrp="1"/>
          </p:cNvSpPr>
          <p:nvPr>
            <p:ph type="sldNum" sz="quarter" idx="10"/>
          </p:nvPr>
        </p:nvSpPr>
        <p:spPr/>
        <p:txBody>
          <a:bodyPr/>
          <a:lstStyle/>
          <a:p>
            <a:fld id="{7A5CDC7C-AA47-5F4F-BF72-2E18144F5431}"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5CDC7C-AA47-5F4F-BF72-2E18144F5431}"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Rounding Rap makes it easy to find the closest</a:t>
            </a:r>
            <a:r>
              <a:rPr lang="en-US" baseline="0" dirty="0" smtClean="0"/>
              <a:t> hundred.  We can use Rounding Rap to help us round whole numbers. </a:t>
            </a:r>
          </a:p>
          <a:p>
            <a:r>
              <a:rPr lang="en-US" baseline="0" dirty="0" smtClean="0"/>
              <a:t>We will practice rapping together as a class.  I usually tie a bandana around my head and pretend that I am rapping into a microphone. I also walk around the room making rapping sounds.  The students really get a kick out of this and we have a lot of fun while learning how to round!</a:t>
            </a:r>
            <a:endParaRPr lang="en-US" dirty="0"/>
          </a:p>
        </p:txBody>
      </p:sp>
      <p:sp>
        <p:nvSpPr>
          <p:cNvPr id="4" name="Slide Number Placeholder 3"/>
          <p:cNvSpPr>
            <a:spLocks noGrp="1"/>
          </p:cNvSpPr>
          <p:nvPr>
            <p:ph type="sldNum" sz="quarter" idx="10"/>
          </p:nvPr>
        </p:nvSpPr>
        <p:spPr/>
        <p:txBody>
          <a:bodyPr/>
          <a:lstStyle/>
          <a:p>
            <a:fld id="{7A5CDC7C-AA47-5F4F-BF72-2E18144F5431}"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Rounding</a:t>
            </a:r>
            <a:r>
              <a:rPr lang="en-US" baseline="0" dirty="0" smtClean="0"/>
              <a:t> Rap Lyrics will be typed on a handout. I will pass out the handout and give the students a few minutes to read and review the steps to Rounding Rap.</a:t>
            </a:r>
          </a:p>
          <a:p>
            <a:endParaRPr lang="en-US" baseline="0" dirty="0" smtClean="0"/>
          </a:p>
          <a:p>
            <a:r>
              <a:rPr lang="en-US" baseline="0" dirty="0" smtClean="0"/>
              <a:t>Go through the steps of the Rounding Rap and show my work as I go through the steps. (I have a SMARTBoard in my classroom, so I will write directly on the slide as I model rounding to the class).</a:t>
            </a:r>
          </a:p>
          <a:p>
            <a:endParaRPr lang="en-US" baseline="0" dirty="0" smtClean="0"/>
          </a:p>
          <a:p>
            <a:r>
              <a:rPr lang="en-US" baseline="0" dirty="0" smtClean="0"/>
              <a:t>Students can follow along on their individual white boards as I go through the steps. I will also call students up to the board to help me.</a:t>
            </a:r>
            <a:endParaRPr lang="en-US" dirty="0"/>
          </a:p>
        </p:txBody>
      </p:sp>
      <p:sp>
        <p:nvSpPr>
          <p:cNvPr id="4" name="Slide Number Placeholder 3"/>
          <p:cNvSpPr>
            <a:spLocks noGrp="1"/>
          </p:cNvSpPr>
          <p:nvPr>
            <p:ph type="sldNum" sz="quarter" idx="10"/>
          </p:nvPr>
        </p:nvSpPr>
        <p:spPr/>
        <p:txBody>
          <a:bodyPr/>
          <a:lstStyle/>
          <a:p>
            <a:fld id="{7A5CDC7C-AA47-5F4F-BF72-2E18144F5431}"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Go through the steps of the Rounding Rap and show my work as I go through the steps. </a:t>
            </a:r>
          </a:p>
          <a:p>
            <a:r>
              <a:rPr lang="en-US" baseline="0" dirty="0" smtClean="0"/>
              <a:t>Students can follow along on their individual white boards as I go through the steps. I will also call students up to the board to help me.</a:t>
            </a:r>
            <a:endParaRPr lang="en-US" dirty="0" smtClean="0"/>
          </a:p>
          <a:p>
            <a:endParaRPr lang="en-US" dirty="0"/>
          </a:p>
        </p:txBody>
      </p:sp>
      <p:sp>
        <p:nvSpPr>
          <p:cNvPr id="4" name="Slide Number Placeholder 3"/>
          <p:cNvSpPr>
            <a:spLocks noGrp="1"/>
          </p:cNvSpPr>
          <p:nvPr>
            <p:ph type="sldNum" sz="quarter" idx="10"/>
          </p:nvPr>
        </p:nvSpPr>
        <p:spPr/>
        <p:txBody>
          <a:bodyPr/>
          <a:lstStyle/>
          <a:p>
            <a:fld id="{7A5CDC7C-AA47-5F4F-BF72-2E18144F5431}"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students choose the wrong</a:t>
            </a:r>
            <a:r>
              <a:rPr lang="en-US" baseline="0" dirty="0" smtClean="0"/>
              <a:t> answer, I will direct their attention to the mistake they made by asking them questions related to the steps of Rounding Rap and reminding them of place value positions.</a:t>
            </a:r>
            <a:endParaRPr lang="en-US" dirty="0"/>
          </a:p>
        </p:txBody>
      </p:sp>
      <p:sp>
        <p:nvSpPr>
          <p:cNvPr id="4" name="Slide Number Placeholder 3"/>
          <p:cNvSpPr>
            <a:spLocks noGrp="1"/>
          </p:cNvSpPr>
          <p:nvPr>
            <p:ph type="sldNum" sz="quarter" idx="10"/>
          </p:nvPr>
        </p:nvSpPr>
        <p:spPr/>
        <p:txBody>
          <a:bodyPr/>
          <a:lstStyle/>
          <a:p>
            <a:fld id="{7A5CDC7C-AA47-5F4F-BF72-2E18144F5431}"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When students choose the wrong</a:t>
            </a:r>
            <a:r>
              <a:rPr lang="en-US" baseline="0" dirty="0" smtClean="0"/>
              <a:t> answer, I will direct their attention to the mistake they made by asking them questions related to the steps of Rounding Rap and reminding them of place value positions.</a:t>
            </a:r>
            <a:endParaRPr lang="en-US" dirty="0" smtClean="0"/>
          </a:p>
          <a:p>
            <a:endParaRPr lang="en-US" dirty="0"/>
          </a:p>
        </p:txBody>
      </p:sp>
      <p:sp>
        <p:nvSpPr>
          <p:cNvPr id="4" name="Slide Number Placeholder 3"/>
          <p:cNvSpPr>
            <a:spLocks noGrp="1"/>
          </p:cNvSpPr>
          <p:nvPr>
            <p:ph type="sldNum" sz="quarter" idx="10"/>
          </p:nvPr>
        </p:nvSpPr>
        <p:spPr/>
        <p:txBody>
          <a:bodyPr/>
          <a:lstStyle/>
          <a:p>
            <a:fld id="{7A5CDC7C-AA47-5F4F-BF72-2E18144F5431}" type="slidenum">
              <a:rPr lang="en-US" smtClean="0"/>
              <a:pPr/>
              <a:t>22</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will break up into groups</a:t>
            </a:r>
            <a:r>
              <a:rPr lang="en-US" baseline="0" dirty="0" smtClean="0"/>
              <a:t> of 5 and discuss the questions.  They will write down their brainstorming ideas and then they will read the article together.</a:t>
            </a:r>
            <a:endParaRPr lang="en-US" dirty="0"/>
          </a:p>
        </p:txBody>
      </p:sp>
      <p:sp>
        <p:nvSpPr>
          <p:cNvPr id="4" name="Slide Number Placeholder 3"/>
          <p:cNvSpPr>
            <a:spLocks noGrp="1"/>
          </p:cNvSpPr>
          <p:nvPr>
            <p:ph type="sldNum" sz="quarter" idx="10"/>
          </p:nvPr>
        </p:nvSpPr>
        <p:spPr/>
        <p:txBody>
          <a:bodyPr/>
          <a:lstStyle/>
          <a:p>
            <a:fld id="{7A5CDC7C-AA47-5F4F-BF72-2E18144F5431}" type="slidenum">
              <a:rPr lang="en-US" smtClean="0"/>
              <a:pPr/>
              <a:t>23</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Tomorrow,</a:t>
            </a:r>
            <a:r>
              <a:rPr lang="en-US" baseline="0" dirty="0" smtClean="0"/>
              <a:t> students will present their ideas to the class and I will make a list of those ideas on the SMARTBoard.</a:t>
            </a:r>
          </a:p>
          <a:p>
            <a:endParaRPr lang="en-US" baseline="0" dirty="0" smtClean="0"/>
          </a:p>
          <a:p>
            <a:r>
              <a:rPr lang="en-US" baseline="0" dirty="0" smtClean="0"/>
              <a:t>After hearing from the students, I will show them my list of ideas and we will discuss our overall findings.</a:t>
            </a:r>
          </a:p>
          <a:p>
            <a:endParaRPr lang="en-US" b="1" dirty="0" smtClean="0"/>
          </a:p>
          <a:p>
            <a:endParaRPr lang="en-US" dirty="0"/>
          </a:p>
        </p:txBody>
      </p:sp>
      <p:sp>
        <p:nvSpPr>
          <p:cNvPr id="4" name="Slide Number Placeholder 3"/>
          <p:cNvSpPr>
            <a:spLocks noGrp="1"/>
          </p:cNvSpPr>
          <p:nvPr>
            <p:ph type="sldNum" sz="quarter" idx="10"/>
          </p:nvPr>
        </p:nvSpPr>
        <p:spPr/>
        <p:txBody>
          <a:bodyPr/>
          <a:lstStyle/>
          <a:p>
            <a:fld id="{7A5CDC7C-AA47-5F4F-BF72-2E18144F5431}" type="slidenum">
              <a:rPr lang="en-US" smtClean="0"/>
              <a:pPr/>
              <a:t>24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 BIG IDEAS for this chapter.</a:t>
            </a:r>
            <a:r>
              <a:rPr lang="en-US" baseline="0" dirty="0" smtClean="0"/>
              <a:t>  Students will learn about estimation through problem solving, reasoning, communicating, and representing.  In this particular lesson, students will be using their reasoning skills, they will be discussing ideas with other classmates, and they will connect rounding to their everyday lives.</a:t>
            </a:r>
            <a:endParaRPr lang="en-US" dirty="0"/>
          </a:p>
        </p:txBody>
      </p:sp>
      <p:sp>
        <p:nvSpPr>
          <p:cNvPr id="4" name="Slide Number Placeholder 3"/>
          <p:cNvSpPr>
            <a:spLocks noGrp="1"/>
          </p:cNvSpPr>
          <p:nvPr>
            <p:ph type="sldNum" sz="quarter" idx="10"/>
          </p:nvPr>
        </p:nvSpPr>
        <p:spPr/>
        <p:txBody>
          <a:bodyPr/>
          <a:lstStyle/>
          <a:p>
            <a:fld id="{7A5CDC7C-AA47-5F4F-BF72-2E18144F5431}"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5CDC7C-AA47-5F4F-BF72-2E18144F5431}"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Standards previously</a:t>
            </a:r>
            <a:r>
              <a:rPr lang="en-US" baseline="0" dirty="0" smtClean="0"/>
              <a:t> taught: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1.1	 Count, read, and write whole numbers to 10,000.</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1.2	 Compare and order whole numbers to 10,000.</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1.3	 Identify the place value for each digit in numbers to 10,000.</a:t>
            </a:r>
          </a:p>
          <a:p>
            <a:endParaRPr lang="en-US" baseline="0" dirty="0" smtClean="0"/>
          </a:p>
          <a:p>
            <a:r>
              <a:rPr lang="en-US" baseline="0" dirty="0" smtClean="0"/>
              <a:t>I will review place value before teaching the chapter on rounding.  I will also use their place value understanding to help them understand rounding.</a:t>
            </a:r>
          </a:p>
          <a:p>
            <a:endParaRPr lang="en-US" dirty="0"/>
          </a:p>
        </p:txBody>
      </p:sp>
      <p:sp>
        <p:nvSpPr>
          <p:cNvPr id="4" name="Slide Number Placeholder 3"/>
          <p:cNvSpPr>
            <a:spLocks noGrp="1"/>
          </p:cNvSpPr>
          <p:nvPr>
            <p:ph type="sldNum" sz="quarter" idx="10"/>
          </p:nvPr>
        </p:nvSpPr>
        <p:spPr/>
        <p:txBody>
          <a:bodyPr/>
          <a:lstStyle/>
          <a:p>
            <a:fld id="{7A5CDC7C-AA47-5F4F-BF72-2E18144F5431}"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 place value.</a:t>
            </a:r>
          </a:p>
          <a:p>
            <a:r>
              <a:rPr lang="en-US" dirty="0" smtClean="0"/>
              <a:t>Practice using the halfway point.</a:t>
            </a:r>
            <a:endParaRPr lang="en-US" dirty="0"/>
          </a:p>
        </p:txBody>
      </p:sp>
      <p:sp>
        <p:nvSpPr>
          <p:cNvPr id="4" name="Slide Number Placeholder 3"/>
          <p:cNvSpPr>
            <a:spLocks noGrp="1"/>
          </p:cNvSpPr>
          <p:nvPr>
            <p:ph type="sldNum" sz="quarter" idx="10"/>
          </p:nvPr>
        </p:nvSpPr>
        <p:spPr/>
        <p:txBody>
          <a:bodyPr/>
          <a:lstStyle/>
          <a:p>
            <a:fld id="{7A5CDC7C-AA47-5F4F-BF72-2E18144F5431}"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will “rap” to</a:t>
            </a:r>
            <a:r>
              <a:rPr lang="en-US" baseline="0" dirty="0" smtClean="0"/>
              <a:t> the students a few times before moving forward in the Power Point Presentation. I will be very animated and silly as I rap the song to the students.  I want to grab their attention and get them excited about learning how to round. I also want the students to be familiar with the beat of the song and start learning the words so they can rap along with me.</a:t>
            </a:r>
            <a:endParaRPr lang="en-US" dirty="0"/>
          </a:p>
        </p:txBody>
      </p:sp>
      <p:sp>
        <p:nvSpPr>
          <p:cNvPr id="4" name="Slide Number Placeholder 3"/>
          <p:cNvSpPr>
            <a:spLocks noGrp="1"/>
          </p:cNvSpPr>
          <p:nvPr>
            <p:ph type="sldNum" sz="quarter" idx="10"/>
          </p:nvPr>
        </p:nvSpPr>
        <p:spPr/>
        <p:txBody>
          <a:bodyPr/>
          <a:lstStyle/>
          <a:p>
            <a:fld id="{7A5CDC7C-AA47-5F4F-BF72-2E18144F5431}"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Call</a:t>
            </a:r>
            <a:r>
              <a:rPr lang="en-US" baseline="0" dirty="0" smtClean="0"/>
              <a:t> on students to tell me the value of all the digits in this number. Review place value.</a:t>
            </a:r>
            <a:endParaRPr lang="en-US" dirty="0"/>
          </a:p>
        </p:txBody>
      </p:sp>
      <p:sp>
        <p:nvSpPr>
          <p:cNvPr id="4" name="Slide Number Placeholder 3"/>
          <p:cNvSpPr>
            <a:spLocks noGrp="1"/>
          </p:cNvSpPr>
          <p:nvPr>
            <p:ph type="sldNum" sz="quarter" idx="10"/>
          </p:nvPr>
        </p:nvSpPr>
        <p:spPr/>
        <p:txBody>
          <a:bodyPr/>
          <a:lstStyle/>
          <a:p>
            <a:fld id="{7A5CDC7C-AA47-5F4F-BF72-2E18144F5431}"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5CDC7C-AA47-5F4F-BF72-2E18144F5431}"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Common</a:t>
            </a:r>
            <a:r>
              <a:rPr lang="en-US" baseline="0" dirty="0" smtClean="0"/>
              <a:t> error students make: </a:t>
            </a:r>
            <a:r>
              <a:rPr lang="en-US" dirty="0" smtClean="0"/>
              <a:t>Clarify that we are changing</a:t>
            </a:r>
            <a:r>
              <a:rPr lang="en-US" baseline="0" dirty="0" smtClean="0"/>
              <a:t> the number in the circle NOT the number that we underlined. Explain that we are rounding to the nearest hundred, so we are changing the hundreds place NOT the tens place.</a:t>
            </a:r>
            <a:endParaRPr lang="en-US" dirty="0" smtClean="0"/>
          </a:p>
          <a:p>
            <a:endParaRPr lang="en-US" dirty="0"/>
          </a:p>
        </p:txBody>
      </p:sp>
      <p:sp>
        <p:nvSpPr>
          <p:cNvPr id="4" name="Slide Number Placeholder 3"/>
          <p:cNvSpPr>
            <a:spLocks noGrp="1"/>
          </p:cNvSpPr>
          <p:nvPr>
            <p:ph type="sldNum" sz="quarter" idx="10"/>
          </p:nvPr>
        </p:nvSpPr>
        <p:spPr/>
        <p:txBody>
          <a:bodyPr/>
          <a:lstStyle/>
          <a:p>
            <a:fld id="{7A5CDC7C-AA47-5F4F-BF72-2E18144F5431}"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114800" y="1572768"/>
            <a:ext cx="4910328" cy="2130552"/>
          </a:xfrm>
        </p:spPr>
        <p:txBody>
          <a:bodyPr vert="horz" lIns="91440" tIns="45720" rIns="91440" bIns="45720" rtlCol="0" anchor="b" anchorCtr="0">
            <a:normAutofit/>
          </a:bodyPr>
          <a:lstStyle>
            <a:lvl1pPr algn="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114800" y="3711388"/>
            <a:ext cx="4910328" cy="886968"/>
          </a:xfrm>
        </p:spPr>
        <p:txBody>
          <a:bodyPr vert="horz" lIns="91440" tIns="45720" rIns="91440" bIns="45720" rtlCol="0">
            <a:normAutofit/>
          </a:bodyPr>
          <a:lstStyle>
            <a:lvl1pPr marL="0" indent="0" algn="r" defTabSz="914400" rtl="0" eaLnBrk="1" latinLnBrk="0" hangingPunct="1">
              <a:spcBef>
                <a:spcPct val="20000"/>
              </a:spcBef>
              <a:buClr>
                <a:schemeClr val="accent1"/>
              </a:buClr>
              <a:buSzPct val="90000"/>
              <a:buFont typeface="Wingdings" pitchFamily="2" charset="2"/>
              <a:buNone/>
              <a:defRPr sz="2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54AB02A5-4FE5-49D9-9E24-09F23B90C450}" type="datetimeFigureOut">
              <a:rPr lang="en-US" smtClean="0"/>
              <a:pPr/>
              <a:t>3/28/13</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dirty="0"/>
          </a:p>
        </p:txBody>
      </p:sp>
      <p:sp>
        <p:nvSpPr>
          <p:cNvPr id="20" name="Oval 19"/>
          <p:cNvSpPr>
            <a:spLocks noChangeAspect="1"/>
          </p:cNvSpPr>
          <p:nvPr/>
        </p:nvSpPr>
        <p:spPr>
          <a:xfrm>
            <a:off x="121024" y="85165"/>
            <a:ext cx="4433047" cy="4433047"/>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Oval 33"/>
          <p:cNvSpPr/>
          <p:nvPr/>
        </p:nvSpPr>
        <p:spPr>
          <a:xfrm>
            <a:off x="179294" y="112058"/>
            <a:ext cx="4201255" cy="4201255"/>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5" name="Oval 34"/>
          <p:cNvSpPr/>
          <p:nvPr/>
        </p:nvSpPr>
        <p:spPr>
          <a:xfrm>
            <a:off x="264460" y="138952"/>
            <a:ext cx="3988777" cy="4056383"/>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Oval 36"/>
          <p:cNvSpPr/>
          <p:nvPr/>
        </p:nvSpPr>
        <p:spPr>
          <a:xfrm>
            <a:off x="264460" y="138953"/>
            <a:ext cx="3897026" cy="3897026"/>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127000" dist="63500" dir="162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bg>
      <p:bgRef idx="1003">
        <a:schemeClr val="bg2"/>
      </p:bgRef>
    </p:bg>
    <p:spTree>
      <p:nvGrpSpPr>
        <p:cNvPr id="1" name=""/>
        <p:cNvGrpSpPr/>
        <p:nvPr/>
      </p:nvGrpSpPr>
      <p:grpSpPr>
        <a:xfrm>
          <a:off x="0" y="0"/>
          <a:ext cx="0" cy="0"/>
          <a:chOff x="0" y="0"/>
          <a:chExt cx="0" cy="0"/>
        </a:xfrm>
      </p:grpSpPr>
      <p:grpSp>
        <p:nvGrpSpPr>
          <p:cNvPr id="9" name="Group 8"/>
          <p:cNvGrpSpPr/>
          <p:nvPr/>
        </p:nvGrpSpPr>
        <p:grpSpPr>
          <a:xfrm>
            <a:off x="0" y="1178859"/>
            <a:ext cx="9144000" cy="45291"/>
            <a:chOff x="0" y="1613647"/>
            <a:chExt cx="9144000" cy="45291"/>
          </a:xfrm>
        </p:grpSpPr>
        <p:cxnSp>
          <p:nvCxnSpPr>
            <p:cNvPr id="10" name="Straight Connector 9"/>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0" y="5715000"/>
            <a:ext cx="9144000" cy="45291"/>
            <a:chOff x="0" y="1613647"/>
            <a:chExt cx="9144000" cy="45291"/>
          </a:xfrm>
        </p:grpSpPr>
        <p:cxnSp>
          <p:nvCxnSpPr>
            <p:cNvPr id="13" name="Straight Connector 12"/>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57200" y="1524000"/>
            <a:ext cx="3581400" cy="1252538"/>
          </a:xfrm>
        </p:spPr>
        <p:txBody>
          <a:bodyPr anchor="b">
            <a:normAutofit/>
          </a:bodyPr>
          <a:lstStyle>
            <a:lvl1pPr algn="l">
              <a:defRPr sz="3600" b="1"/>
            </a:lvl1pPr>
          </a:lstStyle>
          <a:p>
            <a:r>
              <a:rPr lang="en-US" smtClean="0"/>
              <a:t>Click to edit Master title style</a:t>
            </a:r>
            <a:endParaRPr/>
          </a:p>
        </p:txBody>
      </p:sp>
      <p:sp>
        <p:nvSpPr>
          <p:cNvPr id="4" name="Text Placeholder 3"/>
          <p:cNvSpPr>
            <a:spLocks noGrp="1"/>
          </p:cNvSpPr>
          <p:nvPr>
            <p:ph type="body" sz="half" idx="2"/>
          </p:nvPr>
        </p:nvSpPr>
        <p:spPr>
          <a:xfrm>
            <a:off x="457200" y="2895600"/>
            <a:ext cx="3581400" cy="2438400"/>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C18991-527E-6746-8C3D-C75AD03EC9BD}" type="datetimeFigureOut">
              <a:rPr lang="en-US" smtClean="0"/>
              <a:pPr/>
              <a:t>3/28/13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87D531-E428-DA4E-BB35-1225BE9B2400}" type="slidenum">
              <a:rPr lang="en-US" smtClean="0"/>
              <a:pPr/>
              <a:t>‹#›</a:t>
            </a:fld>
            <a:endParaRPr lang="en-US" dirty="0"/>
          </a:p>
        </p:txBody>
      </p:sp>
      <p:sp>
        <p:nvSpPr>
          <p:cNvPr id="8" name="Oval 7"/>
          <p:cNvSpPr>
            <a:spLocks noChangeAspect="1"/>
          </p:cNvSpPr>
          <p:nvPr/>
        </p:nvSpPr>
        <p:spPr>
          <a:xfrm>
            <a:off x="4285131" y="1116106"/>
            <a:ext cx="4724400" cy="4724400"/>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Picture Placeholder 2"/>
          <p:cNvSpPr>
            <a:spLocks noGrp="1"/>
          </p:cNvSpPr>
          <p:nvPr>
            <p:ph type="pic" idx="1"/>
          </p:nvPr>
        </p:nvSpPr>
        <p:spPr>
          <a:xfrm>
            <a:off x="4473386" y="1148001"/>
            <a:ext cx="4434840" cy="4434987"/>
          </a:xfrm>
          <a:prstGeom prst="ellipse">
            <a:avLst/>
          </a:prstGeom>
          <a:effectLst>
            <a:innerShdw blurRad="63500" dist="50800" dir="18900000">
              <a:prstClr val="black">
                <a:alpha val="30000"/>
              </a:prstClr>
            </a:innerShdw>
          </a:effectLst>
        </p:spPr>
        <p:txBody>
          <a:bodyPr vert="horz" lIns="91440" tIns="45720" rIns="91440" bIns="45720" rtlCol="0">
            <a:normAutofit/>
          </a:bodyPr>
          <a:lstStyle>
            <a:lvl1pPr marL="342900" indent="-342900" algn="r" defTabSz="914400" rtl="0" eaLnBrk="1" latinLnBrk="0" hangingPunct="1">
              <a:spcBef>
                <a:spcPct val="20000"/>
              </a:spcBef>
              <a:buClr>
                <a:schemeClr val="accent1"/>
              </a:buClr>
              <a:buSzPct val="90000"/>
              <a:buFont typeface="Wingdings" pitchFamily="2" charset="2"/>
              <a:buNone/>
              <a:defRPr sz="18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1C18991-527E-6746-8C3D-C75AD03EC9BD}" type="datetimeFigureOut">
              <a:rPr lang="en-US" smtClean="0"/>
              <a:pPr/>
              <a:t>3/28/13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87D531-E428-DA4E-BB35-1225BE9B2400}" type="slidenum">
              <a:rPr lang="en-US" smtClean="0"/>
              <a:pPr/>
              <a:t>‹#›</a:t>
            </a:fld>
            <a:endParaRPr lang="en-US" dirty="0"/>
          </a:p>
        </p:txBody>
      </p:sp>
      <p:grpSp>
        <p:nvGrpSpPr>
          <p:cNvPr id="7"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6500" y="609600"/>
            <a:ext cx="15875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609600"/>
            <a:ext cx="66294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556499" y="6356350"/>
            <a:ext cx="1148229" cy="365125"/>
          </a:xfrm>
        </p:spPr>
        <p:txBody>
          <a:bodyPr/>
          <a:lstStyle/>
          <a:p>
            <a:fld id="{71C18991-527E-6746-8C3D-C75AD03EC9BD}" type="datetimeFigureOut">
              <a:rPr lang="en-US" smtClean="0"/>
              <a:pPr/>
              <a:t>3/28/13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87D531-E428-DA4E-BB35-1225BE9B2400}" type="slidenum">
              <a:rPr lang="en-US" smtClean="0"/>
              <a:pPr/>
              <a:t>‹#›</a:t>
            </a:fld>
            <a:endParaRPr lang="en-US" dirty="0"/>
          </a:p>
        </p:txBody>
      </p:sp>
      <p:grpSp>
        <p:nvGrpSpPr>
          <p:cNvPr id="7" name="Group 6"/>
          <p:cNvGrpSpPr/>
          <p:nvPr/>
        </p:nvGrpSpPr>
        <p:grpSpPr>
          <a:xfrm rot="5400000">
            <a:off x="4065260" y="3406355"/>
            <a:ext cx="6858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1C18991-527E-6746-8C3D-C75AD03EC9BD}" type="datetimeFigureOut">
              <a:rPr lang="en-US" smtClean="0"/>
              <a:pPr/>
              <a:t>3/28/13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87D531-E428-DA4E-BB35-1225BE9B2400}" type="slidenum">
              <a:rPr lang="en-US" smtClean="0"/>
              <a:pPr/>
              <a:t>‹#›</a:t>
            </a:fld>
            <a:endParaRPr lang="en-US" dirty="0"/>
          </a:p>
        </p:txBody>
      </p:sp>
      <p:grpSp>
        <p:nvGrpSpPr>
          <p:cNvPr id="7" name="Group 10"/>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bg>
      <p:bgRef idx="1002">
        <a:schemeClr val="bg2"/>
      </p:bgRef>
    </p:bg>
    <p:spTree>
      <p:nvGrpSpPr>
        <p:cNvPr id="1" name=""/>
        <p:cNvGrpSpPr/>
        <p:nvPr/>
      </p:nvGrpSpPr>
      <p:grpSpPr>
        <a:xfrm>
          <a:off x="0" y="0"/>
          <a:ext cx="0" cy="0"/>
          <a:chOff x="0" y="0"/>
          <a:chExt cx="0" cy="0"/>
        </a:xfrm>
      </p:grpSpPr>
      <p:grpSp>
        <p:nvGrpSpPr>
          <p:cNvPr id="6"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5365376" y="1573306"/>
            <a:ext cx="3653117" cy="2133600"/>
          </a:xfrm>
        </p:spPr>
        <p:txBody>
          <a:bodyPr anchor="b" anchorCtr="0"/>
          <a:lstStyle>
            <a:lvl1pPr algn="r">
              <a:defRPr/>
            </a:lvl1pPr>
          </a:lstStyle>
          <a:p>
            <a:r>
              <a:rPr lang="en-US" smtClean="0"/>
              <a:t>Click to edit Master title style</a:t>
            </a:r>
            <a:endParaRPr/>
          </a:p>
        </p:txBody>
      </p:sp>
      <p:sp>
        <p:nvSpPr>
          <p:cNvPr id="3" name="Subtitle 2"/>
          <p:cNvSpPr>
            <a:spLocks noGrp="1"/>
          </p:cNvSpPr>
          <p:nvPr>
            <p:ph type="subTitle" idx="1"/>
          </p:nvPr>
        </p:nvSpPr>
        <p:spPr>
          <a:xfrm>
            <a:off x="5365376" y="3998259"/>
            <a:ext cx="3653117" cy="883024"/>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71C18991-527E-6746-8C3D-C75AD03EC9BD}" type="datetimeFigureOut">
              <a:rPr lang="en-US" smtClean="0"/>
              <a:pPr/>
              <a:t>3/28/13</a:t>
            </a:fld>
            <a:endParaRPr lang="en-US" dirty="0"/>
          </a:p>
        </p:txBody>
      </p:sp>
      <p:sp>
        <p:nvSpPr>
          <p:cNvPr id="5" name="Footer Placeholder 4"/>
          <p:cNvSpPr>
            <a:spLocks noGrp="1"/>
          </p:cNvSpPr>
          <p:nvPr>
            <p:ph type="ftr" sz="quarter" idx="11"/>
          </p:nvPr>
        </p:nvSpPr>
        <p:spPr>
          <a:xfrm>
            <a:off x="3124200" y="6356350"/>
            <a:ext cx="2895600" cy="365125"/>
          </a:xfrm>
        </p:spPr>
        <p:txBody>
          <a:bodyPr/>
          <a:lstStyle>
            <a:lvl1pPr algn="ctr">
              <a:defRPr/>
            </a:lvl1pPr>
          </a:lstStyle>
          <a:p>
            <a:endParaRPr lang="en-US" dirty="0"/>
          </a:p>
        </p:txBody>
      </p:sp>
      <p:sp>
        <p:nvSpPr>
          <p:cNvPr id="16" name="Oval 15"/>
          <p:cNvSpPr>
            <a:spLocks noChangeAspect="1"/>
          </p:cNvSpPr>
          <p:nvPr/>
        </p:nvSpPr>
        <p:spPr>
          <a:xfrm>
            <a:off x="134471" y="685800"/>
            <a:ext cx="5268049" cy="5268049"/>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229676" y="712694"/>
            <a:ext cx="4983480" cy="4983480"/>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Picture Placeholder 24"/>
          <p:cNvSpPr>
            <a:spLocks noGrp="1"/>
          </p:cNvSpPr>
          <p:nvPr>
            <p:ph type="pic" sz="quarter" idx="13"/>
          </p:nvPr>
        </p:nvSpPr>
        <p:spPr>
          <a:xfrm>
            <a:off x="241232" y="716992"/>
            <a:ext cx="4906459" cy="4852935"/>
          </a:xfrm>
          <a:prstGeom prst="ellipse">
            <a:avLst/>
          </a:prstGeom>
          <a:effectLst>
            <a:innerShdw blurRad="63500" dist="50800" dir="16200000">
              <a:prstClr val="black">
                <a:alpha val="30000"/>
              </a:prstClr>
            </a:innerShdw>
          </a:effectLst>
        </p:spPr>
        <p:txBody>
          <a:bodyPr>
            <a:normAutofit/>
          </a:bodyPr>
          <a:lstStyle>
            <a:lvl1pPr algn="r">
              <a:buNone/>
              <a:defRPr sz="1800"/>
            </a:lvl1pPr>
          </a:lstStyle>
          <a:p>
            <a:r>
              <a:rPr lang="en-US" dirty="0" smtClean="0"/>
              <a:t>Click icon to add picture</a:t>
            </a:r>
            <a:endParaRPr/>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8013" cy="1362075"/>
          </a:xfrm>
        </p:spPr>
        <p:txBody>
          <a:bodyPr anchor="b" anchorCtr="0">
            <a:normAutofit/>
          </a:bodyPr>
          <a:lstStyle>
            <a:lvl1pPr algn="ctr">
              <a:defRPr sz="48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29013"/>
            <a:ext cx="8228013" cy="1347787"/>
          </a:xfrm>
        </p:spPr>
        <p:txBody>
          <a:bodyPr anchor="t" anchorCtr="0"/>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AB02A5-4FE5-49D9-9E24-09F23B90C450}" type="datetimeFigureOut">
              <a:rPr lang="en-US" smtClean="0"/>
              <a:pPr/>
              <a:t>3/28/13</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a:t>
            </a:fld>
            <a:endParaRPr kumimoji="0" lang="en-US" dirty="0"/>
          </a:p>
        </p:txBody>
      </p:sp>
      <p:grpSp>
        <p:nvGrpSpPr>
          <p:cNvPr id="7" name="Group 7"/>
          <p:cNvGrpSpPr/>
          <p:nvPr/>
        </p:nvGrpSpPr>
        <p:grpSpPr>
          <a:xfrm>
            <a:off x="0" y="1447800"/>
            <a:ext cx="9144000" cy="45291"/>
            <a:chOff x="0" y="1613647"/>
            <a:chExt cx="9144000" cy="45291"/>
          </a:xfrm>
        </p:grpSpPr>
        <p:cxnSp>
          <p:nvCxnSpPr>
            <p:cNvPr id="9" name="Straight Connector 8"/>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10"/>
          <p:cNvGrpSpPr/>
          <p:nvPr/>
        </p:nvGrpSpPr>
        <p:grpSpPr>
          <a:xfrm>
            <a:off x="0" y="4939553"/>
            <a:ext cx="9144000" cy="45291"/>
            <a:chOff x="0" y="1613647"/>
            <a:chExt cx="9144000" cy="45291"/>
          </a:xfrm>
        </p:grpSpPr>
        <p:cxnSp>
          <p:nvCxnSpPr>
            <p:cNvPr id="12" name="Straight Connector 11"/>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5720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488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1C18991-527E-6746-8C3D-C75AD03EC9BD}" type="datetimeFigureOut">
              <a:rPr lang="en-US" smtClean="0"/>
              <a:pPr/>
              <a:t>3/28/13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87D531-E428-DA4E-BB35-1225BE9B2400}" type="slidenum">
              <a:rPr lang="en-US" smtClean="0"/>
              <a:pPr/>
              <a:t>‹#›</a:t>
            </a:fld>
            <a:endParaRPr lang="en-US" dirty="0"/>
          </a:p>
        </p:txBody>
      </p:sp>
      <p:grpSp>
        <p:nvGrpSpPr>
          <p:cNvPr id="8" name="Group 16"/>
          <p:cNvGrpSpPr/>
          <p:nvPr/>
        </p:nvGrpSpPr>
        <p:grpSpPr>
          <a:xfrm>
            <a:off x="0" y="1584169"/>
            <a:ext cx="9144000" cy="45291"/>
            <a:chOff x="0" y="1613647"/>
            <a:chExt cx="9144000" cy="45291"/>
          </a:xfrm>
        </p:grpSpPr>
        <p:cxnSp>
          <p:nvCxnSpPr>
            <p:cNvPr id="18" name="Straight Connector 1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584169"/>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488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71C18991-527E-6746-8C3D-C75AD03EC9BD}" type="datetimeFigureOut">
              <a:rPr lang="en-US" smtClean="0"/>
              <a:pPr/>
              <a:t>3/28/13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87D531-E428-DA4E-BB35-1225BE9B2400}" type="slidenum">
              <a:rPr lang="en-US" smtClean="0"/>
              <a:pPr/>
              <a:t>‹#›</a:t>
            </a:fld>
            <a:endParaRPr lang="en-US"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1C18991-527E-6746-8C3D-C75AD03EC9BD}" type="datetimeFigureOut">
              <a:rPr lang="en-US" smtClean="0"/>
              <a:pPr/>
              <a:t>3/28/13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87D531-E428-DA4E-BB35-1225BE9B2400}" type="slidenum">
              <a:rPr lang="en-US" smtClean="0"/>
              <a:pPr/>
              <a:t>‹#›</a:t>
            </a:fld>
            <a:endParaRPr lang="en-US" dirty="0"/>
          </a:p>
        </p:txBody>
      </p:sp>
      <p:grpSp>
        <p:nvGrpSpPr>
          <p:cNvPr id="6"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18991-527E-6746-8C3D-C75AD03EC9BD}" type="datetimeFigureOut">
              <a:rPr lang="en-US" smtClean="0"/>
              <a:pPr/>
              <a:t>3/28/13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87D531-E428-DA4E-BB35-1225BE9B2400}" type="slidenum">
              <a:rPr lang="en-US" smtClean="0"/>
              <a:pPr/>
              <a:t>‹#›</a:t>
            </a:fld>
            <a:endParaRPr lang="en-US"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58906"/>
            <a:ext cx="3602039" cy="116205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473388" y="273051"/>
            <a:ext cx="4206240" cy="577850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199" y="1905001"/>
            <a:ext cx="3602039" cy="3733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C18991-527E-6746-8C3D-C75AD03EC9BD}" type="datetimeFigureOut">
              <a:rPr lang="en-US" smtClean="0"/>
              <a:pPr/>
              <a:t>3/28/13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87D531-E428-DA4E-BB35-1225BE9B2400}" type="slidenum">
              <a:rPr lang="en-US" smtClean="0"/>
              <a:pPr/>
              <a:t>‹#›</a:t>
            </a:fld>
            <a:endParaRPr lang="en-US"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457200" y="2057401"/>
            <a:ext cx="8229600" cy="3962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571129"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C18991-527E-6746-8C3D-C75AD03EC9BD}" type="datetimeFigureOut">
              <a:rPr lang="en-US" smtClean="0"/>
              <a:pPr/>
              <a:t>3/28/13</a:t>
            </a:fld>
            <a:endParaRPr lang="en-US" dirty="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987D531-E428-DA4E-BB35-1225BE9B2400}"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ransition spd="med">
    <p:fade/>
  </p:transition>
  <p:txStyles>
    <p:titleStyle>
      <a:lvl1pPr algn="ct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90000"/>
        <a:buFont typeface="Wingdings" pitchFamily="2" charset="2"/>
        <a:buChar char=""/>
        <a:defRPr sz="24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685800" indent="-336550" algn="l" defTabSz="914400" rtl="0" eaLnBrk="1" latinLnBrk="0" hangingPunct="1">
        <a:spcBef>
          <a:spcPct val="20000"/>
        </a:spcBef>
        <a:buClr>
          <a:schemeClr val="accent2"/>
        </a:buClr>
        <a:buSzPct val="90000"/>
        <a:buFont typeface="Wingdings" pitchFamily="2" charset="2"/>
        <a:buChar char=""/>
        <a:defRPr sz="2200" b="1" kern="1200">
          <a:solidFill>
            <a:schemeClr val="tx1"/>
          </a:solidFill>
          <a:effectLst>
            <a:outerShdw blurRad="50800" dist="50800" dir="2700000" algn="tl" rotWithShape="0">
              <a:schemeClr val="bg1">
                <a:alpha val="30000"/>
              </a:schemeClr>
            </a:outerShdw>
          </a:effectLst>
          <a:latin typeface="+mn-lt"/>
          <a:ea typeface="+mn-ea"/>
          <a:cs typeface="+mn-cs"/>
        </a:defRPr>
      </a:lvl2pPr>
      <a:lvl3pPr marL="1035050" indent="-349250" algn="l" defTabSz="914400" rtl="0" eaLnBrk="1" latinLnBrk="0" hangingPunct="1">
        <a:spcBef>
          <a:spcPct val="20000"/>
        </a:spcBef>
        <a:buClr>
          <a:schemeClr val="accent1"/>
        </a:buClr>
        <a:buSzPct val="90000"/>
        <a:buFont typeface="Wingdings" pitchFamily="2" charset="2"/>
        <a:buChar char=""/>
        <a:defRPr sz="2000" b="1" kern="1200">
          <a:solidFill>
            <a:schemeClr val="tx1"/>
          </a:solidFill>
          <a:effectLst>
            <a:outerShdw blurRad="50800" dist="50800" dir="2700000" algn="tl" rotWithShape="0">
              <a:schemeClr val="bg1">
                <a:alpha val="30000"/>
              </a:schemeClr>
            </a:outerShdw>
          </a:effectLst>
          <a:latin typeface="+mn-lt"/>
          <a:ea typeface="+mn-ea"/>
          <a:cs typeface="+mn-cs"/>
        </a:defRPr>
      </a:lvl3pPr>
      <a:lvl4pPr marL="1371600" indent="-336550" algn="l" defTabSz="914400" rtl="0" eaLnBrk="1" latinLnBrk="0" hangingPunct="1">
        <a:spcBef>
          <a:spcPct val="20000"/>
        </a:spcBef>
        <a:buClr>
          <a:schemeClr val="accent2"/>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4pPr>
      <a:lvl5pPr marL="1720850" indent="-349250" algn="l" defTabSz="914400" rtl="0" eaLnBrk="1" latinLnBrk="0" hangingPunct="1">
        <a:spcBef>
          <a:spcPct val="20000"/>
        </a:spcBef>
        <a:buClr>
          <a:schemeClr val="accent1"/>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gif"/><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audio" Target="../media/audio8.bin"/><Relationship Id="rId4" Type="http://schemas.openxmlformats.org/officeDocument/2006/relationships/image" Target="../media/image11.png"/><Relationship Id="rId1" Type="http://schemas.openxmlformats.org/officeDocument/2006/relationships/audio" Target="../media/audio7.bin"/><Relationship Id="rId2"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slide" Target="slide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audio" Target="../media/audio9.bin"/><Relationship Id="rId3" Type="http://schemas.openxmlformats.org/officeDocument/2006/relationships/slide" Target="slide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audio" Target="../media/audio10.bin"/><Relationship Id="rId3" Type="http://schemas.openxmlformats.org/officeDocument/2006/relationships/slide" Target="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audio" Target="../media/audio2.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2.xml"/><Relationship Id="rId3" Type="http://schemas.openxmlformats.org/officeDocument/2006/relationships/slide" Target="slide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audio" Target="../media/audio9.bin"/><Relationship Id="rId3" Type="http://schemas.openxmlformats.org/officeDocument/2006/relationships/slide" Target="slide23.xml"/></Relationships>
</file>

<file path=ppt/slides/_rels/slide22.xml.rels><?xml version="1.0" encoding="UTF-8" standalone="yes"?>
<Relationships xmlns="http://schemas.openxmlformats.org/package/2006/relationships"><Relationship Id="rId3" Type="http://schemas.openxmlformats.org/officeDocument/2006/relationships/audio" Target="../media/audio10.bin"/><Relationship Id="rId4" Type="http://schemas.openxmlformats.org/officeDocument/2006/relationships/slide" Target="slide20.xml"/><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3" Type="http://schemas.openxmlformats.org/officeDocument/2006/relationships/audio" Target="../media/audio11.bin"/><Relationship Id="rId4" Type="http://schemas.openxmlformats.org/officeDocument/2006/relationships/hyperlink" Target="real%20life%20rounding.pdf"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audio" Target="../media/audio12.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audio" Target="../media/audio3.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audio" Target="../media/audio4.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audio" Target="../media/audio5.bin"/></Relationships>
</file>

<file path=ppt/slides/_rels/slide6.xml.rels><?xml version="1.0" encoding="UTF-8" standalone="yes"?>
<Relationships xmlns="http://schemas.openxmlformats.org/package/2006/relationships"><Relationship Id="rId3" Type="http://schemas.openxmlformats.org/officeDocument/2006/relationships/audio" Target="../media/audio6.bin"/><Relationship Id="rId4" Type="http://schemas.openxmlformats.org/officeDocument/2006/relationships/image" Target="../media/image6.png"/><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effectLst>
                  <a:glow rad="101600">
                    <a:srgbClr val="FF6600">
                      <a:alpha val="75000"/>
                    </a:srgbClr>
                  </a:glow>
                  <a:outerShdw blurRad="50800" dist="50800" dir="2700000" algn="tl" rotWithShape="0">
                    <a:schemeClr val="bg1">
                      <a:alpha val="30000"/>
                    </a:schemeClr>
                  </a:outerShdw>
                </a:effectLst>
                <a:latin typeface="Georgia"/>
              </a:rPr>
              <a:t>Using RAP to Round Whole Numbers</a:t>
            </a:r>
            <a:endParaRPr lang="en-US" dirty="0">
              <a:effectLst>
                <a:glow rad="101600">
                  <a:srgbClr val="FF6600">
                    <a:alpha val="75000"/>
                  </a:srgbClr>
                </a:glow>
                <a:outerShdw blurRad="50800" dist="50800" dir="2700000" algn="tl" rotWithShape="0">
                  <a:schemeClr val="bg1">
                    <a:alpha val="30000"/>
                  </a:schemeClr>
                </a:outerShdw>
              </a:effectLst>
              <a:latin typeface="Georgia"/>
            </a:endParaRPr>
          </a:p>
        </p:txBody>
      </p:sp>
      <p:sp>
        <p:nvSpPr>
          <p:cNvPr id="3" name="Subtitle 2"/>
          <p:cNvSpPr>
            <a:spLocks noGrp="1"/>
          </p:cNvSpPr>
          <p:nvPr>
            <p:ph type="subTitle" idx="1"/>
          </p:nvPr>
        </p:nvSpPr>
        <p:spPr>
          <a:xfrm>
            <a:off x="4114800" y="3711388"/>
            <a:ext cx="4910328" cy="886968"/>
          </a:xfrm>
        </p:spPr>
        <p:txBody>
          <a:bodyPr/>
          <a:lstStyle/>
          <a:p>
            <a:r>
              <a:rPr lang="en-US" dirty="0" smtClean="0">
                <a:latin typeface="Georgia"/>
              </a:rPr>
              <a:t>Created by: Libby Maccani</a:t>
            </a:r>
            <a:endParaRPr lang="en-US" dirty="0">
              <a:latin typeface="Georgia"/>
            </a:endParaRPr>
          </a:p>
        </p:txBody>
      </p:sp>
      <p:pic>
        <p:nvPicPr>
          <p:cNvPr id="4" name="Picture 3" descr="images.jpg"/>
          <p:cNvPicPr>
            <a:picLocks noChangeAspect="1"/>
          </p:cNvPicPr>
          <p:nvPr/>
        </p:nvPicPr>
        <p:blipFill>
          <a:blip r:embed="rId4"/>
          <a:stretch>
            <a:fillRect/>
          </a:stretch>
        </p:blipFill>
        <p:spPr>
          <a:xfrm rot="21134272">
            <a:off x="1527265" y="335222"/>
            <a:ext cx="1789112" cy="1789112"/>
          </a:xfrm>
          <a:prstGeom prst="rect">
            <a:avLst/>
          </a:prstGeom>
        </p:spPr>
      </p:pic>
      <p:pic>
        <p:nvPicPr>
          <p:cNvPr id="5" name="Picture 4" descr="48d044e961484_featured_without_text_turntables-1.jpg"/>
          <p:cNvPicPr>
            <a:picLocks noChangeAspect="1"/>
          </p:cNvPicPr>
          <p:nvPr/>
        </p:nvPicPr>
        <p:blipFill>
          <a:blip r:embed="rId5"/>
          <a:stretch>
            <a:fillRect/>
          </a:stretch>
        </p:blipFill>
        <p:spPr>
          <a:xfrm rot="663614">
            <a:off x="971550" y="2224977"/>
            <a:ext cx="2990850" cy="1737423"/>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3" name="Drum Roll"/>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2093684" y="304800"/>
            <a:ext cx="5069116" cy="1846659"/>
          </a:xfrm>
          <a:prstGeom prst="rect">
            <a:avLst/>
          </a:prstGeom>
          <a:noFill/>
        </p:spPr>
        <p:txBody>
          <a:bodyPr wrap="none" rtlCol="0">
            <a:spAutoFit/>
          </a:bodyPr>
          <a:lstStyle/>
          <a:p>
            <a:pPr algn="ctr"/>
            <a:r>
              <a:rPr lang="en-US" sz="4800" b="1" dirty="0"/>
              <a:t>5</a:t>
            </a:r>
            <a:r>
              <a:rPr lang="en-US" sz="4800" b="1" dirty="0" smtClean="0"/>
              <a:t> </a:t>
            </a:r>
            <a:r>
              <a:rPr lang="en-US" sz="4800" b="1" dirty="0"/>
              <a:t>through</a:t>
            </a:r>
            <a:r>
              <a:rPr lang="en-US" sz="4800" b="1" dirty="0" smtClean="0"/>
              <a:t> 9, </a:t>
            </a:r>
          </a:p>
          <a:p>
            <a:pPr algn="ctr"/>
            <a:r>
              <a:rPr lang="en-US" sz="4800" b="1" dirty="0" smtClean="0"/>
              <a:t>Add </a:t>
            </a:r>
            <a:r>
              <a:rPr lang="en-US" sz="4800" b="1" dirty="0"/>
              <a:t>1</a:t>
            </a:r>
            <a:r>
              <a:rPr lang="en-US" sz="4800" b="1" dirty="0" smtClean="0"/>
              <a:t> in this game</a:t>
            </a:r>
            <a:endParaRPr lang="en-US" sz="4800" dirty="0" smtClean="0"/>
          </a:p>
          <a:p>
            <a:endParaRPr lang="en-US" dirty="0"/>
          </a:p>
        </p:txBody>
      </p:sp>
      <p:sp>
        <p:nvSpPr>
          <p:cNvPr id="4" name="TextBox 3"/>
          <p:cNvSpPr txBox="1"/>
          <p:nvPr/>
        </p:nvSpPr>
        <p:spPr>
          <a:xfrm>
            <a:off x="1810146" y="1905000"/>
            <a:ext cx="5737568" cy="2308324"/>
          </a:xfrm>
          <a:prstGeom prst="rect">
            <a:avLst/>
          </a:prstGeom>
          <a:noFill/>
        </p:spPr>
        <p:txBody>
          <a:bodyPr wrap="none" rtlCol="0">
            <a:spAutoFit/>
          </a:bodyPr>
          <a:lstStyle/>
          <a:p>
            <a:pPr algn="ctr"/>
            <a:r>
              <a:rPr lang="en-US" sz="2400" dirty="0" smtClean="0"/>
              <a:t>We underlined the 7 in the tens place. </a:t>
            </a:r>
          </a:p>
          <a:p>
            <a:pPr algn="ctr"/>
            <a:r>
              <a:rPr lang="en-US" sz="2400" dirty="0" smtClean="0"/>
              <a:t>If the number we underlined is 5, 6, 7, 8, 0r 9 </a:t>
            </a:r>
          </a:p>
          <a:p>
            <a:pPr algn="ctr"/>
            <a:r>
              <a:rPr lang="en-US" sz="2400" dirty="0" smtClean="0"/>
              <a:t>we add 1 to the number in the circle.</a:t>
            </a:r>
          </a:p>
          <a:p>
            <a:pPr algn="ctr"/>
            <a:r>
              <a:rPr lang="en-US" sz="2400" dirty="0" smtClean="0"/>
              <a:t>The number we underlined is a 7, </a:t>
            </a:r>
          </a:p>
          <a:p>
            <a:pPr algn="ctr"/>
            <a:r>
              <a:rPr lang="en-US" sz="2400" dirty="0" smtClean="0"/>
              <a:t>so we add 1 to the number in the circle.</a:t>
            </a:r>
          </a:p>
          <a:p>
            <a:pPr algn="ctr"/>
            <a:r>
              <a:rPr lang="en-US" sz="2400" dirty="0" smtClean="0"/>
              <a:t>3 + 1 = 4</a:t>
            </a:r>
            <a:endParaRPr lang="en-US" sz="2400" dirty="0"/>
          </a:p>
        </p:txBody>
      </p:sp>
      <p:sp>
        <p:nvSpPr>
          <p:cNvPr id="5" name="TextBox 4"/>
          <p:cNvSpPr txBox="1"/>
          <p:nvPr/>
        </p:nvSpPr>
        <p:spPr>
          <a:xfrm>
            <a:off x="2438400" y="3875544"/>
            <a:ext cx="4512774" cy="2677656"/>
          </a:xfrm>
          <a:prstGeom prst="rect">
            <a:avLst/>
          </a:prstGeom>
          <a:noFill/>
        </p:spPr>
        <p:txBody>
          <a:bodyPr wrap="none" rtlCol="0">
            <a:spAutoFit/>
          </a:bodyPr>
          <a:lstStyle/>
          <a:p>
            <a:r>
              <a:rPr lang="en-US" sz="15000" dirty="0" smtClean="0">
                <a:latin typeface="Book Antiqua"/>
                <a:cs typeface="Book Antiqua"/>
              </a:rPr>
              <a:t>2,4</a:t>
            </a:r>
            <a:r>
              <a:rPr lang="en-US" sz="15000" u="sng" dirty="0" smtClean="0">
                <a:latin typeface="Book Antiqua"/>
                <a:cs typeface="Book Antiqua"/>
              </a:rPr>
              <a:t>7</a:t>
            </a:r>
            <a:r>
              <a:rPr lang="en-US" sz="15000" dirty="0" smtClean="0">
                <a:latin typeface="Book Antiqua"/>
                <a:cs typeface="Book Antiqua"/>
              </a:rPr>
              <a:t>2</a:t>
            </a:r>
          </a:p>
          <a:p>
            <a:endParaRPr lang="en-US" dirty="0"/>
          </a:p>
        </p:txBody>
      </p:sp>
      <p:sp>
        <p:nvSpPr>
          <p:cNvPr id="6" name="Oval 5"/>
          <p:cNvSpPr/>
          <p:nvPr/>
        </p:nvSpPr>
        <p:spPr>
          <a:xfrm>
            <a:off x="3657600" y="4191000"/>
            <a:ext cx="1524000" cy="205912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80543" y="76200"/>
            <a:ext cx="9187531" cy="1600438"/>
          </a:xfrm>
          <a:prstGeom prst="rect">
            <a:avLst/>
          </a:prstGeom>
          <a:noFill/>
        </p:spPr>
        <p:txBody>
          <a:bodyPr wrap="none" rtlCol="0">
            <a:spAutoFit/>
          </a:bodyPr>
          <a:lstStyle/>
          <a:p>
            <a:pPr algn="ctr"/>
            <a:r>
              <a:rPr lang="en-US" sz="4000" b="1" dirty="0" smtClean="0"/>
              <a:t>Now flex your muscles like a hero, </a:t>
            </a:r>
          </a:p>
          <a:p>
            <a:pPr algn="ctr"/>
            <a:r>
              <a:rPr lang="en-US" sz="4000" b="1" dirty="0" smtClean="0"/>
              <a:t>Digits to the right change to ZERO</a:t>
            </a:r>
            <a:endParaRPr lang="en-US" sz="4000" dirty="0" smtClean="0"/>
          </a:p>
          <a:p>
            <a:endParaRPr lang="en-US" dirty="0"/>
          </a:p>
        </p:txBody>
      </p:sp>
      <p:sp>
        <p:nvSpPr>
          <p:cNvPr id="3" name="TextBox 2"/>
          <p:cNvSpPr txBox="1"/>
          <p:nvPr/>
        </p:nvSpPr>
        <p:spPr>
          <a:xfrm>
            <a:off x="1810146" y="2057400"/>
            <a:ext cx="6721011" cy="1938992"/>
          </a:xfrm>
          <a:prstGeom prst="rect">
            <a:avLst/>
          </a:prstGeom>
          <a:noFill/>
        </p:spPr>
        <p:txBody>
          <a:bodyPr wrap="none" rtlCol="0">
            <a:spAutoFit/>
          </a:bodyPr>
          <a:lstStyle/>
          <a:p>
            <a:pPr algn="ctr"/>
            <a:r>
              <a:rPr lang="en-US" sz="2400" dirty="0" smtClean="0"/>
              <a:t>All the digits to the right of the number in the circle, </a:t>
            </a:r>
          </a:p>
          <a:p>
            <a:pPr algn="ctr"/>
            <a:r>
              <a:rPr lang="en-US" sz="2400" dirty="0" smtClean="0"/>
              <a:t>change to ZERO. </a:t>
            </a:r>
          </a:p>
          <a:p>
            <a:pPr algn="ctr"/>
            <a:r>
              <a:rPr lang="en-US" sz="2400" dirty="0" smtClean="0"/>
              <a:t>The tens place and the ones place </a:t>
            </a:r>
          </a:p>
          <a:p>
            <a:pPr algn="ctr"/>
            <a:r>
              <a:rPr lang="en-US" sz="2400" dirty="0" smtClean="0"/>
              <a:t>are to the RIGHT of the hundreds place. </a:t>
            </a:r>
          </a:p>
          <a:p>
            <a:pPr algn="ctr"/>
            <a:r>
              <a:rPr lang="en-US" sz="2400" dirty="0" smtClean="0"/>
              <a:t>So, the 7 and the 2 both change to ZERO.</a:t>
            </a:r>
            <a:endParaRPr lang="en-US" sz="2400" dirty="0"/>
          </a:p>
        </p:txBody>
      </p:sp>
      <p:sp>
        <p:nvSpPr>
          <p:cNvPr id="4" name="TextBox 3"/>
          <p:cNvSpPr txBox="1"/>
          <p:nvPr/>
        </p:nvSpPr>
        <p:spPr>
          <a:xfrm>
            <a:off x="2819400" y="3770531"/>
            <a:ext cx="4512774" cy="2677656"/>
          </a:xfrm>
          <a:prstGeom prst="rect">
            <a:avLst/>
          </a:prstGeom>
          <a:noFill/>
        </p:spPr>
        <p:txBody>
          <a:bodyPr wrap="none" rtlCol="0">
            <a:spAutoFit/>
          </a:bodyPr>
          <a:lstStyle/>
          <a:p>
            <a:r>
              <a:rPr lang="en-US" sz="15000" dirty="0" smtClean="0">
                <a:latin typeface="Book Antiqua"/>
                <a:cs typeface="Book Antiqua"/>
              </a:rPr>
              <a:t>2,400</a:t>
            </a:r>
          </a:p>
          <a:p>
            <a:endParaRPr lang="en-US" dirty="0"/>
          </a:p>
        </p:txBody>
      </p:sp>
      <p:sp>
        <p:nvSpPr>
          <p:cNvPr id="5" name="Oval 4"/>
          <p:cNvSpPr/>
          <p:nvPr/>
        </p:nvSpPr>
        <p:spPr>
          <a:xfrm>
            <a:off x="4038600" y="4036874"/>
            <a:ext cx="1524000" cy="205912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stretch>
            <a:fillRect/>
          </a:stretch>
        </p:blipFill>
        <p:spPr>
          <a:xfrm rot="20969990">
            <a:off x="547292" y="2736850"/>
            <a:ext cx="1662508" cy="1987550"/>
          </a:xfrm>
          <a:prstGeom prst="rect">
            <a:avLst/>
          </a:prstGeom>
        </p:spPr>
      </p:pic>
      <p:pic>
        <p:nvPicPr>
          <p:cNvPr id="8" name="Picture 7" descr="superman.jpg"/>
          <p:cNvPicPr>
            <a:picLocks noChangeAspect="1"/>
          </p:cNvPicPr>
          <p:nvPr/>
        </p:nvPicPr>
        <p:blipFill>
          <a:blip r:embed="rId4"/>
          <a:stretch>
            <a:fillRect/>
          </a:stretch>
        </p:blipFill>
        <p:spPr>
          <a:xfrm rot="646876">
            <a:off x="7391400" y="4191000"/>
            <a:ext cx="1363662" cy="1883338"/>
          </a:xfrm>
          <a:prstGeom prst="rect">
            <a:avLst/>
          </a:prstGeom>
        </p:spPr>
      </p:pic>
      <p:cxnSp>
        <p:nvCxnSpPr>
          <p:cNvPr id="10" name="Straight Arrow Connector 9"/>
          <p:cNvCxnSpPr/>
          <p:nvPr/>
        </p:nvCxnSpPr>
        <p:spPr>
          <a:xfrm>
            <a:off x="5562600" y="6096000"/>
            <a:ext cx="1447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429000" y="1676400"/>
            <a:ext cx="1447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414" y="199072"/>
            <a:ext cx="9216786" cy="1354217"/>
          </a:xfrm>
          <a:prstGeom prst="rect">
            <a:avLst/>
          </a:prstGeom>
          <a:noFill/>
        </p:spPr>
        <p:txBody>
          <a:bodyPr wrap="none" rtlCol="0">
            <a:spAutoFit/>
          </a:bodyPr>
          <a:lstStyle/>
          <a:p>
            <a:pPr algn="ctr"/>
            <a:r>
              <a:rPr lang="en-US" sz="3200" b="1" dirty="0" smtClean="0"/>
              <a:t>All other digits remain the same, </a:t>
            </a:r>
          </a:p>
          <a:p>
            <a:pPr algn="ctr"/>
            <a:r>
              <a:rPr lang="en-US" sz="3200" b="1" dirty="0" smtClean="0"/>
              <a:t>YO! You’re a winner at the rounding game!</a:t>
            </a:r>
            <a:endParaRPr lang="en-US" sz="3200" dirty="0" smtClean="0"/>
          </a:p>
          <a:p>
            <a:endParaRPr lang="en-US" dirty="0"/>
          </a:p>
        </p:txBody>
      </p:sp>
      <p:sp>
        <p:nvSpPr>
          <p:cNvPr id="4" name="TextBox 3"/>
          <p:cNvSpPr txBox="1"/>
          <p:nvPr/>
        </p:nvSpPr>
        <p:spPr>
          <a:xfrm>
            <a:off x="2573826" y="3770531"/>
            <a:ext cx="4512774" cy="2677656"/>
          </a:xfrm>
          <a:prstGeom prst="rect">
            <a:avLst/>
          </a:prstGeom>
          <a:noFill/>
        </p:spPr>
        <p:txBody>
          <a:bodyPr wrap="none" rtlCol="0">
            <a:spAutoFit/>
          </a:bodyPr>
          <a:lstStyle/>
          <a:p>
            <a:r>
              <a:rPr lang="en-US" sz="15000" dirty="0" smtClean="0">
                <a:solidFill>
                  <a:srgbClr val="FF0000"/>
                </a:solidFill>
                <a:latin typeface="Book Antiqua"/>
                <a:cs typeface="Book Antiqua"/>
              </a:rPr>
              <a:t>2</a:t>
            </a:r>
            <a:r>
              <a:rPr lang="en-US" sz="15000" dirty="0" smtClean="0">
                <a:latin typeface="Book Antiqua"/>
                <a:cs typeface="Book Antiqua"/>
              </a:rPr>
              <a:t>,400</a:t>
            </a:r>
          </a:p>
          <a:p>
            <a:endParaRPr lang="en-US" dirty="0"/>
          </a:p>
        </p:txBody>
      </p:sp>
      <p:sp>
        <p:nvSpPr>
          <p:cNvPr id="6" name="TextBox 5"/>
          <p:cNvSpPr txBox="1"/>
          <p:nvPr/>
        </p:nvSpPr>
        <p:spPr>
          <a:xfrm>
            <a:off x="136374" y="1981200"/>
            <a:ext cx="8931426" cy="1323439"/>
          </a:xfrm>
          <a:prstGeom prst="rect">
            <a:avLst/>
          </a:prstGeom>
          <a:noFill/>
        </p:spPr>
        <p:txBody>
          <a:bodyPr wrap="none" rtlCol="0">
            <a:spAutoFit/>
          </a:bodyPr>
          <a:lstStyle/>
          <a:p>
            <a:pPr algn="ctr"/>
            <a:r>
              <a:rPr lang="en-US" sz="2000" dirty="0" smtClean="0"/>
              <a:t>The other digits, or the digits to the right of the circle, </a:t>
            </a:r>
          </a:p>
          <a:p>
            <a:pPr algn="ctr"/>
            <a:r>
              <a:rPr lang="en-US" sz="2000" dirty="0" smtClean="0"/>
              <a:t>STAY THE SAME.</a:t>
            </a:r>
          </a:p>
          <a:p>
            <a:pPr algn="ctr"/>
            <a:r>
              <a:rPr lang="en-US" sz="2000" dirty="0" smtClean="0"/>
              <a:t>We do not change those digits or forget to put those digits in the final answer.</a:t>
            </a:r>
          </a:p>
          <a:p>
            <a:pPr algn="ctr"/>
            <a:r>
              <a:rPr lang="en-US" sz="2000" dirty="0" smtClean="0"/>
              <a:t>So in this number, we leave the 2 in the thousands place the same.</a:t>
            </a:r>
            <a:endParaRPr lang="en-US" sz="2000" dirty="0"/>
          </a:p>
        </p:txBody>
      </p:sp>
      <p:sp>
        <p:nvSpPr>
          <p:cNvPr id="7" name="Oval 6"/>
          <p:cNvSpPr/>
          <p:nvPr/>
        </p:nvSpPr>
        <p:spPr>
          <a:xfrm>
            <a:off x="3810000" y="4036874"/>
            <a:ext cx="1524000" cy="205912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winner.jpg"/>
          <p:cNvPicPr>
            <a:picLocks noChangeAspect="1"/>
          </p:cNvPicPr>
          <p:nvPr/>
        </p:nvPicPr>
        <p:blipFill>
          <a:blip r:embed="rId3"/>
          <a:stretch>
            <a:fillRect/>
          </a:stretch>
        </p:blipFill>
        <p:spPr>
          <a:xfrm rot="20872021">
            <a:off x="457200" y="4080716"/>
            <a:ext cx="1835150" cy="1481884"/>
          </a:xfrm>
          <a:prstGeom prst="rect">
            <a:avLst/>
          </a:prstGeom>
        </p:spPr>
      </p:pic>
      <p:pic>
        <p:nvPicPr>
          <p:cNvPr id="9" name="Picture 8" descr="Star---Smiling-3.gif"/>
          <p:cNvPicPr>
            <a:picLocks noChangeAspect="1"/>
          </p:cNvPicPr>
          <p:nvPr/>
        </p:nvPicPr>
        <p:blipFill>
          <a:blip r:embed="rId4"/>
          <a:stretch>
            <a:fillRect/>
          </a:stretch>
        </p:blipFill>
        <p:spPr>
          <a:xfrm rot="699821">
            <a:off x="7162800" y="3733800"/>
            <a:ext cx="1670417" cy="1711325"/>
          </a:xfrm>
          <a:prstGeom prst="rect">
            <a:avLst/>
          </a:prstGeom>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381000" y="446782"/>
            <a:ext cx="8630889" cy="1569660"/>
          </a:xfrm>
          <a:prstGeom prst="rect">
            <a:avLst/>
          </a:prstGeom>
          <a:noFill/>
        </p:spPr>
        <p:txBody>
          <a:bodyPr wrap="none" rtlCol="0">
            <a:spAutoFit/>
          </a:bodyPr>
          <a:lstStyle/>
          <a:p>
            <a:pPr algn="ctr"/>
            <a:r>
              <a:rPr lang="en-US" sz="3200" dirty="0" smtClean="0">
                <a:latin typeface="Georgia"/>
                <a:cs typeface="Georgia"/>
              </a:rPr>
              <a:t>We just rounded 2,372 to the nearest hundred. </a:t>
            </a:r>
          </a:p>
          <a:p>
            <a:pPr algn="ctr"/>
            <a:r>
              <a:rPr lang="en-US" sz="3200" dirty="0" smtClean="0">
                <a:latin typeface="Georgia"/>
                <a:cs typeface="Georgia"/>
              </a:rPr>
              <a:t> The nearest hundred is 2,400.</a:t>
            </a:r>
          </a:p>
          <a:p>
            <a:pPr algn="ctr"/>
            <a:endParaRPr lang="en-US" sz="3200" dirty="0" smtClean="0">
              <a:latin typeface="Georgia"/>
              <a:cs typeface="Georgia"/>
            </a:endParaRPr>
          </a:p>
        </p:txBody>
      </p:sp>
      <p:cxnSp>
        <p:nvCxnSpPr>
          <p:cNvPr id="6" name="Straight Arrow Connector 5"/>
          <p:cNvCxnSpPr/>
          <p:nvPr/>
        </p:nvCxnSpPr>
        <p:spPr>
          <a:xfrm>
            <a:off x="762000" y="2286000"/>
            <a:ext cx="762000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855027" y="2303621"/>
            <a:ext cx="57435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4284027" y="2285206"/>
            <a:ext cx="57435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7562215" y="2302827"/>
            <a:ext cx="574358" cy="1588"/>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02079" y="2591594"/>
            <a:ext cx="878666" cy="461665"/>
          </a:xfrm>
          <a:prstGeom prst="rect">
            <a:avLst/>
          </a:prstGeom>
          <a:noFill/>
        </p:spPr>
        <p:txBody>
          <a:bodyPr wrap="none" rtlCol="0">
            <a:spAutoFit/>
          </a:bodyPr>
          <a:lstStyle/>
          <a:p>
            <a:r>
              <a:rPr lang="en-US" sz="2400" dirty="0" smtClean="0"/>
              <a:t>2,300</a:t>
            </a:r>
            <a:endParaRPr lang="en-US" sz="2400" dirty="0"/>
          </a:p>
        </p:txBody>
      </p:sp>
      <p:sp>
        <p:nvSpPr>
          <p:cNvPr id="16" name="TextBox 15"/>
          <p:cNvSpPr txBox="1"/>
          <p:nvPr/>
        </p:nvSpPr>
        <p:spPr>
          <a:xfrm>
            <a:off x="7483797" y="2591594"/>
            <a:ext cx="898203" cy="461665"/>
          </a:xfrm>
          <a:prstGeom prst="rect">
            <a:avLst/>
          </a:prstGeom>
          <a:noFill/>
        </p:spPr>
        <p:txBody>
          <a:bodyPr wrap="none" rtlCol="0">
            <a:spAutoFit/>
          </a:bodyPr>
          <a:lstStyle/>
          <a:p>
            <a:r>
              <a:rPr lang="en-US" sz="2400" dirty="0" smtClean="0"/>
              <a:t>2,400</a:t>
            </a:r>
            <a:endParaRPr lang="en-US" sz="2400" dirty="0"/>
          </a:p>
        </p:txBody>
      </p:sp>
      <p:sp>
        <p:nvSpPr>
          <p:cNvPr id="17" name="TextBox 16"/>
          <p:cNvSpPr txBox="1"/>
          <p:nvPr/>
        </p:nvSpPr>
        <p:spPr>
          <a:xfrm>
            <a:off x="4140782" y="2591594"/>
            <a:ext cx="862285" cy="461665"/>
          </a:xfrm>
          <a:prstGeom prst="rect">
            <a:avLst/>
          </a:prstGeom>
          <a:noFill/>
        </p:spPr>
        <p:txBody>
          <a:bodyPr wrap="none" rtlCol="0">
            <a:spAutoFit/>
          </a:bodyPr>
          <a:lstStyle/>
          <a:p>
            <a:r>
              <a:rPr lang="en-US" sz="2400" dirty="0" smtClean="0"/>
              <a:t>2,350</a:t>
            </a:r>
            <a:endParaRPr lang="en-US" sz="2400" dirty="0"/>
          </a:p>
        </p:txBody>
      </p:sp>
      <p:cxnSp>
        <p:nvCxnSpPr>
          <p:cNvPr id="18" name="Straight Connector 17"/>
          <p:cNvCxnSpPr/>
          <p:nvPr/>
        </p:nvCxnSpPr>
        <p:spPr>
          <a:xfrm rot="5400000">
            <a:off x="1464627" y="2302827"/>
            <a:ext cx="57435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2150427" y="2302827"/>
            <a:ext cx="57435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2837815" y="2285206"/>
            <a:ext cx="57435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3523615" y="2302827"/>
            <a:ext cx="57435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6876415" y="2303621"/>
            <a:ext cx="57435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a:off x="6190615" y="2302827"/>
            <a:ext cx="57435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a:off x="5581015" y="2285206"/>
            <a:ext cx="57435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4971415" y="2285206"/>
            <a:ext cx="574358" cy="1588"/>
          </a:xfrm>
          <a:prstGeom prst="line">
            <a:avLst/>
          </a:prstGeom>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5562600" y="3505200"/>
            <a:ext cx="845304" cy="461665"/>
          </a:xfrm>
          <a:prstGeom prst="rect">
            <a:avLst/>
          </a:prstGeom>
          <a:noFill/>
        </p:spPr>
        <p:txBody>
          <a:bodyPr wrap="none" rtlCol="0">
            <a:spAutoFit/>
          </a:bodyPr>
          <a:lstStyle/>
          <a:p>
            <a:r>
              <a:rPr lang="en-US" sz="2400" dirty="0" smtClean="0"/>
              <a:t>2,372</a:t>
            </a:r>
            <a:endParaRPr lang="en-US" sz="2400" dirty="0"/>
          </a:p>
        </p:txBody>
      </p:sp>
      <p:sp>
        <p:nvSpPr>
          <p:cNvPr id="27" name="TextBox 26"/>
          <p:cNvSpPr txBox="1"/>
          <p:nvPr/>
        </p:nvSpPr>
        <p:spPr>
          <a:xfrm>
            <a:off x="5791200" y="1905000"/>
            <a:ext cx="391854" cy="584776"/>
          </a:xfrm>
          <a:prstGeom prst="rect">
            <a:avLst/>
          </a:prstGeom>
          <a:noFill/>
        </p:spPr>
        <p:txBody>
          <a:bodyPr wrap="none" rtlCol="0">
            <a:spAutoFit/>
          </a:bodyPr>
          <a:lstStyle/>
          <a:p>
            <a:r>
              <a:rPr lang="en-US" sz="3200" dirty="0" smtClean="0">
                <a:solidFill>
                  <a:srgbClr val="FF0000"/>
                </a:solidFill>
              </a:rPr>
              <a:t>x</a:t>
            </a:r>
            <a:endParaRPr lang="en-US" sz="3200" dirty="0">
              <a:solidFill>
                <a:srgbClr val="FF0000"/>
              </a:solidFill>
            </a:endParaRPr>
          </a:p>
        </p:txBody>
      </p:sp>
      <p:cxnSp>
        <p:nvCxnSpPr>
          <p:cNvPr id="29" name="Straight Arrow Connector 28"/>
          <p:cNvCxnSpPr/>
          <p:nvPr/>
        </p:nvCxnSpPr>
        <p:spPr>
          <a:xfrm rot="5400000">
            <a:off x="5435888" y="3073688"/>
            <a:ext cx="1167824" cy="1588"/>
          </a:xfrm>
          <a:prstGeom prst="straightConnector1">
            <a:avLst/>
          </a:prstGeom>
          <a:ln>
            <a:solidFill>
              <a:schemeClr val="accent4"/>
            </a:solidFill>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228600" y="4495800"/>
            <a:ext cx="8770099" cy="646331"/>
          </a:xfrm>
          <a:prstGeom prst="rect">
            <a:avLst/>
          </a:prstGeom>
          <a:noFill/>
        </p:spPr>
        <p:txBody>
          <a:bodyPr wrap="none" rtlCol="0">
            <a:spAutoFit/>
          </a:bodyPr>
          <a:lstStyle/>
          <a:p>
            <a:r>
              <a:rPr lang="en-US" sz="3600" dirty="0" smtClean="0">
                <a:latin typeface="Georgia"/>
                <a:cs typeface="Georgia"/>
              </a:rPr>
              <a:t>2,372 is closer to 2,</a:t>
            </a:r>
            <a:r>
              <a:rPr lang="en-US" sz="3600" dirty="0" smtClean="0">
                <a:solidFill>
                  <a:srgbClr val="FF0000"/>
                </a:solidFill>
                <a:latin typeface="Georgia"/>
                <a:cs typeface="Georgia"/>
              </a:rPr>
              <a:t>400</a:t>
            </a:r>
            <a:r>
              <a:rPr lang="en-US" sz="3600" dirty="0" smtClean="0">
                <a:latin typeface="Georgia"/>
                <a:cs typeface="Georgia"/>
              </a:rPr>
              <a:t> rather than 2,</a:t>
            </a:r>
            <a:r>
              <a:rPr lang="en-US" sz="3600" dirty="0" smtClean="0">
                <a:solidFill>
                  <a:srgbClr val="FF0000"/>
                </a:solidFill>
                <a:latin typeface="Georgia"/>
                <a:cs typeface="Georgia"/>
              </a:rPr>
              <a:t>300</a:t>
            </a:r>
            <a:r>
              <a:rPr lang="en-US" sz="3600" dirty="0" smtClean="0">
                <a:latin typeface="Georgia"/>
                <a:cs typeface="Georgia"/>
              </a:rPr>
              <a:t>. </a:t>
            </a:r>
            <a:endParaRPr lang="en-US" sz="3600" dirty="0">
              <a:latin typeface="Georgia"/>
              <a:cs typeface="Georgia"/>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371600" y="381000"/>
            <a:ext cx="6261650" cy="584776"/>
          </a:xfrm>
          <a:prstGeom prst="rect">
            <a:avLst/>
          </a:prstGeom>
          <a:noFill/>
        </p:spPr>
        <p:txBody>
          <a:bodyPr wrap="none" rtlCol="0">
            <a:spAutoFit/>
          </a:bodyPr>
          <a:lstStyle/>
          <a:p>
            <a:r>
              <a:rPr lang="en-US" sz="3200" dirty="0" smtClean="0"/>
              <a:t>Rounding 534 to the nearest TEN</a:t>
            </a:r>
            <a:endParaRPr lang="en-US" sz="3200" dirty="0"/>
          </a:p>
        </p:txBody>
      </p:sp>
      <p:sp>
        <p:nvSpPr>
          <p:cNvPr id="3" name="TextBox 2"/>
          <p:cNvSpPr txBox="1"/>
          <p:nvPr/>
        </p:nvSpPr>
        <p:spPr>
          <a:xfrm>
            <a:off x="2820345" y="965776"/>
            <a:ext cx="3350910" cy="2400657"/>
          </a:xfrm>
          <a:prstGeom prst="rect">
            <a:avLst/>
          </a:prstGeom>
          <a:noFill/>
        </p:spPr>
        <p:txBody>
          <a:bodyPr wrap="square" rtlCol="0">
            <a:spAutoFit/>
          </a:bodyPr>
          <a:lstStyle/>
          <a:p>
            <a:r>
              <a:rPr lang="en-US" sz="15000" dirty="0" smtClean="0"/>
              <a:t>53</a:t>
            </a:r>
            <a:r>
              <a:rPr lang="en-US" sz="15000" u="sng" dirty="0" smtClean="0"/>
              <a:t>4</a:t>
            </a:r>
            <a:endParaRPr lang="en-US" sz="15000" u="sng" dirty="0"/>
          </a:p>
        </p:txBody>
      </p:sp>
      <p:sp>
        <p:nvSpPr>
          <p:cNvPr id="4" name="Oval 3"/>
          <p:cNvSpPr/>
          <p:nvPr/>
        </p:nvSpPr>
        <p:spPr>
          <a:xfrm>
            <a:off x="3657600" y="1522274"/>
            <a:ext cx="1524000" cy="205912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685800" y="381000"/>
            <a:ext cx="8035773" cy="584776"/>
          </a:xfrm>
          <a:prstGeom prst="rect">
            <a:avLst/>
          </a:prstGeom>
          <a:noFill/>
        </p:spPr>
        <p:txBody>
          <a:bodyPr wrap="none" rtlCol="0">
            <a:spAutoFit/>
          </a:bodyPr>
          <a:lstStyle/>
          <a:p>
            <a:r>
              <a:rPr lang="en-US" sz="3200" dirty="0" smtClean="0"/>
              <a:t>Rounding 6,721 to the nearest THOUSAND</a:t>
            </a:r>
            <a:endParaRPr lang="en-US" sz="3200" dirty="0"/>
          </a:p>
        </p:txBody>
      </p:sp>
      <p:sp>
        <p:nvSpPr>
          <p:cNvPr id="3" name="TextBox 2"/>
          <p:cNvSpPr txBox="1"/>
          <p:nvPr/>
        </p:nvSpPr>
        <p:spPr>
          <a:xfrm>
            <a:off x="2210745" y="1409343"/>
            <a:ext cx="5180655" cy="2400657"/>
          </a:xfrm>
          <a:prstGeom prst="rect">
            <a:avLst/>
          </a:prstGeom>
          <a:noFill/>
        </p:spPr>
        <p:txBody>
          <a:bodyPr wrap="square" rtlCol="0">
            <a:spAutoFit/>
          </a:bodyPr>
          <a:lstStyle/>
          <a:p>
            <a:r>
              <a:rPr lang="en-US" sz="15000" dirty="0" smtClean="0"/>
              <a:t>6,</a:t>
            </a:r>
            <a:r>
              <a:rPr lang="en-US" sz="15000" u="sng" dirty="0" smtClean="0"/>
              <a:t>7</a:t>
            </a:r>
            <a:r>
              <a:rPr lang="en-US" sz="15000" dirty="0" smtClean="0"/>
              <a:t>21</a:t>
            </a:r>
            <a:endParaRPr lang="en-US" sz="15000" u="sng" dirty="0"/>
          </a:p>
        </p:txBody>
      </p:sp>
      <p:sp>
        <p:nvSpPr>
          <p:cNvPr id="4" name="Oval 3"/>
          <p:cNvSpPr/>
          <p:nvPr/>
        </p:nvSpPr>
        <p:spPr>
          <a:xfrm>
            <a:off x="2133600" y="1598474"/>
            <a:ext cx="1524000" cy="205912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a:cs typeface="Georgia"/>
              </a:rPr>
              <a:t>Practice</a:t>
            </a:r>
            <a:endParaRPr lang="en-US" dirty="0">
              <a:latin typeface="Georgia"/>
              <a:cs typeface="Georgia"/>
            </a:endParaRPr>
          </a:p>
        </p:txBody>
      </p:sp>
      <p:sp>
        <p:nvSpPr>
          <p:cNvPr id="3" name="Content Placeholder 2"/>
          <p:cNvSpPr>
            <a:spLocks noGrp="1"/>
          </p:cNvSpPr>
          <p:nvPr>
            <p:ph sz="half" idx="1"/>
          </p:nvPr>
        </p:nvSpPr>
        <p:spPr>
          <a:xfrm>
            <a:off x="30480" y="1981200"/>
            <a:ext cx="3931920" cy="3980328"/>
          </a:xfrm>
        </p:spPr>
        <p:txBody>
          <a:bodyPr>
            <a:normAutofit/>
          </a:bodyPr>
          <a:lstStyle/>
          <a:p>
            <a:pPr algn="ctr">
              <a:buNone/>
            </a:pPr>
            <a:r>
              <a:rPr lang="en-US" sz="3600" dirty="0" smtClean="0">
                <a:latin typeface="Georgia"/>
                <a:cs typeface="Georgia"/>
              </a:rPr>
              <a:t>Use the Rounding Rap to round </a:t>
            </a:r>
            <a:r>
              <a:rPr lang="en-US" sz="3600" dirty="0" smtClean="0">
                <a:solidFill>
                  <a:srgbClr val="FF0000"/>
                </a:solidFill>
                <a:latin typeface="Georgia"/>
                <a:cs typeface="Georgia"/>
              </a:rPr>
              <a:t>3,526</a:t>
            </a:r>
            <a:r>
              <a:rPr lang="en-US" sz="3600" dirty="0" smtClean="0">
                <a:latin typeface="Georgia"/>
                <a:cs typeface="Georgia"/>
              </a:rPr>
              <a:t> to the nearest TEN.</a:t>
            </a:r>
            <a:endParaRPr lang="en-US" sz="3600" dirty="0">
              <a:latin typeface="Georgia"/>
              <a:cs typeface="Georgia"/>
            </a:endParaRPr>
          </a:p>
        </p:txBody>
      </p:sp>
      <p:sp>
        <p:nvSpPr>
          <p:cNvPr id="7" name="Content Placeholder 6"/>
          <p:cNvSpPr>
            <a:spLocks noGrp="1"/>
          </p:cNvSpPr>
          <p:nvPr>
            <p:ph sz="half" idx="2"/>
          </p:nvPr>
        </p:nvSpPr>
        <p:spPr>
          <a:xfrm>
            <a:off x="4389120" y="1752600"/>
            <a:ext cx="4526280" cy="5105399"/>
          </a:xfrm>
        </p:spPr>
        <p:txBody>
          <a:bodyPr>
            <a:normAutofit/>
          </a:bodyPr>
          <a:lstStyle/>
          <a:p>
            <a:r>
              <a:rPr lang="en-US" dirty="0" smtClean="0">
                <a:latin typeface="Georgia"/>
                <a:cs typeface="Georgia"/>
              </a:rPr>
              <a:t>Find the place value and circle that digit.</a:t>
            </a:r>
          </a:p>
          <a:p>
            <a:r>
              <a:rPr lang="en-US" dirty="0" smtClean="0">
                <a:latin typeface="Georgia"/>
                <a:cs typeface="Georgia"/>
              </a:rPr>
              <a:t>Move to the right, underline get it.</a:t>
            </a:r>
          </a:p>
          <a:p>
            <a:r>
              <a:rPr lang="en-US" dirty="0" smtClean="0">
                <a:latin typeface="Georgia"/>
                <a:cs typeface="Georgia"/>
              </a:rPr>
              <a:t>0 through 4, circle stays the same.</a:t>
            </a:r>
          </a:p>
          <a:p>
            <a:r>
              <a:rPr lang="en-US" dirty="0" smtClean="0">
                <a:latin typeface="Georgia"/>
                <a:cs typeface="Georgia"/>
              </a:rPr>
              <a:t>5 through 9, add one in this game.</a:t>
            </a:r>
          </a:p>
          <a:p>
            <a:r>
              <a:rPr lang="en-US" dirty="0" smtClean="0">
                <a:latin typeface="Georgia"/>
                <a:cs typeface="Georgia"/>
              </a:rPr>
              <a:t>Now flex your muscles like a hero, digits to the right change to zero.</a:t>
            </a:r>
          </a:p>
          <a:p>
            <a:r>
              <a:rPr lang="en-US" dirty="0" smtClean="0">
                <a:latin typeface="Georgia"/>
                <a:cs typeface="Georgia"/>
              </a:rPr>
              <a:t>All other digits remain the same,   Yo!  You’re a winner at the rounding game!</a:t>
            </a:r>
            <a:endParaRPr lang="en-US" dirty="0">
              <a:latin typeface="Georgia"/>
              <a:cs typeface="Georgia"/>
            </a:endParaRPr>
          </a:p>
        </p:txBody>
      </p:sp>
      <p:pic>
        <p:nvPicPr>
          <p:cNvPr id="9" name="Recorded Sound">
            <a:hlinkClick r:id="" action="ppaction://media"/>
          </p:cNvPr>
          <p:cNvPicPr>
            <a:picLocks noRot="1" noChangeAspect="1"/>
          </p:cNvPicPr>
          <p:nvPr>
            <a:wavAudioFile r:embed="rId1" name="Recorded Sound"/>
          </p:nvPr>
        </p:nvPicPr>
        <p:blipFill>
          <a:blip r:embed="rId4"/>
          <a:stretch>
            <a:fillRect/>
          </a:stretch>
        </p:blipFill>
        <p:spPr>
          <a:xfrm>
            <a:off x="1981200" y="5334000"/>
            <a:ext cx="282575" cy="282575"/>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1000" accel="50000" decel="50000" autoRev="1" fill="hold">
                                          <p:stCondLst>
                                            <p:cond delay="0"/>
                                          </p:stCondLst>
                                        </p:cTn>
                                        <p:tgtEl>
                                          <p:spTgt spid="2"/>
                                        </p:tgtEl>
                                        <p:attrNameLst>
                                          <p:attrName>ppt_x</p:attrName>
                                          <p:attrName>ppt_y</p:attrName>
                                        </p:attrNameLst>
                                      </p:cBhvr>
                                    </p:animMotion>
                                    <p:animRot by="1500000">
                                      <p:cBhvr>
                                        <p:cTn id="7" dur="500" fill="hold">
                                          <p:stCondLst>
                                            <p:cond delay="0"/>
                                          </p:stCondLst>
                                        </p:cTn>
                                        <p:tgtEl>
                                          <p:spTgt spid="2"/>
                                        </p:tgtEl>
                                        <p:attrNameLst>
                                          <p:attrName>r</p:attrName>
                                        </p:attrNameLst>
                                      </p:cBhvr>
                                    </p:animRot>
                                    <p:animRot by="-1500000">
                                      <p:cBhvr>
                                        <p:cTn id="8" dur="500" fill="hold">
                                          <p:stCondLst>
                                            <p:cond delay="500"/>
                                          </p:stCondLst>
                                        </p:cTn>
                                        <p:tgtEl>
                                          <p:spTgt spid="2"/>
                                        </p:tgtEl>
                                        <p:attrNameLst>
                                          <p:attrName>r</p:attrName>
                                        </p:attrNameLst>
                                      </p:cBhvr>
                                    </p:animRot>
                                    <p:animRot by="-1500000">
                                      <p:cBhvr>
                                        <p:cTn id="9" dur="500" fill="hold">
                                          <p:stCondLst>
                                            <p:cond delay="1000"/>
                                          </p:stCondLst>
                                        </p:cTn>
                                        <p:tgtEl>
                                          <p:spTgt spid="2"/>
                                        </p:tgtEl>
                                        <p:attrNameLst>
                                          <p:attrName>r</p:attrName>
                                        </p:attrNameLst>
                                      </p:cBhvr>
                                    </p:animRot>
                                    <p:animRot by="1500000">
                                      <p:cBhvr>
                                        <p:cTn id="10" dur="500" fill="hold">
                                          <p:stCondLst>
                                            <p:cond delay="1500"/>
                                          </p:stCondLst>
                                        </p:cTn>
                                        <p:tgtEl>
                                          <p:spTgt spid="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Take Off"/>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4000" fill="hold"/>
                                        <p:tgtEl>
                                          <p:spTgt spid="9"/>
                                        </p:tgtEl>
                                      </p:cBhvr>
                                    </p:cmd>
                                  </p:childTnLst>
                                </p:cTn>
                              </p:par>
                            </p:childTnLst>
                          </p:cTn>
                        </p:par>
                      </p:childTnLst>
                    </p:cTn>
                  </p:par>
                </p:childTnLst>
              </p:cTn>
              <p:nextCondLst>
                <p:cond evt="onClick" delay="0">
                  <p:tgtEl>
                    <p:spTgt spid="9"/>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2"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latin typeface="Georgia"/>
                <a:cs typeface="Georgia"/>
              </a:rPr>
              <a:t>What did you get when you rounded </a:t>
            </a:r>
            <a:r>
              <a:rPr lang="en-US" sz="3200" dirty="0" smtClean="0">
                <a:solidFill>
                  <a:srgbClr val="FF0000"/>
                </a:solidFill>
                <a:cs typeface="Georgia"/>
              </a:rPr>
              <a:t>3,526</a:t>
            </a:r>
            <a:r>
              <a:rPr lang="en-US" sz="3200" dirty="0" smtClean="0">
                <a:cs typeface="Georgia"/>
              </a:rPr>
              <a:t> to the nearest TEN?</a:t>
            </a:r>
            <a:endParaRPr lang="en-US" sz="3200" dirty="0">
              <a:latin typeface="Georgia"/>
              <a:cs typeface="Georgia"/>
            </a:endParaRPr>
          </a:p>
        </p:txBody>
      </p:sp>
      <p:sp>
        <p:nvSpPr>
          <p:cNvPr id="7" name="Action Button: Custom 6">
            <a:hlinkClick r:id="" action="ppaction://hlinkshowjump?jump=nextslide" highlightClick="1"/>
          </p:cNvPr>
          <p:cNvSpPr/>
          <p:nvPr/>
        </p:nvSpPr>
        <p:spPr>
          <a:xfrm>
            <a:off x="1676400" y="4495800"/>
            <a:ext cx="2057400"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latin typeface="Georgia"/>
                <a:cs typeface="Georgia"/>
              </a:rPr>
              <a:t>3,530</a:t>
            </a:r>
            <a:endParaRPr lang="en-US" sz="3600" dirty="0">
              <a:latin typeface="Georgia"/>
              <a:cs typeface="Georgia"/>
            </a:endParaRPr>
          </a:p>
        </p:txBody>
      </p:sp>
      <p:sp>
        <p:nvSpPr>
          <p:cNvPr id="8" name="Action Button: Custom 7">
            <a:hlinkClick r:id="rId3" action="ppaction://hlinksldjump" highlightClick="1"/>
          </p:cNvPr>
          <p:cNvSpPr/>
          <p:nvPr/>
        </p:nvSpPr>
        <p:spPr>
          <a:xfrm>
            <a:off x="1676400" y="2474976"/>
            <a:ext cx="2057400"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latin typeface="Georgia"/>
                <a:cs typeface="Georgia"/>
              </a:rPr>
              <a:t>3,520</a:t>
            </a:r>
            <a:endParaRPr lang="en-US" sz="3600" dirty="0">
              <a:latin typeface="Georgia"/>
              <a:cs typeface="Georgia"/>
            </a:endParaRPr>
          </a:p>
        </p:txBody>
      </p:sp>
      <p:sp>
        <p:nvSpPr>
          <p:cNvPr id="9" name="Action Button: Custom 8">
            <a:hlinkClick r:id="rId3" action="ppaction://hlinksldjump" highlightClick="1"/>
          </p:cNvPr>
          <p:cNvSpPr/>
          <p:nvPr/>
        </p:nvSpPr>
        <p:spPr>
          <a:xfrm>
            <a:off x="5334000" y="4495800"/>
            <a:ext cx="2057400"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latin typeface="Georgia"/>
                <a:cs typeface="Georgia"/>
              </a:rPr>
              <a:t>3,500</a:t>
            </a:r>
            <a:endParaRPr lang="en-US" sz="3600" dirty="0">
              <a:latin typeface="Georgia"/>
              <a:cs typeface="Georgia"/>
            </a:endParaRPr>
          </a:p>
        </p:txBody>
      </p:sp>
      <p:sp>
        <p:nvSpPr>
          <p:cNvPr id="10" name="Action Button: Custom 9">
            <a:hlinkClick r:id="rId3" action="ppaction://hlinksldjump" highlightClick="1"/>
          </p:cNvPr>
          <p:cNvSpPr/>
          <p:nvPr/>
        </p:nvSpPr>
        <p:spPr>
          <a:xfrm>
            <a:off x="5334000" y="2474976"/>
            <a:ext cx="2057400"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Georgia"/>
                <a:cs typeface="Georgia"/>
              </a:rPr>
              <a:t>3</a:t>
            </a:r>
            <a:r>
              <a:rPr lang="en-US" sz="3600" dirty="0" smtClean="0">
                <a:latin typeface="Georgia"/>
                <a:cs typeface="Georgia"/>
              </a:rPr>
              <a:t>0</a:t>
            </a:r>
            <a:endParaRPr lang="en-US" sz="3600" dirty="0">
              <a:latin typeface="Georgia"/>
              <a:cs typeface="Georgia"/>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5-Point Star 4"/>
          <p:cNvSpPr/>
          <p:nvPr/>
        </p:nvSpPr>
        <p:spPr>
          <a:xfrm>
            <a:off x="1295400" y="762000"/>
            <a:ext cx="6934200" cy="4953000"/>
          </a:xfrm>
          <a:prstGeom prst="star5">
            <a:avLst/>
          </a:prstGeom>
          <a:solidFill>
            <a:schemeClr val="tx1"/>
          </a:solidFill>
          <a:ln>
            <a:solidFill>
              <a:schemeClr val="tx1"/>
            </a:solidFill>
          </a:ln>
          <a:effectLst>
            <a:glow rad="101600">
              <a:schemeClr val="bg2">
                <a:lumMod val="40000"/>
                <a:lumOff val="60000"/>
                <a:alpha val="75000"/>
              </a:schemeClr>
            </a:glow>
            <a:innerShdw blurRad="50800" dist="25400" dir="13500000">
              <a:srgbClr val="FFFFFF">
                <a:alpha val="75000"/>
              </a:srgbClr>
            </a:innerShdw>
            <a:outerShdw blurRad="101600" dist="63500" dir="4200000" algn="br"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prstTxWarp prst="textNoShape">
              <a:avLst/>
            </a:prstTxWarp>
          </a:bodyPr>
          <a:lstStyle/>
          <a:p>
            <a:pPr algn="ctr"/>
            <a:r>
              <a:rPr lang="en-US" sz="3200" dirty="0" smtClean="0">
                <a:solidFill>
                  <a:srgbClr val="0000FF"/>
                </a:solidFill>
                <a:effectLst>
                  <a:glow rad="101600">
                    <a:schemeClr val="bg2">
                      <a:lumMod val="40000"/>
                      <a:lumOff val="60000"/>
                      <a:alpha val="75000"/>
                    </a:schemeClr>
                  </a:glow>
                </a:effectLst>
              </a:rPr>
              <a:t>You’re Right!</a:t>
            </a:r>
          </a:p>
          <a:p>
            <a:pPr algn="ctr"/>
            <a:r>
              <a:rPr lang="en-US" sz="3200" dirty="0" smtClean="0">
                <a:solidFill>
                  <a:srgbClr val="0000FF"/>
                </a:solidFill>
                <a:effectLst>
                  <a:glow rad="101600">
                    <a:schemeClr val="bg2">
                      <a:lumMod val="40000"/>
                      <a:lumOff val="60000"/>
                      <a:alpha val="75000"/>
                    </a:schemeClr>
                  </a:glow>
                </a:effectLst>
              </a:rPr>
              <a:t>GREAT JOB!</a:t>
            </a:r>
            <a:endParaRPr lang="en-US" sz="3200" dirty="0">
              <a:solidFill>
                <a:srgbClr val="0000FF"/>
              </a:solidFill>
              <a:effectLst>
                <a:glow rad="101600">
                  <a:schemeClr val="bg2">
                    <a:lumMod val="40000"/>
                    <a:lumOff val="60000"/>
                    <a:alpha val="75000"/>
                  </a:schemeClr>
                </a:glow>
              </a:effectLst>
            </a:endParaRPr>
          </a:p>
        </p:txBody>
      </p:sp>
      <p:sp>
        <p:nvSpPr>
          <p:cNvPr id="6" name="Action Button: Custom 5">
            <a:hlinkClick r:id="rId3" action="ppaction://hlinksldjump" highlightClick="1"/>
          </p:cNvPr>
          <p:cNvSpPr/>
          <p:nvPr/>
        </p:nvSpPr>
        <p:spPr>
          <a:xfrm>
            <a:off x="4191000" y="5486400"/>
            <a:ext cx="1042416"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Next Problem</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Applaus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Wave 1"/>
          <p:cNvSpPr/>
          <p:nvPr/>
        </p:nvSpPr>
        <p:spPr>
          <a:xfrm>
            <a:off x="1600200" y="1371600"/>
            <a:ext cx="5943600" cy="3581400"/>
          </a:xfrm>
          <a:prstGeom prst="wave">
            <a:avLst/>
          </a:prstGeom>
          <a:solidFill>
            <a:schemeClr val="tx1"/>
          </a:solidFill>
          <a:ln>
            <a:solidFill>
              <a:schemeClr val="tx1"/>
            </a:solidFill>
          </a:ln>
          <a:effectLst>
            <a:glow rad="101600">
              <a:schemeClr val="bg2">
                <a:lumMod val="40000"/>
                <a:lumOff val="60000"/>
                <a:alpha val="75000"/>
              </a:schemeClr>
            </a:glow>
            <a:innerShdw blurRad="50800" dist="25400" dir="13500000">
              <a:srgbClr val="FFFFFF">
                <a:alpha val="75000"/>
              </a:srgbClr>
            </a:innerShdw>
            <a:outerShdw blurRad="101600" dist="63500" dir="4200000" algn="br"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0000FF"/>
                </a:solidFill>
              </a:rPr>
              <a:t>Try Again!</a:t>
            </a:r>
          </a:p>
          <a:p>
            <a:pPr algn="ctr"/>
            <a:r>
              <a:rPr lang="en-US" sz="3200" dirty="0" smtClean="0">
                <a:solidFill>
                  <a:srgbClr val="0000FF"/>
                </a:solidFill>
              </a:rPr>
              <a:t> You Can Do It!</a:t>
            </a:r>
            <a:endParaRPr lang="en-US" sz="3200" dirty="0">
              <a:solidFill>
                <a:srgbClr val="0000FF"/>
              </a:solidFill>
            </a:endParaRPr>
          </a:p>
        </p:txBody>
      </p:sp>
      <p:sp>
        <p:nvSpPr>
          <p:cNvPr id="3" name="Action Button: Custom 2">
            <a:hlinkClick r:id="rId3" action="ppaction://hlinksldjump" highlightClick="1"/>
          </p:cNvPr>
          <p:cNvSpPr/>
          <p:nvPr/>
        </p:nvSpPr>
        <p:spPr>
          <a:xfrm>
            <a:off x="3834384" y="5498592"/>
            <a:ext cx="1499616"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Back to Question</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Oooo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229600" cy="1143000"/>
          </a:xfrm>
        </p:spPr>
        <p:txBody>
          <a:bodyPr/>
          <a:lstStyle/>
          <a:p>
            <a:r>
              <a:rPr lang="en-US" dirty="0" smtClean="0">
                <a:latin typeface="Georgia"/>
              </a:rPr>
              <a:t>Educational Concern</a:t>
            </a:r>
            <a:endParaRPr lang="en-US" dirty="0">
              <a:latin typeface="Georgia"/>
            </a:endParaRPr>
          </a:p>
        </p:txBody>
      </p:sp>
      <p:sp>
        <p:nvSpPr>
          <p:cNvPr id="3" name="Content Placeholder 2"/>
          <p:cNvSpPr>
            <a:spLocks noGrp="1"/>
          </p:cNvSpPr>
          <p:nvPr>
            <p:ph idx="1"/>
          </p:nvPr>
        </p:nvSpPr>
        <p:spPr/>
        <p:txBody>
          <a:bodyPr>
            <a:normAutofit lnSpcReduction="10000"/>
          </a:bodyPr>
          <a:lstStyle/>
          <a:p>
            <a:pPr>
              <a:buNone/>
            </a:pPr>
            <a:r>
              <a:rPr lang="en-US" dirty="0" smtClean="0">
                <a:latin typeface="Georgia"/>
              </a:rPr>
              <a:t>BIG IDEA: </a:t>
            </a:r>
          </a:p>
          <a:p>
            <a:r>
              <a:rPr lang="en-US" dirty="0" smtClean="0">
                <a:latin typeface="Georgia"/>
              </a:rPr>
              <a:t>Estimation: Numbers can be approximated by numbers that are close. Numerical calculations can be approximated by replacing numbers  with other numbers that are close and easy to compute with mentally.</a:t>
            </a:r>
          </a:p>
          <a:p>
            <a:r>
              <a:rPr lang="en-US" dirty="0" smtClean="0">
                <a:latin typeface="Georgia"/>
              </a:rPr>
              <a:t>Mathematical Processes: Doing mathematics involves a variety of processes including problem solving, reasoning, communicating, connecting, and representing.</a:t>
            </a:r>
            <a:endParaRPr lang="en-US" dirty="0">
              <a:latin typeface="Georgia"/>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Cymbal"/>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Round 5,654 to the nearest THOUSAND</a:t>
            </a:r>
            <a:endParaRPr lang="en-US" dirty="0"/>
          </a:p>
        </p:txBody>
      </p:sp>
      <p:sp>
        <p:nvSpPr>
          <p:cNvPr id="4" name="Action Button: Custom 3">
            <a:hlinkClick r:id="rId2" action="ppaction://hlinksldjump" highlightClick="1"/>
          </p:cNvPr>
          <p:cNvSpPr/>
          <p:nvPr/>
        </p:nvSpPr>
        <p:spPr>
          <a:xfrm>
            <a:off x="1676400" y="2474976"/>
            <a:ext cx="2057400"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latin typeface="Georgia"/>
                <a:cs typeface="Georgia"/>
              </a:rPr>
              <a:t>5,700</a:t>
            </a:r>
            <a:endParaRPr lang="en-US" sz="3600" dirty="0">
              <a:latin typeface="Georgia"/>
              <a:cs typeface="Georgia"/>
            </a:endParaRPr>
          </a:p>
        </p:txBody>
      </p:sp>
      <p:sp>
        <p:nvSpPr>
          <p:cNvPr id="5" name="Action Button: Custom 4">
            <a:hlinkClick r:id="rId2" action="ppaction://hlinksldjump" highlightClick="1"/>
          </p:cNvPr>
          <p:cNvSpPr/>
          <p:nvPr/>
        </p:nvSpPr>
        <p:spPr>
          <a:xfrm>
            <a:off x="5334000" y="2474976"/>
            <a:ext cx="2057400"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latin typeface="Georgia"/>
                <a:cs typeface="Georgia"/>
              </a:rPr>
              <a:t>5,000</a:t>
            </a:r>
            <a:endParaRPr lang="en-US" sz="3600" dirty="0">
              <a:latin typeface="Georgia"/>
              <a:cs typeface="Georgia"/>
            </a:endParaRPr>
          </a:p>
        </p:txBody>
      </p:sp>
      <p:sp>
        <p:nvSpPr>
          <p:cNvPr id="6" name="Action Button: Custom 5">
            <a:hlinkClick r:id="rId3" action="ppaction://hlinksldjump" highlightClick="1"/>
          </p:cNvPr>
          <p:cNvSpPr/>
          <p:nvPr/>
        </p:nvSpPr>
        <p:spPr>
          <a:xfrm>
            <a:off x="5257800" y="4572000"/>
            <a:ext cx="2057400"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latin typeface="Georgia"/>
                <a:cs typeface="Georgia"/>
              </a:rPr>
              <a:t>6,000</a:t>
            </a:r>
            <a:endParaRPr lang="en-US" sz="3600" dirty="0">
              <a:latin typeface="Georgia"/>
              <a:cs typeface="Georgia"/>
            </a:endParaRPr>
          </a:p>
        </p:txBody>
      </p:sp>
      <p:sp>
        <p:nvSpPr>
          <p:cNvPr id="7" name="Action Button: Custom 6">
            <a:hlinkClick r:id="rId2" action="ppaction://hlinksldjump" highlightClick="1"/>
          </p:cNvPr>
          <p:cNvSpPr/>
          <p:nvPr/>
        </p:nvSpPr>
        <p:spPr>
          <a:xfrm>
            <a:off x="1676400" y="4572000"/>
            <a:ext cx="2057400"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latin typeface="Georgia"/>
                <a:cs typeface="Georgia"/>
              </a:rPr>
              <a:t>5,650</a:t>
            </a:r>
            <a:endParaRPr lang="en-US" sz="3600" dirty="0">
              <a:latin typeface="Georgia"/>
              <a:cs typeface="Georgia"/>
            </a:endParaRP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5-Point Star 2"/>
          <p:cNvSpPr/>
          <p:nvPr/>
        </p:nvSpPr>
        <p:spPr>
          <a:xfrm>
            <a:off x="1295400" y="762000"/>
            <a:ext cx="6934200" cy="4953000"/>
          </a:xfrm>
          <a:prstGeom prst="star5">
            <a:avLst/>
          </a:prstGeom>
          <a:solidFill>
            <a:schemeClr val="tx1"/>
          </a:solidFill>
          <a:ln>
            <a:solidFill>
              <a:schemeClr val="tx1"/>
            </a:solidFill>
          </a:ln>
          <a:effectLst>
            <a:glow rad="101600">
              <a:schemeClr val="bg2">
                <a:lumMod val="40000"/>
                <a:lumOff val="60000"/>
                <a:alpha val="75000"/>
              </a:schemeClr>
            </a:glow>
            <a:innerShdw blurRad="50800" dist="25400" dir="13500000">
              <a:srgbClr val="FFFFFF">
                <a:alpha val="75000"/>
              </a:srgbClr>
            </a:innerShdw>
            <a:outerShdw blurRad="101600" dist="63500" dir="4200000" algn="br"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prstTxWarp prst="textNoShape">
              <a:avLst/>
            </a:prstTxWarp>
          </a:bodyPr>
          <a:lstStyle/>
          <a:p>
            <a:pPr algn="ctr"/>
            <a:r>
              <a:rPr lang="en-US" sz="3200" dirty="0" smtClean="0">
                <a:solidFill>
                  <a:srgbClr val="0000FF"/>
                </a:solidFill>
                <a:effectLst>
                  <a:glow rad="101600">
                    <a:schemeClr val="bg2">
                      <a:lumMod val="40000"/>
                      <a:lumOff val="60000"/>
                      <a:alpha val="75000"/>
                    </a:schemeClr>
                  </a:glow>
                </a:effectLst>
              </a:rPr>
              <a:t>You’re Right!</a:t>
            </a:r>
          </a:p>
          <a:p>
            <a:pPr algn="ctr"/>
            <a:r>
              <a:rPr lang="en-US" sz="3200" dirty="0" smtClean="0">
                <a:solidFill>
                  <a:srgbClr val="0000FF"/>
                </a:solidFill>
                <a:effectLst>
                  <a:glow rad="101600">
                    <a:schemeClr val="bg2">
                      <a:lumMod val="40000"/>
                      <a:lumOff val="60000"/>
                      <a:alpha val="75000"/>
                    </a:schemeClr>
                  </a:glow>
                </a:effectLst>
              </a:rPr>
              <a:t>GREAT JOB!</a:t>
            </a:r>
            <a:endParaRPr lang="en-US" sz="3200" dirty="0">
              <a:solidFill>
                <a:srgbClr val="0000FF"/>
              </a:solidFill>
              <a:effectLst>
                <a:glow rad="101600">
                  <a:schemeClr val="bg2">
                    <a:lumMod val="40000"/>
                    <a:lumOff val="60000"/>
                    <a:alpha val="75000"/>
                  </a:schemeClr>
                </a:glow>
              </a:effectLst>
            </a:endParaRPr>
          </a:p>
        </p:txBody>
      </p:sp>
      <p:sp>
        <p:nvSpPr>
          <p:cNvPr id="4" name="Action Button: Custom 3">
            <a:hlinkClick r:id="rId3" action="ppaction://hlinksldjump" highlightClick="1"/>
          </p:cNvPr>
          <p:cNvSpPr/>
          <p:nvPr/>
        </p:nvSpPr>
        <p:spPr>
          <a:xfrm>
            <a:off x="4267200" y="5486400"/>
            <a:ext cx="1042416"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Next Slide</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Applause"/>
                                        </p:tgtEl>
                                      </p:cMediaNode>
                                    </p:audio>
                                  </p:subTnLst>
                                </p:cTn>
                              </p:par>
                              <p:par>
                                <p:cTn id="21" presetID="26" presetClass="entr" presetSubtype="0" fill="hold" grpId="1"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subTnLst>
                                    <p:audio>
                                      <p:cMediaNode>
                                        <p:cTn display="0" masterRel="sameClick">
                                          <p:stCondLst>
                                            <p:cond evt="begin" delay="0">
                                              <p:tn val="21"/>
                                            </p:cond>
                                          </p:stCondLst>
                                          <p:endCondLst>
                                            <p:cond evt="onStopAudio" delay="0">
                                              <p:tgtEl>
                                                <p:sldTgt/>
                                              </p:tgtEl>
                                            </p:cond>
                                          </p:endCondLst>
                                        </p:cTn>
                                        <p:tgtEl>
                                          <p:sndTgt r:embed="rId2" name="Applaus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Wave 1"/>
          <p:cNvSpPr/>
          <p:nvPr/>
        </p:nvSpPr>
        <p:spPr>
          <a:xfrm>
            <a:off x="1600200" y="1371600"/>
            <a:ext cx="5943600" cy="3581400"/>
          </a:xfrm>
          <a:prstGeom prst="wave">
            <a:avLst/>
          </a:prstGeom>
          <a:solidFill>
            <a:schemeClr val="tx1"/>
          </a:solidFill>
          <a:ln>
            <a:solidFill>
              <a:schemeClr val="tx1"/>
            </a:solidFill>
          </a:ln>
          <a:effectLst>
            <a:glow rad="101600">
              <a:schemeClr val="bg2">
                <a:lumMod val="40000"/>
                <a:lumOff val="60000"/>
                <a:alpha val="75000"/>
              </a:schemeClr>
            </a:glow>
            <a:innerShdw blurRad="50800" dist="25400" dir="13500000">
              <a:srgbClr val="FFFFFF">
                <a:alpha val="75000"/>
              </a:srgbClr>
            </a:innerShdw>
            <a:outerShdw blurRad="101600" dist="63500" dir="4200000" algn="br"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0000FF"/>
                </a:solidFill>
              </a:rPr>
              <a:t>Try Again!</a:t>
            </a:r>
          </a:p>
          <a:p>
            <a:pPr algn="ctr"/>
            <a:r>
              <a:rPr lang="en-US" sz="3200" dirty="0" smtClean="0">
                <a:solidFill>
                  <a:srgbClr val="0000FF"/>
                </a:solidFill>
              </a:rPr>
              <a:t> You Can Do It!</a:t>
            </a:r>
            <a:endParaRPr lang="en-US" sz="3200" dirty="0">
              <a:solidFill>
                <a:srgbClr val="0000FF"/>
              </a:solidFill>
            </a:endParaRPr>
          </a:p>
        </p:txBody>
      </p:sp>
      <p:sp>
        <p:nvSpPr>
          <p:cNvPr id="3" name="Action Button: Custom 2">
            <a:hlinkClick r:id="rId4" action="ppaction://hlinksldjump" highlightClick="1"/>
          </p:cNvPr>
          <p:cNvSpPr/>
          <p:nvPr/>
        </p:nvSpPr>
        <p:spPr>
          <a:xfrm>
            <a:off x="3810000" y="5410200"/>
            <a:ext cx="1042416" cy="1042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Back to Problem</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Ooooh"/>
                                        </p:tgtEl>
                                      </p:cMediaNode>
                                    </p:audio>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Things to think about…</a:t>
            </a:r>
          </a:p>
        </p:txBody>
      </p:sp>
      <p:sp>
        <p:nvSpPr>
          <p:cNvPr id="3" name="Content Placeholder 2"/>
          <p:cNvSpPr>
            <a:spLocks noGrp="1"/>
          </p:cNvSpPr>
          <p:nvPr>
            <p:ph idx="1"/>
          </p:nvPr>
        </p:nvSpPr>
        <p:spPr/>
        <p:txBody>
          <a:bodyPr/>
          <a:lstStyle/>
          <a:p>
            <a:r>
              <a:rPr lang="en-US" dirty="0" smtClean="0"/>
              <a:t>When do we use rounding in our everyday lives?</a:t>
            </a:r>
          </a:p>
          <a:p>
            <a:r>
              <a:rPr lang="en-US" dirty="0" smtClean="0"/>
              <a:t>Why do we round numbers?</a:t>
            </a:r>
          </a:p>
          <a:p>
            <a:r>
              <a:rPr lang="en-US" dirty="0" smtClean="0"/>
              <a:t>When we round whole numbers, what are we actually doing?</a:t>
            </a:r>
          </a:p>
          <a:p>
            <a:pPr>
              <a:buNone/>
            </a:pPr>
            <a:endParaRPr lang="en-US" dirty="0" smtClean="0"/>
          </a:p>
          <a:p>
            <a:pPr>
              <a:buNone/>
            </a:pPr>
            <a:r>
              <a:rPr lang="en-US" dirty="0" smtClean="0"/>
              <a:t>Read this article: </a:t>
            </a:r>
            <a:r>
              <a:rPr lang="en-US" sz="2000" dirty="0" smtClean="0">
                <a:hlinkClick r:id="rId4" action="ppaction://hlinkfile"/>
              </a:rPr>
              <a:t>Real-life Life Rounding Experience</a:t>
            </a:r>
            <a:endParaRPr lang="en-US" sz="2000" dirty="0"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Fly I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Challenge!</a:t>
            </a:r>
            <a:endParaRPr lang="en-US" dirty="0"/>
          </a:p>
        </p:txBody>
      </p:sp>
      <p:sp>
        <p:nvSpPr>
          <p:cNvPr id="3" name="Content Placeholder 2"/>
          <p:cNvSpPr>
            <a:spLocks noGrp="1"/>
          </p:cNvSpPr>
          <p:nvPr>
            <p:ph idx="1"/>
          </p:nvPr>
        </p:nvSpPr>
        <p:spPr/>
        <p:txBody>
          <a:bodyPr/>
          <a:lstStyle/>
          <a:p>
            <a:r>
              <a:rPr lang="en-US" dirty="0" smtClean="0"/>
              <a:t>Who thinks their group has some great ideas?</a:t>
            </a:r>
          </a:p>
          <a:p>
            <a:r>
              <a:rPr lang="en-US" dirty="0" smtClean="0"/>
              <a:t>Who wants to present their information to the class tomorrow?</a:t>
            </a:r>
          </a:p>
          <a:p>
            <a:r>
              <a:rPr lang="en-US" dirty="0" smtClean="0"/>
              <a:t>Decide as a group which ideas are the best</a:t>
            </a:r>
          </a:p>
          <a:p>
            <a:r>
              <a:rPr lang="en-US" dirty="0" smtClean="0"/>
              <a:t>Plan a way to share your thoughts with the class</a:t>
            </a:r>
          </a:p>
          <a:p>
            <a:pPr>
              <a:buNone/>
            </a:pPr>
            <a:r>
              <a:rPr lang="en-US" dirty="0" smtClean="0"/>
              <a:t>Tomorrow we will hear from the groups and learn more about the importance of rounding!</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2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2"/>
                                        </p:tgtEl>
                                        <p:attrNameLst>
                                          <p:attrName>ppt_x</p:attrName>
                                          <p:attrName>ppt_y</p:attrName>
                                        </p:attrNameLst>
                                      </p:cBhvr>
                                    </p:animMotion>
                                    <p:animEffect transition="in" filter="fade">
                                      <p:cBhvr>
                                        <p:cTn id="9" dur="2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Yahoo"/>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a:cs typeface="Georgia"/>
              </a:rPr>
              <a:t>Educational Concern</a:t>
            </a:r>
            <a:endParaRPr lang="en-US" dirty="0">
              <a:latin typeface="Georgia"/>
              <a:cs typeface="Georgia"/>
            </a:endParaRPr>
          </a:p>
        </p:txBody>
      </p:sp>
      <p:sp>
        <p:nvSpPr>
          <p:cNvPr id="3" name="Content Placeholder 2"/>
          <p:cNvSpPr>
            <a:spLocks noGrp="1"/>
          </p:cNvSpPr>
          <p:nvPr>
            <p:ph idx="1"/>
          </p:nvPr>
        </p:nvSpPr>
        <p:spPr/>
        <p:txBody>
          <a:bodyPr/>
          <a:lstStyle/>
          <a:p>
            <a:r>
              <a:rPr lang="en-US" dirty="0" smtClean="0">
                <a:latin typeface="Georgia"/>
                <a:cs typeface="Georgia"/>
              </a:rPr>
              <a:t>The rounding process is based on knowing the multiples of 10, 100, and so on.</a:t>
            </a:r>
          </a:p>
          <a:p>
            <a:r>
              <a:rPr lang="en-US" dirty="0" smtClean="0">
                <a:latin typeface="Georgia"/>
                <a:cs typeface="Georgia"/>
              </a:rPr>
              <a:t>Rounding is a process of finding the multiple of 10, 100, or 1,000 closest to a given number.</a:t>
            </a:r>
          </a:p>
          <a:p>
            <a:r>
              <a:rPr lang="en-US" u="sng" dirty="0" smtClean="0">
                <a:latin typeface="Georgia"/>
              </a:rPr>
              <a:t>Objective for this lesson</a:t>
            </a:r>
            <a:r>
              <a:rPr lang="en-US" dirty="0" smtClean="0">
                <a:latin typeface="Georgia"/>
              </a:rPr>
              <a:t>: Students round 2-, 3- and 4- digit whole numbers to the nearest ten, hundred, or thousand by rounding rap and place value.</a:t>
            </a:r>
            <a:endParaRPr lang="en-US" dirty="0" smtClean="0"/>
          </a:p>
          <a:p>
            <a:endParaRPr lang="en-US" dirty="0" smtClean="0">
              <a:latin typeface="Georgia"/>
              <a:cs typeface="Georgia"/>
            </a:endParaRPr>
          </a:p>
          <a:p>
            <a:endParaRPr lang="en-US" dirty="0" smtClean="0"/>
          </a:p>
          <a:p>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Las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a:rPr>
              <a:t>Curriculum Standards</a:t>
            </a:r>
            <a:endParaRPr lang="en-US" dirty="0">
              <a:latin typeface="Georgia"/>
            </a:endParaRPr>
          </a:p>
        </p:txBody>
      </p:sp>
      <p:sp>
        <p:nvSpPr>
          <p:cNvPr id="3" name="Content Placeholder 2"/>
          <p:cNvSpPr>
            <a:spLocks noGrp="1"/>
          </p:cNvSpPr>
          <p:nvPr>
            <p:ph idx="1"/>
          </p:nvPr>
        </p:nvSpPr>
        <p:spPr/>
        <p:txBody>
          <a:bodyPr>
            <a:normAutofit/>
          </a:bodyPr>
          <a:lstStyle/>
          <a:p>
            <a:pPr>
              <a:buNone/>
            </a:pPr>
            <a:r>
              <a:rPr lang="en-US" dirty="0" smtClean="0">
                <a:effectLst>
                  <a:glow rad="101600">
                    <a:srgbClr val="FF6600">
                      <a:alpha val="75000"/>
                    </a:srgbClr>
                  </a:glow>
                  <a:outerShdw blurRad="50800" dist="50800" dir="2700000" algn="tl" rotWithShape="0">
                    <a:schemeClr val="bg1">
                      <a:alpha val="30000"/>
                    </a:schemeClr>
                  </a:outerShdw>
                </a:effectLst>
                <a:latin typeface="Georgia"/>
              </a:rPr>
              <a:t>Number Sense </a:t>
            </a:r>
          </a:p>
          <a:p>
            <a:pPr>
              <a:buNone/>
            </a:pPr>
            <a:r>
              <a:rPr lang="en-US" i="1" dirty="0" smtClean="0">
                <a:latin typeface="Georgia"/>
              </a:rPr>
              <a:t>1.0  Students understand the place value of whole numbers:</a:t>
            </a:r>
          </a:p>
          <a:p>
            <a:pPr>
              <a:buNone/>
            </a:pPr>
            <a:r>
              <a:rPr lang="en-US" dirty="0" smtClean="0">
                <a:latin typeface="Georgia"/>
              </a:rPr>
              <a:t>1.4  Round off numbers to 10,000 to the nearest ten, hundred, and thousand. </a:t>
            </a:r>
          </a:p>
          <a:p>
            <a:pPr>
              <a:buNone/>
            </a:pP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Here It I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a:xfrm>
            <a:off x="457200" y="2057400"/>
            <a:ext cx="8229600" cy="4419599"/>
          </a:xfrm>
        </p:spPr>
        <p:txBody>
          <a:bodyPr>
            <a:normAutofit/>
          </a:bodyPr>
          <a:lstStyle/>
          <a:p>
            <a:r>
              <a:rPr lang="en-US" dirty="0" smtClean="0"/>
              <a:t>Rounding: To replace a number with a number that tells about how many to the nearest ten, hundred, thousand, and so on.</a:t>
            </a:r>
          </a:p>
          <a:p>
            <a:r>
              <a:rPr lang="en-US" dirty="0" smtClean="0"/>
              <a:t>Example: </a:t>
            </a:r>
          </a:p>
          <a:p>
            <a:pPr>
              <a:buNone/>
            </a:pPr>
            <a:endParaRPr lang="en-US" dirty="0" smtClean="0"/>
          </a:p>
          <a:p>
            <a:r>
              <a:rPr lang="en-US" dirty="0" smtClean="0"/>
              <a:t>27 is closer to 30, so we would round it to 30!</a:t>
            </a:r>
          </a:p>
          <a:p>
            <a:r>
              <a:rPr lang="en-US" dirty="0" smtClean="0"/>
              <a:t>Place value: The value given to the place a digit has in a number.</a:t>
            </a:r>
          </a:p>
        </p:txBody>
      </p:sp>
      <p:cxnSp>
        <p:nvCxnSpPr>
          <p:cNvPr id="5" name="Straight Arrow Connector 4"/>
          <p:cNvCxnSpPr/>
          <p:nvPr/>
        </p:nvCxnSpPr>
        <p:spPr>
          <a:xfrm>
            <a:off x="2514600" y="3657600"/>
            <a:ext cx="586740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5400000" flipH="1" flipV="1">
            <a:off x="2740818" y="3656806"/>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flipH="1" flipV="1">
            <a:off x="3196430" y="3656806"/>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flipV="1">
            <a:off x="3653630" y="3658394"/>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flipV="1">
            <a:off x="4110830" y="3656806"/>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flipH="1" flipV="1">
            <a:off x="4572794" y="3656806"/>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flipH="1" flipV="1">
            <a:off x="5029994" y="3658394"/>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flipV="1">
            <a:off x="5563394" y="3658394"/>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flipH="1" flipV="1">
            <a:off x="6096794" y="3658394"/>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flipH="1" flipV="1">
            <a:off x="6553994" y="3656806"/>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flipH="1" flipV="1">
            <a:off x="7085806" y="3658394"/>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flipH="1" flipV="1">
            <a:off x="7544594" y="3658394"/>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2514600" y="3810000"/>
            <a:ext cx="5507487" cy="461665"/>
          </a:xfrm>
          <a:prstGeom prst="rect">
            <a:avLst/>
          </a:prstGeom>
          <a:noFill/>
        </p:spPr>
        <p:txBody>
          <a:bodyPr wrap="none" rtlCol="0">
            <a:spAutoFit/>
          </a:bodyPr>
          <a:lstStyle/>
          <a:p>
            <a:r>
              <a:rPr lang="en-US" sz="2400" dirty="0" smtClean="0">
                <a:solidFill>
                  <a:srgbClr val="FFFF00"/>
                </a:solidFill>
              </a:rPr>
              <a:t> 20  </a:t>
            </a:r>
            <a:r>
              <a:rPr lang="en-US" sz="2400" dirty="0" smtClean="0"/>
              <a:t>21  22  23  24 25  26  </a:t>
            </a:r>
            <a:r>
              <a:rPr lang="en-US" sz="2400" dirty="0" smtClean="0">
                <a:solidFill>
                  <a:srgbClr val="FF0000"/>
                </a:solidFill>
              </a:rPr>
              <a:t>27</a:t>
            </a:r>
            <a:r>
              <a:rPr lang="en-US" sz="2400" dirty="0" smtClean="0"/>
              <a:t>  28   29 </a:t>
            </a:r>
            <a:r>
              <a:rPr lang="en-US" sz="2400" dirty="0" smtClean="0">
                <a:solidFill>
                  <a:srgbClr val="FFFF00"/>
                </a:solidFill>
              </a:rPr>
              <a:t> 30</a:t>
            </a:r>
            <a:endParaRPr lang="en-US" sz="2400" dirty="0">
              <a:solidFill>
                <a:srgbClr val="FFFF00"/>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Rounding Rap</a:t>
            </a:r>
            <a:endParaRPr lang="en-US" dirty="0"/>
          </a:p>
        </p:txBody>
      </p:sp>
      <p:sp>
        <p:nvSpPr>
          <p:cNvPr id="3" name="Content Placeholder 2"/>
          <p:cNvSpPr>
            <a:spLocks noGrp="1"/>
          </p:cNvSpPr>
          <p:nvPr>
            <p:ph sz="half" idx="1"/>
          </p:nvPr>
        </p:nvSpPr>
        <p:spPr/>
        <p:txBody>
          <a:bodyPr>
            <a:normAutofit/>
          </a:bodyPr>
          <a:lstStyle/>
          <a:p>
            <a:pPr algn="ctr">
              <a:buNone/>
            </a:pPr>
            <a:r>
              <a:rPr lang="en-US" sz="2800" dirty="0" smtClean="0">
                <a:latin typeface="BRADDON"/>
              </a:rPr>
              <a:t>ARE YOU READY TO RAP?</a:t>
            </a:r>
          </a:p>
          <a:p>
            <a:pPr algn="ctr">
              <a:buNone/>
            </a:pPr>
            <a:endParaRPr lang="en-US" sz="2800" dirty="0" smtClean="0">
              <a:latin typeface="BRADDON"/>
            </a:endParaRPr>
          </a:p>
          <a:p>
            <a:pPr algn="ctr">
              <a:buNone/>
            </a:pPr>
            <a:r>
              <a:rPr lang="en-US" dirty="0" smtClean="0">
                <a:latin typeface="BRADDON"/>
              </a:rPr>
              <a:t>FOLLOW ALONG WITH THIS RAP AND YOU WILL BE A PRO AT ROUNDING!!</a:t>
            </a:r>
          </a:p>
          <a:p>
            <a:pPr algn="ctr">
              <a:buNone/>
            </a:pPr>
            <a:endParaRPr lang="en-US" dirty="0" smtClean="0">
              <a:latin typeface="BRADDON"/>
            </a:endParaRPr>
          </a:p>
          <a:p>
            <a:pPr algn="ctr">
              <a:buNone/>
            </a:pPr>
            <a:r>
              <a:rPr lang="en-US" dirty="0" smtClean="0">
                <a:latin typeface="BRADDON"/>
              </a:rPr>
              <a:t>WE ARE GOING TO ROUND 2,372 TO THE NEAREST </a:t>
            </a:r>
            <a:r>
              <a:rPr lang="en-US" u="sng" dirty="0" smtClean="0">
                <a:latin typeface="BRADDON"/>
              </a:rPr>
              <a:t>HUNDRED</a:t>
            </a:r>
            <a:r>
              <a:rPr lang="en-US" dirty="0" smtClean="0">
                <a:latin typeface="BRADDON"/>
              </a:rPr>
              <a:t>…</a:t>
            </a:r>
            <a:endParaRPr lang="en-US" dirty="0">
              <a:latin typeface="BRADDON"/>
            </a:endParaRPr>
          </a:p>
        </p:txBody>
      </p:sp>
      <p:sp>
        <p:nvSpPr>
          <p:cNvPr id="8" name="Content Placeholder 7"/>
          <p:cNvSpPr>
            <a:spLocks noGrp="1"/>
          </p:cNvSpPr>
          <p:nvPr>
            <p:ph sz="half" idx="2"/>
          </p:nvPr>
        </p:nvSpPr>
        <p:spPr/>
        <p:txBody>
          <a:bodyPr>
            <a:normAutofit/>
          </a:bodyPr>
          <a:lstStyle/>
          <a:p>
            <a:endParaRPr lang="en-US" dirty="0"/>
          </a:p>
        </p:txBody>
      </p:sp>
      <p:pic>
        <p:nvPicPr>
          <p:cNvPr id="9" name="Picture 8"/>
          <p:cNvPicPr>
            <a:picLocks noChangeAspect="1"/>
          </p:cNvPicPr>
          <p:nvPr/>
        </p:nvPicPr>
        <p:blipFill>
          <a:blip r:embed="rId4"/>
          <a:stretch>
            <a:fillRect/>
          </a:stretch>
        </p:blipFill>
        <p:spPr>
          <a:xfrm>
            <a:off x="4754879" y="2057401"/>
            <a:ext cx="3966789" cy="3980328"/>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1800" fill="hold">
                                          <p:stCondLst>
                                            <p:cond delay="0"/>
                                          </p:stCondLst>
                                        </p:cTn>
                                        <p:tgtEl>
                                          <p:spTgt spid="2"/>
                                        </p:tgtEl>
                                        <p:attrNameLst>
                                          <p:attrName>ppt_x</p:attrName>
                                        </p:attrNameLst>
                                      </p:cBhvr>
                                    </p:anim>
                                    <p:anim from="0" to="-1.0" calcmode="lin" valueType="num">
                                      <p:cBhvr>
                                        <p:cTn id="8" dur="600" decel="50000" autoRev="1" fill="hold">
                                          <p:stCondLst>
                                            <p:cond delay="1800"/>
                                          </p:stCondLst>
                                        </p:cTn>
                                        <p:tgtEl>
                                          <p:spTgt spid="2"/>
                                        </p:tgtEl>
                                        <p:attrNameLst>
                                          <p:attrName>xshear</p:attrName>
                                        </p:attrNameLst>
                                      </p:cBhvr>
                                    </p:anim>
                                    <p:animScale>
                                      <p:cBhvr>
                                        <p:cTn id="9" dur="600" decel="100000" autoRev="1" fill="hold">
                                          <p:stCondLst>
                                            <p:cond delay="1800"/>
                                          </p:stCondLst>
                                        </p:cTn>
                                        <p:tgtEl>
                                          <p:spTgt spid="2"/>
                                        </p:tgtEl>
                                      </p:cBhvr>
                                      <p:from x="100000" y="100000"/>
                                      <p:to x="80000" y="100000"/>
                                    </p:animScale>
                                    <p:anim by="(#ppt_h/3+#ppt_w*0.1)" calcmode="lin" valueType="num">
                                      <p:cBhvr additive="sum">
                                        <p:cTn id="10" dur="600" decel="100000" autoRev="1" fill="hold">
                                          <p:stCondLst>
                                            <p:cond delay="1800"/>
                                          </p:stCondLst>
                                        </p:cTn>
                                        <p:tgtEl>
                                          <p:spTgt spid="2"/>
                                        </p:tgtEl>
                                        <p:attrNameLst>
                                          <p:attrName>ppt_x</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Roll and Cra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8"/>
          <p:cNvSpPr/>
          <p:nvPr/>
        </p:nvSpPr>
        <p:spPr>
          <a:xfrm>
            <a:off x="990600" y="609600"/>
            <a:ext cx="7162799" cy="1569660"/>
          </a:xfrm>
          <a:prstGeom prst="rect">
            <a:avLst/>
          </a:prstGeom>
        </p:spPr>
        <p:txBody>
          <a:bodyPr wrap="square">
            <a:spAutoFit/>
          </a:bodyPr>
          <a:lstStyle/>
          <a:p>
            <a:pPr algn="ctr"/>
            <a:r>
              <a:rPr lang="en-US" sz="4800" b="1" dirty="0">
                <a:latin typeface="Book Antiqua"/>
                <a:cs typeface="Book Antiqua"/>
              </a:rPr>
              <a:t>Find the place value and circle that digit</a:t>
            </a:r>
            <a:endParaRPr lang="en-US" sz="4800" dirty="0">
              <a:latin typeface="Book Antiqua"/>
              <a:cs typeface="Book Antiqua"/>
            </a:endParaRPr>
          </a:p>
        </p:txBody>
      </p:sp>
      <p:sp>
        <p:nvSpPr>
          <p:cNvPr id="10" name="Oval 9"/>
          <p:cNvSpPr/>
          <p:nvPr/>
        </p:nvSpPr>
        <p:spPr>
          <a:xfrm>
            <a:off x="2438400" y="1143000"/>
            <a:ext cx="1524000" cy="14478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2421426" y="3657600"/>
            <a:ext cx="4512774" cy="2400657"/>
          </a:xfrm>
          <a:prstGeom prst="rect">
            <a:avLst/>
          </a:prstGeom>
          <a:noFill/>
        </p:spPr>
        <p:txBody>
          <a:bodyPr wrap="none" rtlCol="0">
            <a:spAutoFit/>
          </a:bodyPr>
          <a:lstStyle/>
          <a:p>
            <a:r>
              <a:rPr lang="en-US" sz="15000" dirty="0" smtClean="0">
                <a:latin typeface="Book Antiqua"/>
                <a:cs typeface="Book Antiqua"/>
              </a:rPr>
              <a:t>2,372</a:t>
            </a:r>
            <a:endParaRPr lang="en-US" sz="15000" dirty="0">
              <a:latin typeface="Book Antiqua"/>
              <a:cs typeface="Book Antiqua"/>
            </a:endParaRPr>
          </a:p>
        </p:txBody>
      </p:sp>
      <p:sp>
        <p:nvSpPr>
          <p:cNvPr id="12" name="TextBox 11"/>
          <p:cNvSpPr txBox="1"/>
          <p:nvPr/>
        </p:nvSpPr>
        <p:spPr>
          <a:xfrm>
            <a:off x="685800" y="2667000"/>
            <a:ext cx="8215711" cy="830997"/>
          </a:xfrm>
          <a:prstGeom prst="rect">
            <a:avLst/>
          </a:prstGeom>
          <a:noFill/>
        </p:spPr>
        <p:txBody>
          <a:bodyPr wrap="square" rtlCol="0">
            <a:spAutoFit/>
          </a:bodyPr>
          <a:lstStyle/>
          <a:p>
            <a:pPr algn="ctr"/>
            <a:r>
              <a:rPr lang="en-US" sz="2400" dirty="0" smtClean="0">
                <a:latin typeface="Book Antiqua"/>
                <a:cs typeface="Book Antiqua"/>
              </a:rPr>
              <a:t>We are rounding to the hundreds place, </a:t>
            </a:r>
          </a:p>
          <a:p>
            <a:pPr algn="ctr"/>
            <a:r>
              <a:rPr lang="en-US" sz="2400" dirty="0" smtClean="0">
                <a:latin typeface="Book Antiqua"/>
                <a:cs typeface="Book Antiqua"/>
              </a:rPr>
              <a:t>so we are going to circle the number in the hundreds place. </a:t>
            </a:r>
            <a:endParaRPr lang="en-US" sz="2400" dirty="0">
              <a:latin typeface="Book Antiqua"/>
              <a:cs typeface="Book Antiqua"/>
            </a:endParaRPr>
          </a:p>
        </p:txBody>
      </p:sp>
      <p:sp>
        <p:nvSpPr>
          <p:cNvPr id="13" name="Oval 12"/>
          <p:cNvSpPr/>
          <p:nvPr/>
        </p:nvSpPr>
        <p:spPr>
          <a:xfrm>
            <a:off x="3581400" y="3886200"/>
            <a:ext cx="1524000" cy="205912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752600" y="457200"/>
            <a:ext cx="5212184" cy="1846659"/>
          </a:xfrm>
          <a:prstGeom prst="rect">
            <a:avLst/>
          </a:prstGeom>
          <a:noFill/>
        </p:spPr>
        <p:txBody>
          <a:bodyPr wrap="none" rtlCol="0">
            <a:spAutoFit/>
          </a:bodyPr>
          <a:lstStyle/>
          <a:p>
            <a:pPr algn="ctr"/>
            <a:r>
              <a:rPr lang="en-US" sz="4800" b="1" dirty="0">
                <a:latin typeface="Book Antiqua"/>
                <a:cs typeface="Book Antiqua"/>
              </a:rPr>
              <a:t>Move to the right</a:t>
            </a:r>
            <a:r>
              <a:rPr lang="en-US" sz="4800" b="1" dirty="0" smtClean="0">
                <a:latin typeface="Book Antiqua"/>
                <a:cs typeface="Book Antiqua"/>
              </a:rPr>
              <a:t>,</a:t>
            </a:r>
          </a:p>
          <a:p>
            <a:pPr algn="ctr"/>
            <a:r>
              <a:rPr lang="en-US" sz="4800" b="1" dirty="0" smtClean="0">
                <a:latin typeface="Book Antiqua"/>
                <a:cs typeface="Book Antiqua"/>
              </a:rPr>
              <a:t> </a:t>
            </a:r>
            <a:r>
              <a:rPr lang="en-US" sz="4800" b="1" u="sng" dirty="0" smtClean="0">
                <a:latin typeface="Book Antiqua"/>
                <a:cs typeface="Book Antiqua"/>
              </a:rPr>
              <a:t>Underline</a:t>
            </a:r>
            <a:r>
              <a:rPr lang="en-US" sz="4800" b="1" dirty="0" smtClean="0">
                <a:latin typeface="Book Antiqua"/>
                <a:cs typeface="Book Antiqua"/>
              </a:rPr>
              <a:t> </a:t>
            </a:r>
            <a:r>
              <a:rPr lang="en-US" sz="4800" b="1" dirty="0">
                <a:latin typeface="Book Antiqua"/>
                <a:cs typeface="Book Antiqua"/>
              </a:rPr>
              <a:t>get it</a:t>
            </a:r>
            <a:endParaRPr lang="en-US" sz="4800" dirty="0">
              <a:latin typeface="Book Antiqua"/>
              <a:cs typeface="Book Antiqua"/>
            </a:endParaRPr>
          </a:p>
          <a:p>
            <a:endParaRPr lang="en-US" dirty="0"/>
          </a:p>
        </p:txBody>
      </p:sp>
      <p:sp>
        <p:nvSpPr>
          <p:cNvPr id="3" name="TextBox 2"/>
          <p:cNvSpPr txBox="1"/>
          <p:nvPr/>
        </p:nvSpPr>
        <p:spPr>
          <a:xfrm>
            <a:off x="528354" y="2438400"/>
            <a:ext cx="8234646" cy="1200328"/>
          </a:xfrm>
          <a:prstGeom prst="rect">
            <a:avLst/>
          </a:prstGeom>
          <a:noFill/>
        </p:spPr>
        <p:txBody>
          <a:bodyPr wrap="none" rtlCol="0">
            <a:spAutoFit/>
          </a:bodyPr>
          <a:lstStyle/>
          <a:p>
            <a:pPr algn="ctr"/>
            <a:r>
              <a:rPr lang="en-US" sz="2400" dirty="0" smtClean="0"/>
              <a:t>We are going to look to the right of the number we have circled. </a:t>
            </a:r>
          </a:p>
          <a:p>
            <a:pPr algn="ctr"/>
            <a:r>
              <a:rPr lang="en-US" sz="2400" dirty="0" smtClean="0"/>
              <a:t>The place value next to the hundreds place is the tens place.</a:t>
            </a:r>
          </a:p>
          <a:p>
            <a:pPr algn="ctr"/>
            <a:r>
              <a:rPr lang="en-US" sz="2400" dirty="0" smtClean="0"/>
              <a:t>We are going to underline the number in the tens place.</a:t>
            </a:r>
            <a:endParaRPr lang="en-US" sz="2400" dirty="0"/>
          </a:p>
        </p:txBody>
      </p:sp>
      <p:sp>
        <p:nvSpPr>
          <p:cNvPr id="4" name="TextBox 3"/>
          <p:cNvSpPr txBox="1"/>
          <p:nvPr/>
        </p:nvSpPr>
        <p:spPr>
          <a:xfrm>
            <a:off x="2438400" y="3770531"/>
            <a:ext cx="4512774" cy="2677656"/>
          </a:xfrm>
          <a:prstGeom prst="rect">
            <a:avLst/>
          </a:prstGeom>
          <a:noFill/>
        </p:spPr>
        <p:txBody>
          <a:bodyPr wrap="none" rtlCol="0">
            <a:spAutoFit/>
          </a:bodyPr>
          <a:lstStyle/>
          <a:p>
            <a:r>
              <a:rPr lang="en-US" sz="15000" dirty="0" smtClean="0">
                <a:latin typeface="Book Antiqua"/>
                <a:cs typeface="Book Antiqua"/>
              </a:rPr>
              <a:t>2,3</a:t>
            </a:r>
            <a:r>
              <a:rPr lang="en-US" sz="15000" u="sng" dirty="0" smtClean="0">
                <a:latin typeface="Book Antiqua"/>
                <a:cs typeface="Book Antiqua"/>
              </a:rPr>
              <a:t>7</a:t>
            </a:r>
            <a:r>
              <a:rPr lang="en-US" sz="15000" dirty="0" smtClean="0">
                <a:latin typeface="Book Antiqua"/>
                <a:cs typeface="Book Antiqua"/>
              </a:rPr>
              <a:t>2</a:t>
            </a:r>
          </a:p>
          <a:p>
            <a:endParaRPr lang="en-US" dirty="0"/>
          </a:p>
        </p:txBody>
      </p:sp>
      <p:sp>
        <p:nvSpPr>
          <p:cNvPr id="5" name="Oval 4"/>
          <p:cNvSpPr/>
          <p:nvPr/>
        </p:nvSpPr>
        <p:spPr>
          <a:xfrm>
            <a:off x="3581400" y="4036874"/>
            <a:ext cx="1524000" cy="205912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 name="Straight Arrow Connector 6"/>
          <p:cNvCxnSpPr/>
          <p:nvPr/>
        </p:nvCxnSpPr>
        <p:spPr>
          <a:xfrm>
            <a:off x="5317026" y="1295400"/>
            <a:ext cx="154097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3733800" y="6246812"/>
            <a:ext cx="114841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752600" y="457200"/>
            <a:ext cx="5735164" cy="1846659"/>
          </a:xfrm>
          <a:prstGeom prst="rect">
            <a:avLst/>
          </a:prstGeom>
          <a:noFill/>
        </p:spPr>
        <p:txBody>
          <a:bodyPr wrap="none" rtlCol="0">
            <a:spAutoFit/>
          </a:bodyPr>
          <a:lstStyle/>
          <a:p>
            <a:pPr algn="ctr"/>
            <a:r>
              <a:rPr lang="en-US" sz="4800" b="1" dirty="0" smtClean="0">
                <a:latin typeface="Georgia"/>
                <a:cs typeface="Georgia"/>
              </a:rPr>
              <a:t>0</a:t>
            </a:r>
            <a:r>
              <a:rPr lang="en-US" sz="4800" b="1" dirty="0" smtClean="0"/>
              <a:t> through </a:t>
            </a:r>
            <a:r>
              <a:rPr lang="en-US" sz="4800" b="1" dirty="0">
                <a:latin typeface="Georgia"/>
                <a:cs typeface="Georgia"/>
              </a:rPr>
              <a:t>4</a:t>
            </a:r>
            <a:r>
              <a:rPr lang="en-US" sz="4800" b="1" dirty="0"/>
              <a:t>,</a:t>
            </a:r>
            <a:r>
              <a:rPr lang="en-US" sz="4800" b="1" dirty="0" smtClean="0"/>
              <a:t> </a:t>
            </a:r>
          </a:p>
          <a:p>
            <a:pPr algn="ctr"/>
            <a:r>
              <a:rPr lang="en-US" sz="4800" b="1" dirty="0"/>
              <a:t>C</a:t>
            </a:r>
            <a:r>
              <a:rPr lang="en-US" sz="4800" b="1" dirty="0" smtClean="0"/>
              <a:t>ircle </a:t>
            </a:r>
            <a:r>
              <a:rPr lang="en-US" sz="4800" b="1" dirty="0"/>
              <a:t>stays the same</a:t>
            </a:r>
            <a:endParaRPr lang="en-US" sz="4800" dirty="0"/>
          </a:p>
          <a:p>
            <a:endParaRPr lang="en-US" dirty="0"/>
          </a:p>
        </p:txBody>
      </p:sp>
      <p:sp>
        <p:nvSpPr>
          <p:cNvPr id="3" name="TextBox 2"/>
          <p:cNvSpPr txBox="1"/>
          <p:nvPr/>
        </p:nvSpPr>
        <p:spPr>
          <a:xfrm>
            <a:off x="1810146" y="2057400"/>
            <a:ext cx="5809854" cy="1938992"/>
          </a:xfrm>
          <a:prstGeom prst="rect">
            <a:avLst/>
          </a:prstGeom>
          <a:noFill/>
        </p:spPr>
        <p:txBody>
          <a:bodyPr wrap="none" rtlCol="0">
            <a:spAutoFit/>
          </a:bodyPr>
          <a:lstStyle/>
          <a:p>
            <a:pPr algn="ctr"/>
            <a:r>
              <a:rPr lang="en-US" sz="2400" dirty="0" smtClean="0"/>
              <a:t>We underlined the 7 in the tens place. </a:t>
            </a:r>
          </a:p>
          <a:p>
            <a:pPr algn="ctr"/>
            <a:r>
              <a:rPr lang="en-US" sz="2400" dirty="0" smtClean="0"/>
              <a:t>If the number we underlined is 0, 1, 2, 3, 0r 4, </a:t>
            </a:r>
          </a:p>
          <a:p>
            <a:pPr algn="ctr"/>
            <a:r>
              <a:rPr lang="en-US" sz="2400" dirty="0" smtClean="0"/>
              <a:t>we leave the number in the circle alone.</a:t>
            </a:r>
          </a:p>
          <a:p>
            <a:pPr algn="ctr"/>
            <a:r>
              <a:rPr lang="en-US" sz="2400" dirty="0" smtClean="0"/>
              <a:t>The number we underlined is a 7, </a:t>
            </a:r>
          </a:p>
          <a:p>
            <a:pPr algn="ctr"/>
            <a:r>
              <a:rPr lang="en-US" sz="2400" dirty="0" smtClean="0"/>
              <a:t>so this step does not apply to us.</a:t>
            </a:r>
            <a:endParaRPr lang="en-US" sz="2400" dirty="0"/>
          </a:p>
        </p:txBody>
      </p:sp>
      <p:sp>
        <p:nvSpPr>
          <p:cNvPr id="4" name="TextBox 3"/>
          <p:cNvSpPr txBox="1"/>
          <p:nvPr/>
        </p:nvSpPr>
        <p:spPr>
          <a:xfrm>
            <a:off x="2421426" y="3770531"/>
            <a:ext cx="4512774" cy="2677656"/>
          </a:xfrm>
          <a:prstGeom prst="rect">
            <a:avLst/>
          </a:prstGeom>
          <a:noFill/>
        </p:spPr>
        <p:txBody>
          <a:bodyPr wrap="none" rtlCol="0">
            <a:spAutoFit/>
          </a:bodyPr>
          <a:lstStyle/>
          <a:p>
            <a:r>
              <a:rPr lang="en-US" sz="15000" dirty="0" smtClean="0">
                <a:latin typeface="Book Antiqua"/>
                <a:cs typeface="Book Antiqua"/>
              </a:rPr>
              <a:t>2,3</a:t>
            </a:r>
            <a:r>
              <a:rPr lang="en-US" sz="15000" u="sng" dirty="0" smtClean="0">
                <a:latin typeface="Book Antiqua"/>
                <a:cs typeface="Book Antiqua"/>
              </a:rPr>
              <a:t>7</a:t>
            </a:r>
            <a:r>
              <a:rPr lang="en-US" sz="15000" dirty="0" smtClean="0">
                <a:latin typeface="Book Antiqua"/>
                <a:cs typeface="Book Antiqua"/>
              </a:rPr>
              <a:t>2</a:t>
            </a:r>
          </a:p>
          <a:p>
            <a:endParaRPr lang="en-US" dirty="0"/>
          </a:p>
        </p:txBody>
      </p:sp>
      <p:sp>
        <p:nvSpPr>
          <p:cNvPr id="5" name="Oval 4"/>
          <p:cNvSpPr/>
          <p:nvPr/>
        </p:nvSpPr>
        <p:spPr>
          <a:xfrm>
            <a:off x="3581400" y="4036874"/>
            <a:ext cx="1524000" cy="205912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Focus">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Focus.thmx</Template>
  <TotalTime>672</TotalTime>
  <Words>2675</Words>
  <Application>Microsoft Macintosh PowerPoint</Application>
  <PresentationFormat>On-screen Show (4:3)</PresentationFormat>
  <Paragraphs>194</Paragraphs>
  <Slides>24</Slides>
  <Notes>18</Notes>
  <HiddenSlides>0</HiddenSlides>
  <MMClips>1</MMClips>
  <ScaleCrop>false</ScaleCrop>
  <HeadingPairs>
    <vt:vector size="4" baseType="variant">
      <vt:variant>
        <vt:lpstr>Design Template</vt:lpstr>
      </vt:variant>
      <vt:variant>
        <vt:i4>1</vt:i4>
      </vt:variant>
      <vt:variant>
        <vt:lpstr>Slide Titles</vt:lpstr>
      </vt:variant>
      <vt:variant>
        <vt:i4>24</vt:i4>
      </vt:variant>
    </vt:vector>
  </HeadingPairs>
  <TitlesOfParts>
    <vt:vector size="25" baseType="lpstr">
      <vt:lpstr>Focus</vt:lpstr>
      <vt:lpstr>Using RAP to Round Whole Numbers</vt:lpstr>
      <vt:lpstr>Educational Concern</vt:lpstr>
      <vt:lpstr>Educational Concern</vt:lpstr>
      <vt:lpstr>Curriculum Standards</vt:lpstr>
      <vt:lpstr>Review</vt:lpstr>
      <vt:lpstr>Rounding Rap</vt:lpstr>
      <vt:lpstr>Slide 7</vt:lpstr>
      <vt:lpstr>Slide 8</vt:lpstr>
      <vt:lpstr>Slide 9</vt:lpstr>
      <vt:lpstr>Slide 10</vt:lpstr>
      <vt:lpstr>Slide 11</vt:lpstr>
      <vt:lpstr>Slide 12</vt:lpstr>
      <vt:lpstr>Slide 13</vt:lpstr>
      <vt:lpstr>Slide 14</vt:lpstr>
      <vt:lpstr>Slide 15</vt:lpstr>
      <vt:lpstr>Practice</vt:lpstr>
      <vt:lpstr>What did you get when you rounded 3,526 to the nearest TEN?</vt:lpstr>
      <vt:lpstr>Slide 18</vt:lpstr>
      <vt:lpstr>Slide 19</vt:lpstr>
      <vt:lpstr>Round 5,654 to the nearest THOUSAND</vt:lpstr>
      <vt:lpstr>Slide 21</vt:lpstr>
      <vt:lpstr>Slide 22</vt:lpstr>
      <vt:lpstr>Things to think about…</vt:lpstr>
      <vt:lpstr>Challenge!</vt:lpstr>
    </vt:vector>
  </TitlesOfParts>
  <Company>Webster Elementary School - SMMUSD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Rounding Whole Numbers</dc:title>
  <dc:creator>Teacher</dc:creator>
  <cp:lastModifiedBy>Administrator</cp:lastModifiedBy>
  <cp:revision>17</cp:revision>
  <dcterms:created xsi:type="dcterms:W3CDTF">2013-03-28T19:11:31Z</dcterms:created>
  <dcterms:modified xsi:type="dcterms:W3CDTF">2013-03-28T19:12:27Z</dcterms:modified>
</cp:coreProperties>
</file>