
<file path=[Content_Types].xml><?xml version="1.0" encoding="utf-8"?>
<Types xmlns="http://schemas.openxmlformats.org/package/2006/content-types">
  <Override PartName="/ppt/slideLayouts/slideLayout8.xml" ContentType="application/vnd.openxmlformats-officedocument.presentationml.slideLayout+xml"/>
  <Override PartName="/ppt/slides/slide68.xml" ContentType="application/vnd.openxmlformats-officedocument.presentationml.slide+xml"/>
  <Override PartName="/ppt/slides/slide22.xml" ContentType="application/vnd.openxmlformats-officedocument.presentationml.slide+xml"/>
  <Override PartName="/ppt/slides/slide28.xml" ContentType="application/vnd.openxmlformats-officedocument.presentationml.slide+xml"/>
  <Override PartName="/ppt/slides/slide66.xml" ContentType="application/vnd.openxmlformats-officedocument.presentationml.slide+xml"/>
  <Override PartName="/ppt/media/audio3.bin" ContentType="audio/unknown"/>
  <Override PartName="/ppt/slides/slide30.xml" ContentType="application/vnd.openxmlformats-officedocument.presentationml.slide+xml"/>
  <Override PartName="/docProps/app.xml" ContentType="application/vnd.openxmlformats-officedocument.extended-properties+xml"/>
  <Override PartName="/ppt/slides/slide36.xml" ContentType="application/vnd.openxmlformats-officedocument.presentationml.slide+xml"/>
  <Override PartName="/ppt/slides/slide11.xml" ContentType="application/vnd.openxmlformats-officedocument.presentationml.slide+xml"/>
  <Override PartName="/ppt/slides/slide18.xml" ContentType="application/vnd.openxmlformats-officedocument.presentationml.slide+xml"/>
  <Override PartName="/ppt/slides/slide47.xml" ContentType="application/vnd.openxmlformats-officedocument.presentationml.slide+xml"/>
  <Override PartName="/ppt/slideLayouts/slideLayout3.xml" ContentType="application/vnd.openxmlformats-officedocument.presentationml.slideLayout+xml"/>
  <Override PartName="/ppt/slides/slide21.xml" ContentType="application/vnd.openxmlformats-officedocument.presentationml.slide+xml"/>
  <Override PartName="/ppt/slides/slide23.xml" ContentType="application/vnd.openxmlformats-officedocument.presentationml.slide+xml"/>
  <Override PartName="/ppt/slideLayouts/slideLayout9.xml" ContentType="application/vnd.openxmlformats-officedocument.presentationml.slideLayout+xml"/>
  <Override PartName="/ppt/slides/slide52.xml" ContentType="application/vnd.openxmlformats-officedocument.presentationml.slide+xml"/>
  <Override PartName="/ppt/slides/slide1.xml" ContentType="application/vnd.openxmlformats-officedocument.presentationml.slide+xml"/>
  <Override PartName="/ppt/slides/slide51.xml" ContentType="application/vnd.openxmlformats-officedocument.presentationml.slide+xml"/>
  <Override PartName="/ppt/slides/slide7.xml" ContentType="application/vnd.openxmlformats-officedocument.presentationml.slide+xml"/>
  <Override PartName="/ppt/slides/slide62.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viewProps.xml" ContentType="application/vnd.openxmlformats-officedocument.presentationml.viewProps+xml"/>
  <Override PartName="/ppt/tableStyles.xml" ContentType="application/vnd.openxmlformats-officedocument.presentationml.tableStyles+xml"/>
  <Override PartName="/ppt/media/audio2.bin" ContentType="audio/unknown"/>
  <Override PartName="/ppt/slides/slide13.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s/slide78.xml" ContentType="application/vnd.openxmlformats-officedocument.presentationml.slide+xml"/>
  <Override PartName="/ppt/slides/slide61.xml" ContentType="application/vnd.openxmlformats-officedocument.presentationml.slide+xml"/>
  <Override PartName="/ppt/slides/slide43.xml" ContentType="application/vnd.openxmlformats-officedocument.presentationml.slide+xml"/>
  <Override PartName="/ppt/slideLayouts/slideLayout6.xml" ContentType="application/vnd.openxmlformats-officedocument.presentationml.slideLayout+xml"/>
  <Override PartName="/ppt/slides/slide37.xml" ContentType="application/vnd.openxmlformats-officedocument.presentationml.slide+xml"/>
  <Override PartName="/ppt/slides/slide10.xml" ContentType="application/vnd.openxmlformats-officedocument.presentationml.slide+xml"/>
  <Override PartName="/ppt/media/audio4.bin" ContentType="audio/unknown"/>
  <Override PartName="/ppt/slides/slide33.xml" ContentType="application/vnd.openxmlformats-officedocument.presentationml.slide+xml"/>
  <Override PartName="/ppt/presProps.xml" ContentType="application/vnd.openxmlformats-officedocument.presentationml.presProps+xml"/>
  <Default Extension="png" ContentType="image/png"/>
  <Override PartName="/ppt/slides/slide83.xml" ContentType="application/vnd.openxmlformats-officedocument.presentationml.slide+xml"/>
  <Override PartName="/ppt/slides/slide27.xml" ContentType="application/vnd.openxmlformats-officedocument.presentationml.slide+xml"/>
  <Override PartName="/docProps/core.xml" ContentType="application/vnd.openxmlformats-package.core-properties+xml"/>
  <Override PartName="/ppt/slides/slide56.xml" ContentType="application/vnd.openxmlformats-officedocument.presentationml.slide+xml"/>
  <Override PartName="/ppt/slides/slide31.xml" ContentType="application/vnd.openxmlformats-officedocument.presentationml.slide+xml"/>
  <Default Extension="bin" ContentType="application/vnd.openxmlformats-officedocument.presentationml.printerSettings"/>
  <Override PartName="/ppt/slides/slide53.xml" ContentType="application/vnd.openxmlformats-officedocument.presentationml.slide+xml"/>
  <Override PartName="/ppt/slides/slide76.xml" ContentType="application/vnd.openxmlformats-officedocument.presentationml.slide+xml"/>
  <Override PartName="/ppt/slides/slide55.xml" ContentType="application/vnd.openxmlformats-officedocument.presentationml.slide+xml"/>
  <Override PartName="/ppt/slides/slide67.xml" ContentType="application/vnd.openxmlformats-officedocument.presentationml.slide+xml"/>
  <Override PartName="/ppt/slides/slide12.xml" ContentType="application/vnd.openxmlformats-officedocument.presentationml.slide+xml"/>
  <Override PartName="/ppt/slides/slide19.xml" ContentType="application/vnd.openxmlformats-officedocument.presentationml.slide+xml"/>
  <Override PartName="/ppt/slides/slide41.xml" ContentType="application/vnd.openxmlformats-officedocument.presentationml.slide+xml"/>
  <Override PartName="/ppt/slides/slide46.xml" ContentType="application/vnd.openxmlformats-officedocument.presentationml.slide+xml"/>
  <Override PartName="/ppt/theme/theme2.xml" ContentType="application/vnd.openxmlformats-officedocument.theme+xml"/>
  <Override PartName="/ppt/slides/slide84.xml" ContentType="application/vnd.openxmlformats-officedocument.presentationml.slide+xml"/>
  <Override PartName="/ppt/slides/slide2.xml" ContentType="application/vnd.openxmlformats-officedocument.presentationml.slide+xml"/>
  <Override PartName="/ppt/slides/slide80.xml" ContentType="application/vnd.openxmlformats-officedocument.presentationml.slide+xml"/>
  <Override PartName="/ppt/slides/slide69.xml" ContentType="application/vnd.openxmlformats-officedocument.presentationml.slide+xml"/>
  <Override PartName="/ppt/slides/slide35.xml" ContentType="application/vnd.openxmlformats-officedocument.presentationml.slide+xml"/>
  <Override PartName="/ppt/slides/slide42.xml" ContentType="application/vnd.openxmlformats-officedocument.presentationml.slide+xml"/>
  <Override PartName="/ppt/slides/slide45.xml" ContentType="application/vnd.openxmlformats-officedocument.presentationml.slide+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slides/slide50.xml" ContentType="application/vnd.openxmlformats-officedocument.presentationml.slide+xml"/>
  <Override PartName="/ppt/slides/slide54.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Default Extension="xml" ContentType="application/xml"/>
  <Override PartName="/ppt/slides/slide26.xml" ContentType="application/vnd.openxmlformats-officedocument.presentationml.slide+xml"/>
  <Override PartName="/ppt/slideMasters/slideMaster1.xml" ContentType="application/vnd.openxmlformats-officedocument.presentationml.slideMaster+xml"/>
  <Override PartName="/ppt/slides/slide81.xml" ContentType="application/vnd.openxmlformats-officedocument.presentationml.slide+xml"/>
  <Override PartName="/ppt/slides/slide25.xml" ContentType="application/vnd.openxmlformats-officedocument.presentationml.slide+xml"/>
  <Override PartName="/ppt/slides/slide63.xml" ContentType="application/vnd.openxmlformats-officedocument.presentationml.slide+xml"/>
  <Override PartName="/ppt/slides/slide14.xml" ContentType="application/vnd.openxmlformats-officedocument.presentationml.slide+xml"/>
  <Override PartName="/ppt/slides/slide40.xml" ContentType="application/vnd.openxmlformats-officedocument.presentationml.slide+xml"/>
  <Override PartName="/ppt/slides/slide82.xml" ContentType="application/vnd.openxmlformats-officedocument.presentationml.slide+xml"/>
  <Override PartName="/ppt/media/audio1.bin" ContentType="audio/unknown"/>
  <Override PartName="/ppt/slides/slide34.xml" ContentType="application/vnd.openxmlformats-officedocument.presentationml.slide+xml"/>
  <Override PartName="/ppt/slides/slide44.xml" ContentType="application/vnd.openxmlformats-officedocument.presentationml.slide+xml"/>
  <Override PartName="/ppt/slides/slide49.xml" ContentType="application/vnd.openxmlformats-officedocument.presentationml.slide+xml"/>
  <Override PartName="/ppt/slideLayouts/slideLayout1.xml" ContentType="application/vnd.openxmlformats-officedocument.presentationml.slideLayout+xml"/>
  <Override PartName="/ppt/slides/slide70.xml" ContentType="application/vnd.openxmlformats-officedocument.presentationml.slide+xml"/>
  <Override PartName="/ppt/slides/slide48.xml" ContentType="application/vnd.openxmlformats-officedocument.presentationml.slide+xml"/>
  <Override PartName="/ppt/theme/theme1.xml" ContentType="application/vnd.openxmlformats-officedocument.theme+xml"/>
  <Override PartName="/ppt/presentation.xml" ContentType="application/vnd.openxmlformats-officedocument.presentationml.presentation.main+xml"/>
  <Override PartName="/ppt/slides/slide77.xml" ContentType="application/vnd.openxmlformats-officedocument.presentationml.slide+xml"/>
  <Override PartName="/ppt/slides/slide5.xml" ContentType="application/vnd.openxmlformats-officedocument.presentationml.slide+xml"/>
  <Override PartName="/ppt/slideLayouts/slideLayout7.xml" ContentType="application/vnd.openxmlformats-officedocument.presentationml.slideLayout+xml"/>
  <Override PartName="/ppt/slides/slide59.xml" ContentType="application/vnd.openxmlformats-officedocument.presentationml.slide+xml"/>
  <Override PartName="/ppt/slides/slide79.xml" ContentType="application/vnd.openxmlformats-officedocument.presentationml.slide+xml"/>
  <Default Extension="jpeg" ContentType="image/jpeg"/>
  <Override PartName="/ppt/slides/slide6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Layouts/slideLayout11.xml" ContentType="application/vnd.openxmlformats-officedocument.presentationml.slideLayout+xml"/>
  <Override PartName="/ppt/slides/slide72.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8.xml" ContentType="application/vnd.openxmlformats-officedocument.presentationml.slide+xml"/>
  <Override PartName="/ppt/slides/slide15.xml" ContentType="application/vnd.openxmlformats-officedocument.presentationml.slide+xml"/>
  <Default Extension="rels" ContentType="application/vnd.openxmlformats-package.relationships+xml"/>
  <Override PartName="/ppt/slides/slide9.xml" ContentType="application/vnd.openxmlformats-officedocument.presentationml.slide+xml"/>
  <Override PartName="/ppt/slides/slide60.xml" ContentType="application/vnd.openxmlformats-officedocument.presentationml.slide+xml"/>
  <Override PartName="/ppt/slides/slide24.xml" ContentType="application/vnd.openxmlformats-officedocument.presentationml.slide+xml"/>
  <Override PartName="/ppt/slides/slide39.xml" ContentType="application/vnd.openxmlformats-officedocument.presentationml.slide+xml"/>
  <Override PartName="/ppt/slides/slide73.xml" ContentType="application/vnd.openxmlformats-officedocument.presentationml.slide+xml"/>
  <Override PartName="/ppt/slides/slide32.xml" ContentType="application/vnd.openxmlformats-officedocument.presentationml.slide+xml"/>
  <Override PartName="/ppt/slides/slide71.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Override PartName="/ppt/slides/slide38.xml" ContentType="application/vnd.openxmlformats-officedocument.presentationml.slide+xml"/>
  <Override PartName="/ppt/slideLayouts/slideLayout12.xml" ContentType="application/vnd.openxmlformats-officedocument.presentationml.slideLayout+xml"/>
  <Override PartName="/ppt/slides/slide29.xml" ContentType="application/vnd.openxmlformats-officedocument.presentationml.slide+xml"/>
</Types>
</file>

<file path=_rels/.rels><?xml version="1.0" encoding="UTF-8" standalone="yes"?>
<Relationships xmlns="http://schemas.openxmlformats.org/package/2006/relationships"><Relationship Id="rId2" Type="http://schemas.openxmlformats.org/package/2006/relationships/metadata/core-properties" Target="docProps/core.xml"/><Relationship Id="rId3" Type="http://schemas.openxmlformats.org/officeDocument/2006/relationships/extended-properties" Target="docProps/app.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4491" r:id="rId1"/>
  </p:sldMasterIdLst>
  <p:notesMasterIdLst>
    <p:notesMasterId r:id="rId86"/>
  </p:notesMasterIdLst>
  <p:sldIdLst>
    <p:sldId id="256" r:id="rId2"/>
    <p:sldId id="257" r:id="rId3"/>
    <p:sldId id="258" r:id="rId4"/>
    <p:sldId id="351" r:id="rId5"/>
    <p:sldId id="262" r:id="rId6"/>
    <p:sldId id="263" r:id="rId7"/>
    <p:sldId id="286" r:id="rId8"/>
    <p:sldId id="279" r:id="rId9"/>
    <p:sldId id="287" r:id="rId10"/>
    <p:sldId id="288" r:id="rId11"/>
    <p:sldId id="289" r:id="rId12"/>
    <p:sldId id="280" r:id="rId13"/>
    <p:sldId id="290" r:id="rId14"/>
    <p:sldId id="318" r:id="rId15"/>
    <p:sldId id="319" r:id="rId16"/>
    <p:sldId id="291" r:id="rId17"/>
    <p:sldId id="320" r:id="rId18"/>
    <p:sldId id="321" r:id="rId19"/>
    <p:sldId id="293" r:id="rId20"/>
    <p:sldId id="322" r:id="rId21"/>
    <p:sldId id="323" r:id="rId22"/>
    <p:sldId id="292" r:id="rId23"/>
    <p:sldId id="324" r:id="rId24"/>
    <p:sldId id="325" r:id="rId25"/>
    <p:sldId id="281" r:id="rId26"/>
    <p:sldId id="294" r:id="rId27"/>
    <p:sldId id="295" r:id="rId28"/>
    <p:sldId id="296" r:id="rId29"/>
    <p:sldId id="298" r:id="rId30"/>
    <p:sldId id="278" r:id="rId31"/>
    <p:sldId id="297" r:id="rId32"/>
    <p:sldId id="299" r:id="rId33"/>
    <p:sldId id="300" r:id="rId34"/>
    <p:sldId id="301" r:id="rId35"/>
    <p:sldId id="302" r:id="rId36"/>
    <p:sldId id="303" r:id="rId37"/>
    <p:sldId id="305" r:id="rId38"/>
    <p:sldId id="306" r:id="rId39"/>
    <p:sldId id="307" r:id="rId40"/>
    <p:sldId id="304" r:id="rId41"/>
    <p:sldId id="308" r:id="rId42"/>
    <p:sldId id="309" r:id="rId43"/>
    <p:sldId id="277" r:id="rId44"/>
    <p:sldId id="310" r:id="rId45"/>
    <p:sldId id="311" r:id="rId46"/>
    <p:sldId id="312" r:id="rId47"/>
    <p:sldId id="313" r:id="rId48"/>
    <p:sldId id="314" r:id="rId49"/>
    <p:sldId id="315" r:id="rId50"/>
    <p:sldId id="275" r:id="rId51"/>
    <p:sldId id="276" r:id="rId52"/>
    <p:sldId id="326" r:id="rId53"/>
    <p:sldId id="273" r:id="rId54"/>
    <p:sldId id="331" r:id="rId55"/>
    <p:sldId id="327" r:id="rId56"/>
    <p:sldId id="328" r:id="rId57"/>
    <p:sldId id="329" r:id="rId58"/>
    <p:sldId id="330" r:id="rId59"/>
    <p:sldId id="332" r:id="rId60"/>
    <p:sldId id="333" r:id="rId61"/>
    <p:sldId id="334" r:id="rId62"/>
    <p:sldId id="335" r:id="rId63"/>
    <p:sldId id="336" r:id="rId64"/>
    <p:sldId id="285" r:id="rId65"/>
    <p:sldId id="337" r:id="rId66"/>
    <p:sldId id="338" r:id="rId67"/>
    <p:sldId id="339" r:id="rId68"/>
    <p:sldId id="340" r:id="rId69"/>
    <p:sldId id="362" r:id="rId70"/>
    <p:sldId id="363" r:id="rId71"/>
    <p:sldId id="342" r:id="rId72"/>
    <p:sldId id="274" r:id="rId73"/>
    <p:sldId id="346" r:id="rId74"/>
    <p:sldId id="349" r:id="rId75"/>
    <p:sldId id="358" r:id="rId76"/>
    <p:sldId id="359" r:id="rId77"/>
    <p:sldId id="282" r:id="rId78"/>
    <p:sldId id="348" r:id="rId79"/>
    <p:sldId id="350" r:id="rId80"/>
    <p:sldId id="356" r:id="rId81"/>
    <p:sldId id="357" r:id="rId82"/>
    <p:sldId id="364" r:id="rId83"/>
    <p:sldId id="347" r:id="rId84"/>
    <p:sldId id="341" r:id="rId85"/>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5pPr>
    <a:lvl6pPr marL="2286000" algn="l" defTabSz="457200" rtl="0" eaLnBrk="1" latinLnBrk="0" hangingPunct="1">
      <a:defRPr kern="1200">
        <a:solidFill>
          <a:schemeClr val="tx1"/>
        </a:solidFill>
        <a:latin typeface="Arial" charset="0"/>
        <a:ea typeface="ＭＳ Ｐゴシック" charset="-128"/>
        <a:cs typeface="ＭＳ Ｐゴシック" charset="-128"/>
      </a:defRPr>
    </a:lvl6pPr>
    <a:lvl7pPr marL="2743200" algn="l" defTabSz="457200" rtl="0" eaLnBrk="1" latinLnBrk="0" hangingPunct="1">
      <a:defRPr kern="1200">
        <a:solidFill>
          <a:schemeClr val="tx1"/>
        </a:solidFill>
        <a:latin typeface="Arial" charset="0"/>
        <a:ea typeface="ＭＳ Ｐゴシック" charset="-128"/>
        <a:cs typeface="ＭＳ Ｐゴシック" charset="-128"/>
      </a:defRPr>
    </a:lvl7pPr>
    <a:lvl8pPr marL="3200400" algn="l" defTabSz="457200" rtl="0" eaLnBrk="1" latinLnBrk="0" hangingPunct="1">
      <a:defRPr kern="1200">
        <a:solidFill>
          <a:schemeClr val="tx1"/>
        </a:solidFill>
        <a:latin typeface="Arial" charset="0"/>
        <a:ea typeface="ＭＳ Ｐゴシック" charset="-128"/>
        <a:cs typeface="ＭＳ Ｐゴシック" charset="-128"/>
      </a:defRPr>
    </a:lvl8pPr>
    <a:lvl9pPr marL="3657600" algn="l" defTabSz="457200" rtl="0" eaLnBrk="1" latinLnBrk="0" hangingPunct="1">
      <a:defRPr kern="1200">
        <a:solidFill>
          <a:schemeClr val="tx1"/>
        </a:solidFill>
        <a:latin typeface="Arial" charset="0"/>
        <a:ea typeface="ＭＳ Ｐゴシック" charset="-128"/>
        <a:cs typeface="ＭＳ Ｐゴシック" charset="-128"/>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loop="1" showNarration="1">
    <p:kiosk/>
    <p:sldAll/>
    <p:penClr>
      <a:schemeClr val="tx1"/>
    </p:penClr>
  </p:showPr>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showOutlineIcons="0">
    <p:restoredLeft sz="15620"/>
    <p:restoredTop sz="94660"/>
  </p:normalViewPr>
  <p:slideViewPr>
    <p:cSldViewPr snapToObjects="1">
      <p:cViewPr varScale="1">
        <p:scale>
          <a:sx n="98" d="100"/>
          <a:sy n="98" d="100"/>
        </p:scale>
        <p:origin x="-624" y="-11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64" Type="http://schemas.openxmlformats.org/officeDocument/2006/relationships/slide" Target="slides/slide63.xml"/><Relationship Id="rId60" Type="http://schemas.openxmlformats.org/officeDocument/2006/relationships/slide" Target="slides/slide59.xml"/><Relationship Id="rId39" Type="http://schemas.openxmlformats.org/officeDocument/2006/relationships/slide" Target="slides/slide38.xml"/><Relationship Id="rId70" Type="http://schemas.openxmlformats.org/officeDocument/2006/relationships/slide" Target="slides/slide69.xml"/><Relationship Id="rId7" Type="http://schemas.openxmlformats.org/officeDocument/2006/relationships/slide" Target="slides/slide6.xml"/><Relationship Id="rId43" Type="http://schemas.openxmlformats.org/officeDocument/2006/relationships/slide" Target="slides/slide42.xml"/><Relationship Id="rId74" Type="http://schemas.openxmlformats.org/officeDocument/2006/relationships/slide" Target="slides/slide73.xml"/><Relationship Id="rId25" Type="http://schemas.openxmlformats.org/officeDocument/2006/relationships/slide" Target="slides/slide24.xml"/><Relationship Id="rId10" Type="http://schemas.openxmlformats.org/officeDocument/2006/relationships/slide" Target="slides/slide9.xml"/><Relationship Id="rId90" Type="http://schemas.openxmlformats.org/officeDocument/2006/relationships/theme" Target="theme/theme1.xml"/><Relationship Id="rId50" Type="http://schemas.openxmlformats.org/officeDocument/2006/relationships/slide" Target="slides/slide49.xml"/><Relationship Id="rId77" Type="http://schemas.openxmlformats.org/officeDocument/2006/relationships/slide" Target="slides/slide76.xml"/><Relationship Id="rId63" Type="http://schemas.openxmlformats.org/officeDocument/2006/relationships/slide" Target="slides/slide62.xml"/><Relationship Id="rId17" Type="http://schemas.openxmlformats.org/officeDocument/2006/relationships/slide" Target="slides/slide16.xml"/><Relationship Id="rId85" Type="http://schemas.openxmlformats.org/officeDocument/2006/relationships/slide" Target="slides/slide84.xml"/><Relationship Id="rId9" Type="http://schemas.openxmlformats.org/officeDocument/2006/relationships/slide" Target="slides/slide8.xml"/><Relationship Id="rId18" Type="http://schemas.openxmlformats.org/officeDocument/2006/relationships/slide" Target="slides/slide17.xml"/><Relationship Id="rId27" Type="http://schemas.openxmlformats.org/officeDocument/2006/relationships/slide" Target="slides/slide26.xml"/><Relationship Id="rId71" Type="http://schemas.openxmlformats.org/officeDocument/2006/relationships/slide" Target="slides/slide70.xml"/><Relationship Id="rId14" Type="http://schemas.openxmlformats.org/officeDocument/2006/relationships/slide" Target="slides/slide13.xml"/><Relationship Id="rId4" Type="http://schemas.openxmlformats.org/officeDocument/2006/relationships/slide" Target="slides/slide3.xml"/><Relationship Id="rId28" Type="http://schemas.openxmlformats.org/officeDocument/2006/relationships/slide" Target="slides/slide27.xml"/><Relationship Id="rId45" Type="http://schemas.openxmlformats.org/officeDocument/2006/relationships/slide" Target="slides/slide44.xml"/><Relationship Id="rId58" Type="http://schemas.openxmlformats.org/officeDocument/2006/relationships/slide" Target="slides/slide57.xml"/><Relationship Id="rId42" Type="http://schemas.openxmlformats.org/officeDocument/2006/relationships/slide" Target="slides/slide41.xml"/><Relationship Id="rId73" Type="http://schemas.openxmlformats.org/officeDocument/2006/relationships/slide" Target="slides/slide72.xml"/><Relationship Id="rId89" Type="http://schemas.openxmlformats.org/officeDocument/2006/relationships/viewProps" Target="viewProps.xml"/><Relationship Id="rId88" Type="http://schemas.openxmlformats.org/officeDocument/2006/relationships/presProps" Target="presProps.xml"/><Relationship Id="rId87" Type="http://schemas.openxmlformats.org/officeDocument/2006/relationships/printerSettings" Target="printerSettings/printerSettings1.bin"/><Relationship Id="rId6" Type="http://schemas.openxmlformats.org/officeDocument/2006/relationships/slide" Target="slides/slide5.xml"/><Relationship Id="rId49" Type="http://schemas.openxmlformats.org/officeDocument/2006/relationships/slide" Target="slides/slide48.xml"/><Relationship Id="rId44" Type="http://schemas.openxmlformats.org/officeDocument/2006/relationships/slide" Target="slides/slide43.xml"/><Relationship Id="rId82" Type="http://schemas.openxmlformats.org/officeDocument/2006/relationships/slide" Target="slides/slide81.xml"/><Relationship Id="rId69" Type="http://schemas.openxmlformats.org/officeDocument/2006/relationships/slide" Target="slides/slide68.xml"/><Relationship Id="rId19" Type="http://schemas.openxmlformats.org/officeDocument/2006/relationships/slide" Target="slides/slide18.xml"/><Relationship Id="rId38" Type="http://schemas.openxmlformats.org/officeDocument/2006/relationships/slide" Target="slides/slide37.xml"/><Relationship Id="rId20" Type="http://schemas.openxmlformats.org/officeDocument/2006/relationships/slide" Target="slides/slide19.xml"/><Relationship Id="rId2" Type="http://schemas.openxmlformats.org/officeDocument/2006/relationships/slide" Target="slides/slide1.xml"/><Relationship Id="rId46" Type="http://schemas.openxmlformats.org/officeDocument/2006/relationships/slide" Target="slides/slide45.xml"/><Relationship Id="rId57" Type="http://schemas.openxmlformats.org/officeDocument/2006/relationships/slide" Target="slides/slide56.xml"/><Relationship Id="rId59" Type="http://schemas.openxmlformats.org/officeDocument/2006/relationships/slide" Target="slides/slide58.xml"/><Relationship Id="rId35" Type="http://schemas.openxmlformats.org/officeDocument/2006/relationships/slide" Target="slides/slide34.xml"/><Relationship Id="rId51" Type="http://schemas.openxmlformats.org/officeDocument/2006/relationships/slide" Target="slides/slide50.xml"/><Relationship Id="rId55" Type="http://schemas.openxmlformats.org/officeDocument/2006/relationships/slide" Target="slides/slide54.xml"/><Relationship Id="rId31" Type="http://schemas.openxmlformats.org/officeDocument/2006/relationships/slide" Target="slides/slide30.xml"/><Relationship Id="rId34" Type="http://schemas.openxmlformats.org/officeDocument/2006/relationships/slide" Target="slides/slide33.xml"/><Relationship Id="rId40" Type="http://schemas.openxmlformats.org/officeDocument/2006/relationships/slide" Target="slides/slide39.xml"/><Relationship Id="rId62" Type="http://schemas.openxmlformats.org/officeDocument/2006/relationships/slide" Target="slides/slide61.xml"/><Relationship Id="rId66" Type="http://schemas.openxmlformats.org/officeDocument/2006/relationships/slide" Target="slides/slide65.xml"/><Relationship Id="rId36" Type="http://schemas.openxmlformats.org/officeDocument/2006/relationships/slide" Target="slides/slide35.xml"/><Relationship Id="rId72" Type="http://schemas.openxmlformats.org/officeDocument/2006/relationships/slide" Target="slides/slide71.xml"/><Relationship Id="rId1" Type="http://schemas.openxmlformats.org/officeDocument/2006/relationships/slideMaster" Target="slideMasters/slideMaster1.xml"/><Relationship Id="rId24" Type="http://schemas.openxmlformats.org/officeDocument/2006/relationships/slide" Target="slides/slide23.xml"/><Relationship Id="rId47" Type="http://schemas.openxmlformats.org/officeDocument/2006/relationships/slide" Target="slides/slide46.xml"/><Relationship Id="rId56" Type="http://schemas.openxmlformats.org/officeDocument/2006/relationships/slide" Target="slides/slide55.xml"/><Relationship Id="rId48" Type="http://schemas.openxmlformats.org/officeDocument/2006/relationships/slide" Target="slides/slide47.xml"/><Relationship Id="rId75" Type="http://schemas.openxmlformats.org/officeDocument/2006/relationships/slide" Target="slides/slide74.xml"/><Relationship Id="rId8" Type="http://schemas.openxmlformats.org/officeDocument/2006/relationships/slide" Target="slides/slide7.xml"/><Relationship Id="rId13" Type="http://schemas.openxmlformats.org/officeDocument/2006/relationships/slide" Target="slides/slide12.xml"/><Relationship Id="rId32" Type="http://schemas.openxmlformats.org/officeDocument/2006/relationships/slide" Target="slides/slide31.xml"/><Relationship Id="rId37" Type="http://schemas.openxmlformats.org/officeDocument/2006/relationships/slide" Target="slides/slide36.xml"/><Relationship Id="rId52" Type="http://schemas.openxmlformats.org/officeDocument/2006/relationships/slide" Target="slides/slide51.xml"/><Relationship Id="rId65" Type="http://schemas.openxmlformats.org/officeDocument/2006/relationships/slide" Target="slides/slide64.xml"/><Relationship Id="rId67" Type="http://schemas.openxmlformats.org/officeDocument/2006/relationships/slide" Target="slides/slide66.xml"/><Relationship Id="rId54" Type="http://schemas.openxmlformats.org/officeDocument/2006/relationships/slide" Target="slides/slide53.xml"/><Relationship Id="rId12" Type="http://schemas.openxmlformats.org/officeDocument/2006/relationships/slide" Target="slides/slide11.xml"/><Relationship Id="rId76" Type="http://schemas.openxmlformats.org/officeDocument/2006/relationships/slide" Target="slides/slide75.xml"/><Relationship Id="rId79" Type="http://schemas.openxmlformats.org/officeDocument/2006/relationships/slide" Target="slides/slide78.xml"/><Relationship Id="rId80" Type="http://schemas.openxmlformats.org/officeDocument/2006/relationships/slide" Target="slides/slide79.xml"/><Relationship Id="rId81" Type="http://schemas.openxmlformats.org/officeDocument/2006/relationships/slide" Target="slides/slide80.xml"/><Relationship Id="rId3" Type="http://schemas.openxmlformats.org/officeDocument/2006/relationships/slide" Target="slides/slide2.xml"/><Relationship Id="rId86" Type="http://schemas.openxmlformats.org/officeDocument/2006/relationships/notesMaster" Target="notesMasters/notesMaster1.xml"/><Relationship Id="rId23" Type="http://schemas.openxmlformats.org/officeDocument/2006/relationships/slide" Target="slides/slide22.xml"/><Relationship Id="rId61" Type="http://schemas.openxmlformats.org/officeDocument/2006/relationships/slide" Target="slides/slide60.xml"/><Relationship Id="rId53" Type="http://schemas.openxmlformats.org/officeDocument/2006/relationships/slide" Target="slides/slide52.xml"/><Relationship Id="rId84" Type="http://schemas.openxmlformats.org/officeDocument/2006/relationships/slide" Target="slides/slide83.xml"/><Relationship Id="rId26" Type="http://schemas.openxmlformats.org/officeDocument/2006/relationships/slide" Target="slides/slide25.xml"/><Relationship Id="rId30" Type="http://schemas.openxmlformats.org/officeDocument/2006/relationships/slide" Target="slides/slide29.xml"/><Relationship Id="rId11" Type="http://schemas.openxmlformats.org/officeDocument/2006/relationships/slide" Target="slides/slide10.xml"/><Relationship Id="rId68" Type="http://schemas.openxmlformats.org/officeDocument/2006/relationships/slide" Target="slides/slide67.xml"/><Relationship Id="rId29" Type="http://schemas.openxmlformats.org/officeDocument/2006/relationships/slide" Target="slides/slide28.xml"/><Relationship Id="rId16" Type="http://schemas.openxmlformats.org/officeDocument/2006/relationships/slide" Target="slides/slide15.xml"/><Relationship Id="rId33" Type="http://schemas.openxmlformats.org/officeDocument/2006/relationships/slide" Target="slides/slide32.xml"/><Relationship Id="rId91" Type="http://schemas.openxmlformats.org/officeDocument/2006/relationships/tableStyles" Target="tableStyles.xml"/><Relationship Id="rId83" Type="http://schemas.openxmlformats.org/officeDocument/2006/relationships/slide" Target="slides/slide82.xml"/><Relationship Id="rId41" Type="http://schemas.openxmlformats.org/officeDocument/2006/relationships/slide" Target="slides/slide40.xml"/><Relationship Id="rId5" Type="http://schemas.openxmlformats.org/officeDocument/2006/relationships/slide" Target="slides/slide4.xml"/><Relationship Id="rId15" Type="http://schemas.openxmlformats.org/officeDocument/2006/relationships/slide" Target="slides/slide14.xml"/><Relationship Id="rId78" Type="http://schemas.openxmlformats.org/officeDocument/2006/relationships/slide" Target="slides/slide77.xml"/><Relationship Id="rId22" Type="http://schemas.openxmlformats.org/officeDocument/2006/relationships/slide" Target="slides/slide21.xml"/><Relationship Id="rId21" Type="http://schemas.openxmlformats.org/officeDocument/2006/relationships/slide" Target="slides/slide2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F0F805B-08C8-0D46-8A82-DDBAFD8BA2EE}" type="datetimeFigureOut">
              <a:rPr lang="en-US" smtClean="0"/>
              <a:pPr/>
              <a:t>6/24/09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94ACD0-5989-CE4D-8646-2C1DF36A3B72}"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grpSp>
        <p:nvGrpSpPr>
          <p:cNvPr id="4" name="Group 6"/>
          <p:cNvGrpSpPr>
            <a:grpSpLocks/>
          </p:cNvGrpSpPr>
          <p:nvPr/>
        </p:nvGrpSpPr>
        <p:grpSpPr bwMode="auto">
          <a:xfrm>
            <a:off x="0" y="1460500"/>
            <a:ext cx="9144000" cy="46038"/>
            <a:chOff x="0" y="1613647"/>
            <a:chExt cx="9144000" cy="45291"/>
          </a:xfrm>
        </p:grpSpPr>
        <p:cxnSp>
          <p:nvCxnSpPr>
            <p:cNvPr id="5" name="Straight Connector 4"/>
            <p:cNvCxnSpPr/>
            <p:nvPr/>
          </p:nvCxnSpPr>
          <p:spPr>
            <a:xfrm>
              <a:off x="0" y="1657376"/>
              <a:ext cx="9144000" cy="1562"/>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0" y="1613647"/>
              <a:ext cx="9144000" cy="156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 name="Group 9"/>
          <p:cNvGrpSpPr>
            <a:grpSpLocks/>
          </p:cNvGrpSpPr>
          <p:nvPr/>
        </p:nvGrpSpPr>
        <p:grpSpPr bwMode="auto">
          <a:xfrm>
            <a:off x="0" y="4953000"/>
            <a:ext cx="9144000" cy="46038"/>
            <a:chOff x="0" y="1613647"/>
            <a:chExt cx="9144000" cy="45291"/>
          </a:xfrm>
        </p:grpSpPr>
        <p:cxnSp>
          <p:nvCxnSpPr>
            <p:cNvPr id="8" name="Straight Connector 7"/>
            <p:cNvCxnSpPr/>
            <p:nvPr/>
          </p:nvCxnSpPr>
          <p:spPr>
            <a:xfrm>
              <a:off x="0" y="1657376"/>
              <a:ext cx="9144000" cy="1562"/>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613647"/>
              <a:ext cx="9144000" cy="156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 name="Oval 9"/>
          <p:cNvSpPr>
            <a:spLocks noChangeAspect="1"/>
          </p:cNvSpPr>
          <p:nvPr/>
        </p:nvSpPr>
        <p:spPr>
          <a:xfrm>
            <a:off x="121024" y="85165"/>
            <a:ext cx="4433047" cy="4433047"/>
          </a:xfrm>
          <a:prstGeom prst="ellipse">
            <a:avLst/>
          </a:prstGeom>
          <a:gradFill flip="none" rotWithShape="1">
            <a:gsLst>
              <a:gs pos="0">
                <a:schemeClr val="accent1"/>
              </a:gs>
              <a:gs pos="50000">
                <a:schemeClr val="accent1">
                  <a:lumMod val="75000"/>
                </a:schemeClr>
              </a:gs>
              <a:gs pos="100000">
                <a:schemeClr val="accent1"/>
              </a:gs>
            </a:gsLst>
            <a:lin ang="8400000" scaled="0"/>
            <a:tileRect/>
          </a:gradFill>
          <a:ln>
            <a:noFill/>
          </a:ln>
          <a:effectLst>
            <a:outerShdw blurRad="50800" dist="38100" dir="5400000" algn="t" rotWithShape="0">
              <a:prstClr val="black">
                <a:alpha val="40000"/>
              </a:prstClr>
            </a:outerShdw>
          </a:effectLst>
          <a:scene3d>
            <a:camera prst="orthographicFront"/>
            <a:lightRig rig="chilly" dir="t">
              <a:rot lat="0" lon="0" rev="16800000"/>
            </a:lightRig>
          </a:scene3d>
          <a:sp3d>
            <a:bevelT w="127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a:p>
        </p:txBody>
      </p:sp>
      <p:sp>
        <p:nvSpPr>
          <p:cNvPr id="11" name="Oval 10"/>
          <p:cNvSpPr/>
          <p:nvPr/>
        </p:nvSpPr>
        <p:spPr>
          <a:xfrm>
            <a:off x="179294" y="112058"/>
            <a:ext cx="4201255" cy="4201255"/>
          </a:xfrm>
          <a:prstGeom prst="ellipse">
            <a:avLst/>
          </a:prstGeom>
          <a:gradFill flip="none" rotWithShape="1">
            <a:gsLst>
              <a:gs pos="0">
                <a:schemeClr val="accent2">
                  <a:alpha val="30000"/>
                </a:schemeClr>
              </a:gs>
              <a:gs pos="100000">
                <a:schemeClr val="accent2">
                  <a:lumMod val="75000"/>
                  <a:alpha val="30000"/>
                </a:schemeClr>
              </a:gs>
            </a:gsLst>
            <a:lin ang="2700000" scaled="1"/>
            <a:tileRect/>
          </a:gradFill>
          <a:ln>
            <a:noFill/>
          </a:ln>
          <a:effectLst>
            <a:innerShdw blurRad="38100" dist="12700" dir="27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11"/>
          <p:cNvSpPr/>
          <p:nvPr/>
        </p:nvSpPr>
        <p:spPr>
          <a:xfrm>
            <a:off x="264460" y="138952"/>
            <a:ext cx="3988777" cy="4056383"/>
          </a:xfrm>
          <a:prstGeom prst="ellipse">
            <a:avLst/>
          </a:prstGeom>
          <a:gradFill flip="none" rotWithShape="1">
            <a:gsLst>
              <a:gs pos="0">
                <a:schemeClr val="accent2">
                  <a:alpha val="30000"/>
                </a:schemeClr>
              </a:gs>
              <a:gs pos="100000">
                <a:schemeClr val="accent2">
                  <a:lumMod val="75000"/>
                  <a:alpha val="30000"/>
                </a:schemeClr>
              </a:gs>
            </a:gsLst>
            <a:lin ang="2700000" scaled="1"/>
            <a:tileRect/>
          </a:gradFill>
          <a:ln>
            <a:noFill/>
          </a:ln>
          <a:effectLst>
            <a:innerShdw blurRad="38100" dist="12700" dir="27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12"/>
          <p:cNvSpPr/>
          <p:nvPr/>
        </p:nvSpPr>
        <p:spPr>
          <a:xfrm>
            <a:off x="264460" y="138953"/>
            <a:ext cx="3897026" cy="3897026"/>
          </a:xfrm>
          <a:prstGeom prst="ellipse">
            <a:avLst/>
          </a:prstGeom>
          <a:gradFill flip="none" rotWithShape="1">
            <a:gsLst>
              <a:gs pos="0">
                <a:schemeClr val="accent2">
                  <a:alpha val="30000"/>
                </a:schemeClr>
              </a:gs>
              <a:gs pos="100000">
                <a:schemeClr val="accent2">
                  <a:lumMod val="75000"/>
                  <a:alpha val="30000"/>
                </a:schemeClr>
              </a:gs>
            </a:gsLst>
            <a:lin ang="2700000" scaled="1"/>
            <a:tileRect/>
          </a:gradFill>
          <a:ln>
            <a:noFill/>
          </a:ln>
          <a:effectLst>
            <a:innerShdw blurRad="127000" dist="63500" dir="162000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a:p>
        </p:txBody>
      </p:sp>
      <p:sp>
        <p:nvSpPr>
          <p:cNvPr id="2" name="Title 1"/>
          <p:cNvSpPr>
            <a:spLocks noGrp="1"/>
          </p:cNvSpPr>
          <p:nvPr>
            <p:ph type="ctrTitle"/>
          </p:nvPr>
        </p:nvSpPr>
        <p:spPr>
          <a:xfrm>
            <a:off x="4114800" y="1572768"/>
            <a:ext cx="4910328" cy="2130552"/>
          </a:xfrm>
        </p:spPr>
        <p:txBody>
          <a:bodyPr anchor="b" anchorCtr="0"/>
          <a:lstStyle>
            <a:lvl1pPr algn="r" defTabSz="914400" rtl="0" eaLnBrk="1" latinLnBrk="0" hangingPunct="1">
              <a:spcBef>
                <a:spcPct val="0"/>
              </a:spcBef>
              <a:buNone/>
              <a:defRPr sz="4800" b="1" kern="1200">
                <a:solidFill>
                  <a:schemeClr val="tx1"/>
                </a:solidFill>
                <a:effectLst>
                  <a:outerShdw blurRad="50800" dist="50800" dir="2700000" algn="tl" rotWithShape="0">
                    <a:schemeClr val="bg1">
                      <a:alpha val="30000"/>
                    </a:schemeClr>
                  </a:outerShdw>
                </a:effectLst>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4114800" y="3711388"/>
            <a:ext cx="4910328" cy="886968"/>
          </a:xfrm>
        </p:spPr>
        <p:txBody>
          <a:bodyPr/>
          <a:lstStyle>
            <a:lvl1pPr marL="0" indent="0" algn="r" defTabSz="914400" rtl="0" eaLnBrk="1" latinLnBrk="0" hangingPunct="1">
              <a:spcBef>
                <a:spcPct val="20000"/>
              </a:spcBef>
              <a:buClr>
                <a:schemeClr val="accent1"/>
              </a:buClr>
              <a:buSzPct val="90000"/>
              <a:buFont typeface="Wingdings" pitchFamily="2" charset="2"/>
              <a:buNone/>
              <a:defRPr sz="2400" b="1" kern="1200">
                <a:solidFill>
                  <a:schemeClr val="tx1">
                    <a:tint val="75000"/>
                  </a:schemeClr>
                </a:solidFill>
                <a:effectLst>
                  <a:outerShdw blurRad="50800" dist="50800" dir="2700000" algn="tl" rotWithShape="0">
                    <a:schemeClr val="bg1">
                      <a:alpha val="30000"/>
                    </a:schemeClr>
                  </a:outerShdw>
                </a:effectLst>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14" name="Date Placeholder 3"/>
          <p:cNvSpPr>
            <a:spLocks noGrp="1"/>
          </p:cNvSpPr>
          <p:nvPr>
            <p:ph type="dt" sz="half" idx="10"/>
          </p:nvPr>
        </p:nvSpPr>
        <p:spPr/>
        <p:txBody>
          <a:bodyPr/>
          <a:lstStyle>
            <a:lvl1pPr>
              <a:defRPr/>
            </a:lvl1pPr>
          </a:lstStyle>
          <a:p>
            <a:pPr>
              <a:defRPr/>
            </a:pPr>
            <a:fld id="{A4D0BF21-94F8-8A4A-8E66-EDF09876C5F6}" type="datetime1">
              <a:rPr lang="en-US"/>
              <a:pPr>
                <a:defRPr/>
              </a:pPr>
              <a:t>6/24/09</a:t>
            </a:fld>
            <a:endParaRPr lang="en-US" dirty="0"/>
          </a:p>
        </p:txBody>
      </p:sp>
      <p:sp>
        <p:nvSpPr>
          <p:cNvPr id="15" name="Footer Placeholder 4"/>
          <p:cNvSpPr>
            <a:spLocks noGrp="1"/>
          </p:cNvSpPr>
          <p:nvPr>
            <p:ph type="ftr" sz="quarter" idx="11"/>
          </p:nvPr>
        </p:nvSpPr>
        <p:spPr/>
        <p:txBody>
          <a:bodyPr/>
          <a:lstStyle>
            <a:lvl1pPr>
              <a:defRPr/>
            </a:lvl1pPr>
          </a:lstStyle>
          <a:p>
            <a:pPr>
              <a:defRPr/>
            </a:pPr>
            <a:endParaRPr lang="en-US" dirty="0"/>
          </a:p>
        </p:txBody>
      </p:sp>
      <p:sp>
        <p:nvSpPr>
          <p:cNvPr id="16" name="Slide Number Placeholder 5"/>
          <p:cNvSpPr>
            <a:spLocks noGrp="1"/>
          </p:cNvSpPr>
          <p:nvPr>
            <p:ph type="sldNum" sz="quarter" idx="12"/>
          </p:nvPr>
        </p:nvSpPr>
        <p:spPr/>
        <p:txBody>
          <a:bodyPr/>
          <a:lstStyle>
            <a:lvl1pPr>
              <a:defRPr/>
            </a:lvl1pPr>
          </a:lstStyle>
          <a:p>
            <a:pPr>
              <a:defRPr/>
            </a:pPr>
            <a:fld id="{BDD74CCB-0583-7A4D-A2A9-31E40C6D996B}"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bg>
      <p:bgRef idx="1003">
        <a:schemeClr val="bg2"/>
      </p:bgRef>
    </p:bg>
    <p:spTree>
      <p:nvGrpSpPr>
        <p:cNvPr id="1" name=""/>
        <p:cNvGrpSpPr/>
        <p:nvPr/>
      </p:nvGrpSpPr>
      <p:grpSpPr>
        <a:xfrm>
          <a:off x="0" y="0"/>
          <a:ext cx="0" cy="0"/>
          <a:chOff x="0" y="0"/>
          <a:chExt cx="0" cy="0"/>
        </a:xfrm>
      </p:grpSpPr>
      <p:grpSp>
        <p:nvGrpSpPr>
          <p:cNvPr id="5" name="Group 6"/>
          <p:cNvGrpSpPr>
            <a:grpSpLocks/>
          </p:cNvGrpSpPr>
          <p:nvPr/>
        </p:nvGrpSpPr>
        <p:grpSpPr bwMode="auto">
          <a:xfrm>
            <a:off x="0" y="1179513"/>
            <a:ext cx="9144000" cy="44450"/>
            <a:chOff x="0" y="1613647"/>
            <a:chExt cx="9144000" cy="45291"/>
          </a:xfrm>
        </p:grpSpPr>
        <p:cxnSp>
          <p:nvCxnSpPr>
            <p:cNvPr id="6" name="Straight Connector 5"/>
            <p:cNvCxnSpPr/>
            <p:nvPr/>
          </p:nvCxnSpPr>
          <p:spPr>
            <a:xfrm>
              <a:off x="0" y="1657320"/>
              <a:ext cx="9144000" cy="161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0" y="1613647"/>
              <a:ext cx="9144000" cy="1617"/>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 name="Group 9"/>
          <p:cNvGrpSpPr>
            <a:grpSpLocks/>
          </p:cNvGrpSpPr>
          <p:nvPr/>
        </p:nvGrpSpPr>
        <p:grpSpPr bwMode="auto">
          <a:xfrm>
            <a:off x="0" y="5715000"/>
            <a:ext cx="9144000" cy="46038"/>
            <a:chOff x="0" y="1613647"/>
            <a:chExt cx="9144000" cy="45291"/>
          </a:xfrm>
        </p:grpSpPr>
        <p:cxnSp>
          <p:nvCxnSpPr>
            <p:cNvPr id="9" name="Straight Connector 8"/>
            <p:cNvCxnSpPr/>
            <p:nvPr/>
          </p:nvCxnSpPr>
          <p:spPr>
            <a:xfrm>
              <a:off x="0" y="1657376"/>
              <a:ext cx="9144000" cy="1562"/>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0" y="1613647"/>
              <a:ext cx="9144000" cy="156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 name="Oval 10"/>
          <p:cNvSpPr>
            <a:spLocks noChangeAspect="1"/>
          </p:cNvSpPr>
          <p:nvPr/>
        </p:nvSpPr>
        <p:spPr>
          <a:xfrm>
            <a:off x="4285131" y="1116106"/>
            <a:ext cx="4724400" cy="4724400"/>
          </a:xfrm>
          <a:prstGeom prst="ellipse">
            <a:avLst/>
          </a:prstGeom>
          <a:gradFill flip="none" rotWithShape="1">
            <a:gsLst>
              <a:gs pos="0">
                <a:schemeClr val="accent1"/>
              </a:gs>
              <a:gs pos="50000">
                <a:schemeClr val="accent1">
                  <a:lumMod val="75000"/>
                </a:schemeClr>
              </a:gs>
              <a:gs pos="100000">
                <a:schemeClr val="accent1"/>
              </a:gs>
            </a:gsLst>
            <a:lin ang="8400000" scaled="0"/>
            <a:tileRect/>
          </a:gradFill>
          <a:ln>
            <a:noFill/>
          </a:ln>
          <a:effectLst>
            <a:outerShdw blurRad="50800" dist="38100" dir="5400000" algn="t" rotWithShape="0">
              <a:prstClr val="black">
                <a:alpha val="40000"/>
              </a:prstClr>
            </a:outerShdw>
          </a:effectLst>
          <a:scene3d>
            <a:camera prst="orthographicFront"/>
            <a:lightRig rig="chilly" dir="t">
              <a:rot lat="0" lon="0" rev="16800000"/>
            </a:lightRig>
          </a:scene3d>
          <a:sp3d>
            <a:bevelT w="127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a:p>
        </p:txBody>
      </p:sp>
      <p:sp>
        <p:nvSpPr>
          <p:cNvPr id="2" name="Title 1"/>
          <p:cNvSpPr>
            <a:spLocks noGrp="1"/>
          </p:cNvSpPr>
          <p:nvPr>
            <p:ph type="title"/>
          </p:nvPr>
        </p:nvSpPr>
        <p:spPr>
          <a:xfrm>
            <a:off x="457200" y="1524000"/>
            <a:ext cx="3581400" cy="1252538"/>
          </a:xfrm>
        </p:spPr>
        <p:txBody>
          <a:bodyPr anchor="b"/>
          <a:lstStyle>
            <a:lvl1pPr algn="l">
              <a:defRPr sz="3600" b="1"/>
            </a:lvl1pPr>
          </a:lstStyle>
          <a:p>
            <a:r>
              <a:rPr lang="en-US" smtClean="0"/>
              <a:t>Click to edit Master title style</a:t>
            </a:r>
            <a:endParaRPr/>
          </a:p>
        </p:txBody>
      </p:sp>
      <p:sp>
        <p:nvSpPr>
          <p:cNvPr id="4" name="Text Placeholder 3"/>
          <p:cNvSpPr>
            <a:spLocks noGrp="1"/>
          </p:cNvSpPr>
          <p:nvPr>
            <p:ph type="body" sz="half" idx="2"/>
          </p:nvPr>
        </p:nvSpPr>
        <p:spPr>
          <a:xfrm>
            <a:off x="457200" y="2895600"/>
            <a:ext cx="3581400" cy="2438400"/>
          </a:xfrm>
        </p:spPr>
        <p:txBody>
          <a:bodyPr/>
          <a:lstStyle>
            <a:lvl1pPr marL="0" indent="0" algn="l">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Picture Placeholder 2"/>
          <p:cNvSpPr>
            <a:spLocks noGrp="1"/>
          </p:cNvSpPr>
          <p:nvPr>
            <p:ph type="pic" idx="1"/>
          </p:nvPr>
        </p:nvSpPr>
        <p:spPr>
          <a:xfrm>
            <a:off x="4473386" y="1148001"/>
            <a:ext cx="4434840" cy="4434987"/>
          </a:xfrm>
          <a:prstGeom prst="ellipse">
            <a:avLst/>
          </a:prstGeom>
          <a:effectLst>
            <a:innerShdw blurRad="63500" dist="50800" dir="18900000">
              <a:prstClr val="black">
                <a:alpha val="30000"/>
              </a:prstClr>
            </a:innerShdw>
          </a:effectLst>
        </p:spPr>
        <p:txBody>
          <a:bodyPr/>
          <a:lstStyle>
            <a:lvl1pPr marL="342900" indent="-342900" algn="r" defTabSz="914400" rtl="0" eaLnBrk="1" latinLnBrk="0" hangingPunct="1">
              <a:spcBef>
                <a:spcPct val="20000"/>
              </a:spcBef>
              <a:buClr>
                <a:schemeClr val="accent1"/>
              </a:buClr>
              <a:buSzPct val="90000"/>
              <a:buFont typeface="Wingdings" pitchFamily="2" charset="2"/>
              <a:buNone/>
              <a:defRPr sz="1800" b="1" kern="1200">
                <a:solidFill>
                  <a:schemeClr val="tx1"/>
                </a:solidFill>
                <a:effectLst>
                  <a:outerShdw blurRad="50800" dist="50800" dir="2700000" algn="tl" rotWithShape="0">
                    <a:schemeClr val="bg1">
                      <a:alpha val="30000"/>
                    </a:scheme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noProof="0"/>
          </a:p>
        </p:txBody>
      </p:sp>
      <p:sp>
        <p:nvSpPr>
          <p:cNvPr id="12" name="Date Placeholder 4"/>
          <p:cNvSpPr>
            <a:spLocks noGrp="1"/>
          </p:cNvSpPr>
          <p:nvPr>
            <p:ph type="dt" sz="half" idx="10"/>
          </p:nvPr>
        </p:nvSpPr>
        <p:spPr/>
        <p:txBody>
          <a:bodyPr/>
          <a:lstStyle>
            <a:lvl1pPr>
              <a:defRPr/>
            </a:lvl1pPr>
          </a:lstStyle>
          <a:p>
            <a:pPr>
              <a:defRPr/>
            </a:pPr>
            <a:fld id="{7EC920CE-76E8-4E48-B2A4-09D2D838A6D6}" type="datetime1">
              <a:rPr lang="en-US"/>
              <a:pPr>
                <a:defRPr/>
              </a:pPr>
              <a:t>6/24/09</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dirty="0"/>
          </a:p>
        </p:txBody>
      </p:sp>
      <p:sp>
        <p:nvSpPr>
          <p:cNvPr id="14" name="Slide Number Placeholder 6"/>
          <p:cNvSpPr>
            <a:spLocks noGrp="1"/>
          </p:cNvSpPr>
          <p:nvPr>
            <p:ph type="sldNum" sz="quarter" idx="12"/>
          </p:nvPr>
        </p:nvSpPr>
        <p:spPr/>
        <p:txBody>
          <a:bodyPr/>
          <a:lstStyle>
            <a:lvl1pPr>
              <a:defRPr/>
            </a:lvl1pPr>
          </a:lstStyle>
          <a:p>
            <a:pPr>
              <a:defRPr/>
            </a:pPr>
            <a:fld id="{7B8B6858-B538-DA46-8803-F7713FEA1012}"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grpSp>
        <p:nvGrpSpPr>
          <p:cNvPr id="4" name="Group 6"/>
          <p:cNvGrpSpPr>
            <a:grpSpLocks/>
          </p:cNvGrpSpPr>
          <p:nvPr/>
        </p:nvGrpSpPr>
        <p:grpSpPr bwMode="auto">
          <a:xfrm>
            <a:off x="0" y="1584325"/>
            <a:ext cx="9144000" cy="44450"/>
            <a:chOff x="0" y="1613647"/>
            <a:chExt cx="9144000" cy="45291"/>
          </a:xfrm>
        </p:grpSpPr>
        <p:cxnSp>
          <p:nvCxnSpPr>
            <p:cNvPr id="5" name="Straight Connector 4"/>
            <p:cNvCxnSpPr/>
            <p:nvPr/>
          </p:nvCxnSpPr>
          <p:spPr>
            <a:xfrm>
              <a:off x="0" y="1657321"/>
              <a:ext cx="9144000" cy="1617"/>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0" y="1613647"/>
              <a:ext cx="9144000" cy="161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3"/>
          <p:cNvSpPr>
            <a:spLocks noGrp="1"/>
          </p:cNvSpPr>
          <p:nvPr>
            <p:ph type="dt" sz="half" idx="10"/>
          </p:nvPr>
        </p:nvSpPr>
        <p:spPr/>
        <p:txBody>
          <a:bodyPr/>
          <a:lstStyle>
            <a:lvl1pPr>
              <a:defRPr/>
            </a:lvl1pPr>
          </a:lstStyle>
          <a:p>
            <a:pPr>
              <a:defRPr/>
            </a:pPr>
            <a:fld id="{E941FCC3-1954-F947-A8E1-3F5ED938E165}" type="datetime1">
              <a:rPr lang="en-US"/>
              <a:pPr>
                <a:defRPr/>
              </a:pPr>
              <a:t>6/24/09</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7C42CF5E-3389-2146-89F3-7CF9A855B831}"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grpSp>
        <p:nvGrpSpPr>
          <p:cNvPr id="4" name="Group 6"/>
          <p:cNvGrpSpPr>
            <a:grpSpLocks/>
          </p:cNvGrpSpPr>
          <p:nvPr/>
        </p:nvGrpSpPr>
        <p:grpSpPr bwMode="auto">
          <a:xfrm rot="5400000">
            <a:off x="4065588" y="3406775"/>
            <a:ext cx="6858000" cy="44450"/>
            <a:chOff x="0" y="1613647"/>
            <a:chExt cx="9144000" cy="45291"/>
          </a:xfrm>
        </p:grpSpPr>
        <p:cxnSp>
          <p:nvCxnSpPr>
            <p:cNvPr id="5" name="Straight Connector 4"/>
            <p:cNvCxnSpPr/>
            <p:nvPr/>
          </p:nvCxnSpPr>
          <p:spPr>
            <a:xfrm>
              <a:off x="-4234" y="1663791"/>
              <a:ext cx="9144000" cy="1617"/>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4233" y="1620117"/>
              <a:ext cx="9144000" cy="161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Vertical Title 1"/>
          <p:cNvSpPr>
            <a:spLocks noGrp="1"/>
          </p:cNvSpPr>
          <p:nvPr>
            <p:ph type="title" orient="vert"/>
          </p:nvPr>
        </p:nvSpPr>
        <p:spPr>
          <a:xfrm>
            <a:off x="7556500" y="609600"/>
            <a:ext cx="1587500" cy="5516563"/>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457200" y="609600"/>
            <a:ext cx="6629400" cy="5516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3"/>
          <p:cNvSpPr>
            <a:spLocks noGrp="1"/>
          </p:cNvSpPr>
          <p:nvPr>
            <p:ph type="dt" sz="half" idx="10"/>
          </p:nvPr>
        </p:nvSpPr>
        <p:spPr>
          <a:xfrm>
            <a:off x="7556500" y="6356350"/>
            <a:ext cx="1147763" cy="365125"/>
          </a:xfrm>
        </p:spPr>
        <p:txBody>
          <a:bodyPr/>
          <a:lstStyle>
            <a:lvl1pPr>
              <a:defRPr/>
            </a:lvl1pPr>
          </a:lstStyle>
          <a:p>
            <a:pPr>
              <a:defRPr/>
            </a:pPr>
            <a:fld id="{D0263774-64DD-7349-9E31-22F26BC6D993}" type="datetime1">
              <a:rPr lang="en-US"/>
              <a:pPr>
                <a:defRPr/>
              </a:pPr>
              <a:t>6/24/09</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3E47B58E-2352-A446-9635-D833268020DA}"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and Content">
    <p:spTree>
      <p:nvGrpSpPr>
        <p:cNvPr id="1" name=""/>
        <p:cNvGrpSpPr/>
        <p:nvPr/>
      </p:nvGrpSpPr>
      <p:grpSpPr>
        <a:xfrm>
          <a:off x="0" y="0"/>
          <a:ext cx="0" cy="0"/>
          <a:chOff x="0" y="0"/>
          <a:chExt cx="0" cy="0"/>
        </a:xfrm>
      </p:grpSpPr>
      <p:grpSp>
        <p:nvGrpSpPr>
          <p:cNvPr id="4" name="Group 10"/>
          <p:cNvGrpSpPr>
            <a:grpSpLocks/>
          </p:cNvGrpSpPr>
          <p:nvPr/>
        </p:nvGrpSpPr>
        <p:grpSpPr bwMode="auto">
          <a:xfrm>
            <a:off x="0" y="1584325"/>
            <a:ext cx="9144000" cy="44450"/>
            <a:chOff x="0" y="1613647"/>
            <a:chExt cx="9144000" cy="45291"/>
          </a:xfrm>
        </p:grpSpPr>
        <p:cxnSp>
          <p:nvCxnSpPr>
            <p:cNvPr id="5" name="Straight Connector 4"/>
            <p:cNvCxnSpPr/>
            <p:nvPr/>
          </p:nvCxnSpPr>
          <p:spPr>
            <a:xfrm>
              <a:off x="0" y="1657321"/>
              <a:ext cx="9144000" cy="1617"/>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0" y="1613647"/>
              <a:ext cx="9144000" cy="161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1pPr>
              <a:spcBef>
                <a:spcPts val="20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3"/>
          <p:cNvSpPr>
            <a:spLocks noGrp="1"/>
          </p:cNvSpPr>
          <p:nvPr>
            <p:ph type="dt" sz="half" idx="10"/>
          </p:nvPr>
        </p:nvSpPr>
        <p:spPr/>
        <p:txBody>
          <a:bodyPr/>
          <a:lstStyle>
            <a:lvl1pPr>
              <a:defRPr/>
            </a:lvl1pPr>
          </a:lstStyle>
          <a:p>
            <a:pPr>
              <a:defRPr/>
            </a:pPr>
            <a:fld id="{77F2114C-71B0-E24F-B84D-5A541FCD1A3F}" type="datetime1">
              <a:rPr lang="en-US"/>
              <a:pPr>
                <a:defRPr/>
              </a:pPr>
              <a:t>6/24/09</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4DBB9362-2804-9743-9EB2-E437756CACC7}"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Slide with Picture">
    <p:bg>
      <p:bgRef idx="1002">
        <a:schemeClr val="bg2"/>
      </p:bgRef>
    </p:bg>
    <p:spTree>
      <p:nvGrpSpPr>
        <p:cNvPr id="1" name=""/>
        <p:cNvGrpSpPr/>
        <p:nvPr/>
      </p:nvGrpSpPr>
      <p:grpSpPr>
        <a:xfrm>
          <a:off x="0" y="0"/>
          <a:ext cx="0" cy="0"/>
          <a:chOff x="0" y="0"/>
          <a:chExt cx="0" cy="0"/>
        </a:xfrm>
      </p:grpSpPr>
      <p:grpSp>
        <p:nvGrpSpPr>
          <p:cNvPr id="5" name="Group 6"/>
          <p:cNvGrpSpPr>
            <a:grpSpLocks/>
          </p:cNvGrpSpPr>
          <p:nvPr/>
        </p:nvGrpSpPr>
        <p:grpSpPr bwMode="auto">
          <a:xfrm>
            <a:off x="0" y="1460500"/>
            <a:ext cx="9144000" cy="46038"/>
            <a:chOff x="0" y="1613647"/>
            <a:chExt cx="9144000" cy="45291"/>
          </a:xfrm>
        </p:grpSpPr>
        <p:cxnSp>
          <p:nvCxnSpPr>
            <p:cNvPr id="6" name="Straight Connector 5"/>
            <p:cNvCxnSpPr/>
            <p:nvPr/>
          </p:nvCxnSpPr>
          <p:spPr>
            <a:xfrm>
              <a:off x="0" y="1657376"/>
              <a:ext cx="9144000" cy="1562"/>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0" y="1613647"/>
              <a:ext cx="9144000" cy="156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 name="Group 9"/>
          <p:cNvGrpSpPr>
            <a:grpSpLocks/>
          </p:cNvGrpSpPr>
          <p:nvPr/>
        </p:nvGrpSpPr>
        <p:grpSpPr bwMode="auto">
          <a:xfrm>
            <a:off x="0" y="4953000"/>
            <a:ext cx="9144000" cy="46038"/>
            <a:chOff x="0" y="1613647"/>
            <a:chExt cx="9144000" cy="45291"/>
          </a:xfrm>
        </p:grpSpPr>
        <p:cxnSp>
          <p:nvCxnSpPr>
            <p:cNvPr id="9" name="Straight Connector 8"/>
            <p:cNvCxnSpPr/>
            <p:nvPr/>
          </p:nvCxnSpPr>
          <p:spPr>
            <a:xfrm>
              <a:off x="0" y="1657376"/>
              <a:ext cx="9144000" cy="1562"/>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0" y="1613647"/>
              <a:ext cx="9144000" cy="156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 name="Oval 10"/>
          <p:cNvSpPr>
            <a:spLocks noChangeAspect="1"/>
          </p:cNvSpPr>
          <p:nvPr/>
        </p:nvSpPr>
        <p:spPr>
          <a:xfrm>
            <a:off x="134471" y="685800"/>
            <a:ext cx="5268049" cy="5268049"/>
          </a:xfrm>
          <a:prstGeom prst="ellipse">
            <a:avLst/>
          </a:prstGeom>
          <a:gradFill flip="none" rotWithShape="1">
            <a:gsLst>
              <a:gs pos="0">
                <a:schemeClr val="accent1"/>
              </a:gs>
              <a:gs pos="50000">
                <a:schemeClr val="accent1">
                  <a:lumMod val="75000"/>
                </a:schemeClr>
              </a:gs>
              <a:gs pos="100000">
                <a:schemeClr val="accent1"/>
              </a:gs>
            </a:gsLst>
            <a:lin ang="8400000" scaled="0"/>
            <a:tileRect/>
          </a:gradFill>
          <a:ln>
            <a:noFill/>
          </a:ln>
          <a:effectLst>
            <a:outerShdw blurRad="50800" dist="38100" dir="5400000" algn="t" rotWithShape="0">
              <a:prstClr val="black">
                <a:alpha val="40000"/>
              </a:prstClr>
            </a:outerShdw>
          </a:effectLst>
          <a:scene3d>
            <a:camera prst="orthographicFront"/>
            <a:lightRig rig="chilly" dir="t">
              <a:rot lat="0" lon="0" rev="16800000"/>
            </a:lightRig>
          </a:scene3d>
          <a:sp3d>
            <a:bevelT w="127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11"/>
          <p:cNvSpPr/>
          <p:nvPr/>
        </p:nvSpPr>
        <p:spPr>
          <a:xfrm>
            <a:off x="229676" y="712694"/>
            <a:ext cx="4983480" cy="4983480"/>
          </a:xfrm>
          <a:prstGeom prst="ellipse">
            <a:avLst/>
          </a:prstGeom>
          <a:gradFill flip="none" rotWithShape="1">
            <a:gsLst>
              <a:gs pos="0">
                <a:schemeClr val="accent2">
                  <a:alpha val="30000"/>
                </a:schemeClr>
              </a:gs>
              <a:gs pos="100000">
                <a:schemeClr val="accent2">
                  <a:lumMod val="75000"/>
                  <a:alpha val="30000"/>
                </a:schemeClr>
              </a:gs>
            </a:gsLst>
            <a:lin ang="2700000" scaled="1"/>
            <a:tileRect/>
          </a:gradFill>
          <a:ln>
            <a:noFill/>
          </a:ln>
          <a:effectLst>
            <a:innerShdw blurRad="38100" dist="12700" dir="27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2" name="Title 1"/>
          <p:cNvSpPr>
            <a:spLocks noGrp="1"/>
          </p:cNvSpPr>
          <p:nvPr>
            <p:ph type="ctrTitle"/>
          </p:nvPr>
        </p:nvSpPr>
        <p:spPr>
          <a:xfrm>
            <a:off x="5365376" y="1573306"/>
            <a:ext cx="3653117" cy="2133600"/>
          </a:xfrm>
        </p:spPr>
        <p:txBody>
          <a:bodyPr anchor="b" anchorCtr="0"/>
          <a:lstStyle>
            <a:lvl1pPr algn="r">
              <a:defRPr/>
            </a:lvl1pPr>
          </a:lstStyle>
          <a:p>
            <a:r>
              <a:rPr lang="en-US" smtClean="0"/>
              <a:t>Click to edit Master title style</a:t>
            </a:r>
            <a:endParaRPr/>
          </a:p>
        </p:txBody>
      </p:sp>
      <p:sp>
        <p:nvSpPr>
          <p:cNvPr id="3" name="Subtitle 2"/>
          <p:cNvSpPr>
            <a:spLocks noGrp="1"/>
          </p:cNvSpPr>
          <p:nvPr>
            <p:ph type="subTitle" idx="1"/>
          </p:nvPr>
        </p:nvSpPr>
        <p:spPr>
          <a:xfrm>
            <a:off x="5365376" y="3998259"/>
            <a:ext cx="3653117" cy="883024"/>
          </a:xfrm>
        </p:spPr>
        <p:txBody>
          <a:bodyPr/>
          <a:lstStyle>
            <a:lvl1pPr marL="0" indent="0" algn="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18" name="Picture Placeholder 24"/>
          <p:cNvSpPr>
            <a:spLocks noGrp="1"/>
          </p:cNvSpPr>
          <p:nvPr>
            <p:ph type="pic" sz="quarter" idx="13"/>
          </p:nvPr>
        </p:nvSpPr>
        <p:spPr>
          <a:xfrm>
            <a:off x="241232" y="716992"/>
            <a:ext cx="4906459" cy="4852935"/>
          </a:xfrm>
          <a:prstGeom prst="ellipse">
            <a:avLst/>
          </a:prstGeom>
          <a:effectLst>
            <a:innerShdw blurRad="63500" dist="50800" dir="16200000">
              <a:prstClr val="black">
                <a:alpha val="30000"/>
              </a:prstClr>
            </a:innerShdw>
          </a:effectLst>
        </p:spPr>
        <p:txBody>
          <a:bodyPr/>
          <a:lstStyle>
            <a:lvl1pPr algn="r">
              <a:buNone/>
              <a:defRPr sz="1800"/>
            </a:lvl1pPr>
          </a:lstStyle>
          <a:p>
            <a:pPr lvl="0"/>
            <a:r>
              <a:rPr lang="en-US" noProof="0" dirty="0" smtClean="0"/>
              <a:t>Click icon to add picture</a:t>
            </a:r>
            <a:endParaRPr noProof="0"/>
          </a:p>
        </p:txBody>
      </p:sp>
      <p:sp>
        <p:nvSpPr>
          <p:cNvPr id="13" name="Date Placeholder 3"/>
          <p:cNvSpPr>
            <a:spLocks noGrp="1"/>
          </p:cNvSpPr>
          <p:nvPr>
            <p:ph type="dt" sz="half" idx="14"/>
          </p:nvPr>
        </p:nvSpPr>
        <p:spPr/>
        <p:txBody>
          <a:bodyPr/>
          <a:lstStyle>
            <a:lvl1pPr>
              <a:defRPr/>
            </a:lvl1pPr>
          </a:lstStyle>
          <a:p>
            <a:pPr>
              <a:defRPr/>
            </a:pPr>
            <a:fld id="{416BB151-A680-A548-95DB-06F52EE1C045}" type="datetime1">
              <a:rPr lang="en-US"/>
              <a:pPr>
                <a:defRPr/>
              </a:pPr>
              <a:t>6/24/09</a:t>
            </a:fld>
            <a:endParaRPr lang="en-US" dirty="0"/>
          </a:p>
        </p:txBody>
      </p:sp>
      <p:sp>
        <p:nvSpPr>
          <p:cNvPr id="14" name="Footer Placeholder 4"/>
          <p:cNvSpPr>
            <a:spLocks noGrp="1"/>
          </p:cNvSpPr>
          <p:nvPr>
            <p:ph type="ftr" sz="quarter" idx="15"/>
          </p:nvPr>
        </p:nvSpPr>
        <p:spPr>
          <a:xfrm>
            <a:off x="3124200" y="6356350"/>
            <a:ext cx="2895600" cy="365125"/>
          </a:xfrm>
        </p:spPr>
        <p:txBody>
          <a:bodyPr/>
          <a:lstStyle>
            <a:lvl1pPr algn="ctr">
              <a:defRPr/>
            </a:lvl1pPr>
          </a:lstStyle>
          <a:p>
            <a:pPr>
              <a:defRPr/>
            </a:pP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Section Header">
    <p:bg>
      <p:bgRef idx="1002">
        <a:schemeClr val="bg2"/>
      </p:bgRef>
    </p:bg>
    <p:spTree>
      <p:nvGrpSpPr>
        <p:cNvPr id="1" name=""/>
        <p:cNvGrpSpPr/>
        <p:nvPr/>
      </p:nvGrpSpPr>
      <p:grpSpPr>
        <a:xfrm>
          <a:off x="0" y="0"/>
          <a:ext cx="0" cy="0"/>
          <a:chOff x="0" y="0"/>
          <a:chExt cx="0" cy="0"/>
        </a:xfrm>
      </p:grpSpPr>
      <p:grpSp>
        <p:nvGrpSpPr>
          <p:cNvPr id="4" name="Group 7"/>
          <p:cNvGrpSpPr>
            <a:grpSpLocks/>
          </p:cNvGrpSpPr>
          <p:nvPr/>
        </p:nvGrpSpPr>
        <p:grpSpPr bwMode="auto">
          <a:xfrm>
            <a:off x="0" y="1447800"/>
            <a:ext cx="9144000" cy="46038"/>
            <a:chOff x="0" y="1613647"/>
            <a:chExt cx="9144000" cy="45291"/>
          </a:xfrm>
        </p:grpSpPr>
        <p:cxnSp>
          <p:nvCxnSpPr>
            <p:cNvPr id="5" name="Straight Connector 4"/>
            <p:cNvCxnSpPr/>
            <p:nvPr/>
          </p:nvCxnSpPr>
          <p:spPr>
            <a:xfrm>
              <a:off x="0" y="1657376"/>
              <a:ext cx="9144000" cy="1562"/>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0" y="1613647"/>
              <a:ext cx="9144000" cy="156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 name="Group 10"/>
          <p:cNvGrpSpPr>
            <a:grpSpLocks/>
          </p:cNvGrpSpPr>
          <p:nvPr/>
        </p:nvGrpSpPr>
        <p:grpSpPr bwMode="auto">
          <a:xfrm>
            <a:off x="0" y="4940300"/>
            <a:ext cx="9144000" cy="44450"/>
            <a:chOff x="0" y="1613647"/>
            <a:chExt cx="9144000" cy="45291"/>
          </a:xfrm>
        </p:grpSpPr>
        <p:cxnSp>
          <p:nvCxnSpPr>
            <p:cNvPr id="8" name="Straight Connector 7"/>
            <p:cNvCxnSpPr/>
            <p:nvPr/>
          </p:nvCxnSpPr>
          <p:spPr>
            <a:xfrm>
              <a:off x="0" y="1657321"/>
              <a:ext cx="9144000" cy="1617"/>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613647"/>
              <a:ext cx="9144000" cy="161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457200" y="2133600"/>
            <a:ext cx="8228013" cy="1362075"/>
          </a:xfrm>
        </p:spPr>
        <p:txBody>
          <a:bodyPr anchor="b" anchorCtr="0"/>
          <a:lstStyle>
            <a:lvl1pPr algn="ctr">
              <a:defRPr sz="4800" b="1" cap="none" baseline="0"/>
            </a:lvl1pPr>
          </a:lstStyle>
          <a:p>
            <a:r>
              <a:rPr lang="en-US" smtClean="0"/>
              <a:t>Click to edit Master title style</a:t>
            </a:r>
            <a:endParaRPr/>
          </a:p>
        </p:txBody>
      </p:sp>
      <p:sp>
        <p:nvSpPr>
          <p:cNvPr id="3" name="Text Placeholder 2"/>
          <p:cNvSpPr>
            <a:spLocks noGrp="1"/>
          </p:cNvSpPr>
          <p:nvPr>
            <p:ph type="body" idx="1"/>
          </p:nvPr>
        </p:nvSpPr>
        <p:spPr>
          <a:xfrm>
            <a:off x="457200" y="3529013"/>
            <a:ext cx="8228013" cy="1347787"/>
          </a:xfrm>
        </p:spPr>
        <p:txBody>
          <a:bodyPr anchor="t" anchorCtr="0"/>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 name="Date Placeholder 3"/>
          <p:cNvSpPr>
            <a:spLocks noGrp="1"/>
          </p:cNvSpPr>
          <p:nvPr>
            <p:ph type="dt" sz="half" idx="10"/>
          </p:nvPr>
        </p:nvSpPr>
        <p:spPr/>
        <p:txBody>
          <a:bodyPr/>
          <a:lstStyle>
            <a:lvl1pPr>
              <a:defRPr/>
            </a:lvl1pPr>
          </a:lstStyle>
          <a:p>
            <a:pPr>
              <a:defRPr/>
            </a:pPr>
            <a:fld id="{2F82DA88-B601-9A4F-A064-8CA98EF14BAB}" type="datetime1">
              <a:rPr lang="en-US"/>
              <a:pPr>
                <a:defRPr/>
              </a:pPr>
              <a:t>6/24/09</a:t>
            </a:fld>
            <a:endParaRPr lang="en-US" dirty="0"/>
          </a:p>
        </p:txBody>
      </p:sp>
      <p:sp>
        <p:nvSpPr>
          <p:cNvPr id="11" name="Footer Placeholder 4"/>
          <p:cNvSpPr>
            <a:spLocks noGrp="1"/>
          </p:cNvSpPr>
          <p:nvPr>
            <p:ph type="ftr" sz="quarter" idx="11"/>
          </p:nvPr>
        </p:nvSpPr>
        <p:spPr/>
        <p:txBody>
          <a:bodyPr/>
          <a:lstStyle>
            <a:lvl1pPr>
              <a:defRPr/>
            </a:lvl1pPr>
          </a:lstStyle>
          <a:p>
            <a:pPr>
              <a:defRPr/>
            </a:pPr>
            <a:endParaRPr lang="en-US" dirty="0"/>
          </a:p>
        </p:txBody>
      </p:sp>
      <p:sp>
        <p:nvSpPr>
          <p:cNvPr id="12" name="Slide Number Placeholder 5"/>
          <p:cNvSpPr>
            <a:spLocks noGrp="1"/>
          </p:cNvSpPr>
          <p:nvPr>
            <p:ph type="sldNum" sz="quarter" idx="12"/>
          </p:nvPr>
        </p:nvSpPr>
        <p:spPr/>
        <p:txBody>
          <a:bodyPr/>
          <a:lstStyle>
            <a:lvl1pPr>
              <a:defRPr/>
            </a:lvl1pPr>
          </a:lstStyle>
          <a:p>
            <a:pPr>
              <a:defRPr/>
            </a:pPr>
            <a:fld id="{1A4D80B5-98AB-3A43-86F0-F8F1AD71DFB1}"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grpSp>
        <p:nvGrpSpPr>
          <p:cNvPr id="5" name="Group 16"/>
          <p:cNvGrpSpPr>
            <a:grpSpLocks/>
          </p:cNvGrpSpPr>
          <p:nvPr/>
        </p:nvGrpSpPr>
        <p:grpSpPr bwMode="auto">
          <a:xfrm>
            <a:off x="0" y="1584325"/>
            <a:ext cx="9144000" cy="44450"/>
            <a:chOff x="0" y="1613647"/>
            <a:chExt cx="9144000" cy="45291"/>
          </a:xfrm>
        </p:grpSpPr>
        <p:cxnSp>
          <p:nvCxnSpPr>
            <p:cNvPr id="6" name="Straight Connector 5"/>
            <p:cNvCxnSpPr/>
            <p:nvPr/>
          </p:nvCxnSpPr>
          <p:spPr>
            <a:xfrm>
              <a:off x="0" y="1657321"/>
              <a:ext cx="9144000" cy="1617"/>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0" y="1613647"/>
              <a:ext cx="9144000" cy="161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57200" y="2057401"/>
            <a:ext cx="3931920" cy="3980328"/>
          </a:xfrm>
        </p:spPr>
        <p:txBody>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54880" y="2057401"/>
            <a:ext cx="3931920" cy="3980328"/>
          </a:xfrm>
        </p:spPr>
        <p:txBody>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Date Placeholder 4"/>
          <p:cNvSpPr>
            <a:spLocks noGrp="1"/>
          </p:cNvSpPr>
          <p:nvPr>
            <p:ph type="dt" sz="half" idx="10"/>
          </p:nvPr>
        </p:nvSpPr>
        <p:spPr/>
        <p:txBody>
          <a:bodyPr/>
          <a:lstStyle>
            <a:lvl1pPr>
              <a:defRPr/>
            </a:lvl1pPr>
          </a:lstStyle>
          <a:p>
            <a:pPr>
              <a:defRPr/>
            </a:pPr>
            <a:fld id="{6CEA4AE7-8E13-054F-99F1-20E955689DA3}" type="datetime1">
              <a:rPr lang="en-US"/>
              <a:pPr>
                <a:defRPr/>
              </a:pPr>
              <a:t>6/24/09</a:t>
            </a:fld>
            <a:endParaRPr lang="en-US" dirty="0"/>
          </a:p>
        </p:txBody>
      </p:sp>
      <p:sp>
        <p:nvSpPr>
          <p:cNvPr id="9" name="Footer Placeholder 5"/>
          <p:cNvSpPr>
            <a:spLocks noGrp="1"/>
          </p:cNvSpPr>
          <p:nvPr>
            <p:ph type="ftr" sz="quarter" idx="11"/>
          </p:nvPr>
        </p:nvSpPr>
        <p:spPr/>
        <p:txBody>
          <a:bodyPr/>
          <a:lstStyle>
            <a:lvl1pPr>
              <a:defRPr/>
            </a:lvl1pPr>
          </a:lstStyle>
          <a:p>
            <a:pPr>
              <a:defRPr/>
            </a:pPr>
            <a:endParaRPr lang="en-US" dirty="0"/>
          </a:p>
        </p:txBody>
      </p:sp>
      <p:sp>
        <p:nvSpPr>
          <p:cNvPr id="10" name="Slide Number Placeholder 6"/>
          <p:cNvSpPr>
            <a:spLocks noGrp="1"/>
          </p:cNvSpPr>
          <p:nvPr>
            <p:ph type="sldNum" sz="quarter" idx="12"/>
          </p:nvPr>
        </p:nvSpPr>
        <p:spPr/>
        <p:txBody>
          <a:bodyPr/>
          <a:lstStyle>
            <a:lvl1pPr>
              <a:defRPr/>
            </a:lvl1pPr>
          </a:lstStyle>
          <a:p>
            <a:pPr>
              <a:defRPr/>
            </a:pPr>
            <a:fld id="{E41F796E-59D0-5E47-8A0E-23306151F247}"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grpSp>
        <p:nvGrpSpPr>
          <p:cNvPr id="7" name="Group 6"/>
          <p:cNvGrpSpPr>
            <a:grpSpLocks/>
          </p:cNvGrpSpPr>
          <p:nvPr/>
        </p:nvGrpSpPr>
        <p:grpSpPr bwMode="auto">
          <a:xfrm>
            <a:off x="0" y="1584325"/>
            <a:ext cx="9144000" cy="44450"/>
            <a:chOff x="0" y="1613647"/>
            <a:chExt cx="9144000" cy="45291"/>
          </a:xfrm>
        </p:grpSpPr>
        <p:cxnSp>
          <p:nvCxnSpPr>
            <p:cNvPr id="8" name="Straight Connector 7"/>
            <p:cNvCxnSpPr/>
            <p:nvPr/>
          </p:nvCxnSpPr>
          <p:spPr>
            <a:xfrm>
              <a:off x="0" y="1657321"/>
              <a:ext cx="9144000" cy="1617"/>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613647"/>
              <a:ext cx="9144000" cy="161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457200" y="1734670"/>
            <a:ext cx="3931920" cy="744071"/>
          </a:xfrm>
        </p:spPr>
        <p:txBody>
          <a:bodyPr anchor="ctr" anchorCtr="0">
            <a:noAutofit/>
          </a:bodyPr>
          <a:lstStyle>
            <a:lvl1pPr marL="0" indent="0" algn="ctr">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514600"/>
            <a:ext cx="3931920" cy="3523129"/>
          </a:xfrm>
        </p:spPr>
        <p:txBody>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54880" y="1734670"/>
            <a:ext cx="3931920" cy="744071"/>
          </a:xfrm>
        </p:spPr>
        <p:txBody>
          <a:bodyPr anchor="ctr" anchorCtr="0">
            <a:noAutofit/>
          </a:bodyPr>
          <a:lstStyle>
            <a:lvl1pPr marL="0" indent="0" algn="ctr">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514600"/>
            <a:ext cx="3931920" cy="3523129"/>
          </a:xfrm>
        </p:spPr>
        <p:txBody>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0" name="Date Placeholder 6"/>
          <p:cNvSpPr>
            <a:spLocks noGrp="1"/>
          </p:cNvSpPr>
          <p:nvPr>
            <p:ph type="dt" sz="half" idx="10"/>
          </p:nvPr>
        </p:nvSpPr>
        <p:spPr/>
        <p:txBody>
          <a:bodyPr/>
          <a:lstStyle>
            <a:lvl1pPr>
              <a:defRPr/>
            </a:lvl1pPr>
          </a:lstStyle>
          <a:p>
            <a:pPr>
              <a:defRPr/>
            </a:pPr>
            <a:fld id="{96AB504F-30ED-5A46-AF09-ED7B20133DA9}" type="datetime1">
              <a:rPr lang="en-US"/>
              <a:pPr>
                <a:defRPr/>
              </a:pPr>
              <a:t>6/24/09</a:t>
            </a:fld>
            <a:endParaRPr lang="en-US" dirty="0"/>
          </a:p>
        </p:txBody>
      </p:sp>
      <p:sp>
        <p:nvSpPr>
          <p:cNvPr id="11" name="Footer Placeholder 7"/>
          <p:cNvSpPr>
            <a:spLocks noGrp="1"/>
          </p:cNvSpPr>
          <p:nvPr>
            <p:ph type="ftr" sz="quarter" idx="11"/>
          </p:nvPr>
        </p:nvSpPr>
        <p:spPr/>
        <p:txBody>
          <a:bodyPr/>
          <a:lstStyle>
            <a:lvl1pPr>
              <a:defRPr/>
            </a:lvl1pPr>
          </a:lstStyle>
          <a:p>
            <a:pPr>
              <a:defRPr/>
            </a:pPr>
            <a:endParaRPr lang="en-US" dirty="0"/>
          </a:p>
        </p:txBody>
      </p:sp>
      <p:sp>
        <p:nvSpPr>
          <p:cNvPr id="12" name="Slide Number Placeholder 8"/>
          <p:cNvSpPr>
            <a:spLocks noGrp="1"/>
          </p:cNvSpPr>
          <p:nvPr>
            <p:ph type="sldNum" sz="quarter" idx="12"/>
          </p:nvPr>
        </p:nvSpPr>
        <p:spPr/>
        <p:txBody>
          <a:bodyPr/>
          <a:lstStyle>
            <a:lvl1pPr>
              <a:defRPr/>
            </a:lvl1pPr>
          </a:lstStyle>
          <a:p>
            <a:pPr>
              <a:defRPr/>
            </a:pPr>
            <a:fld id="{E778D735-F53F-0F48-9963-AD2F770DCF6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grpSp>
        <p:nvGrpSpPr>
          <p:cNvPr id="3" name="Group 6"/>
          <p:cNvGrpSpPr>
            <a:grpSpLocks/>
          </p:cNvGrpSpPr>
          <p:nvPr/>
        </p:nvGrpSpPr>
        <p:grpSpPr bwMode="auto">
          <a:xfrm>
            <a:off x="0" y="1584325"/>
            <a:ext cx="9144000" cy="44450"/>
            <a:chOff x="0" y="1613647"/>
            <a:chExt cx="9144000" cy="45291"/>
          </a:xfrm>
        </p:grpSpPr>
        <p:cxnSp>
          <p:nvCxnSpPr>
            <p:cNvPr id="4" name="Straight Connector 3"/>
            <p:cNvCxnSpPr/>
            <p:nvPr/>
          </p:nvCxnSpPr>
          <p:spPr>
            <a:xfrm>
              <a:off x="0" y="1657321"/>
              <a:ext cx="9144000" cy="1617"/>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0" y="1613647"/>
              <a:ext cx="9144000" cy="161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p>
            <a:r>
              <a:rPr lang="en-US" smtClean="0"/>
              <a:t>Click to edit Master title style</a:t>
            </a:r>
            <a:endParaRPr/>
          </a:p>
        </p:txBody>
      </p:sp>
      <p:sp>
        <p:nvSpPr>
          <p:cNvPr id="6" name="Date Placeholder 2"/>
          <p:cNvSpPr>
            <a:spLocks noGrp="1"/>
          </p:cNvSpPr>
          <p:nvPr>
            <p:ph type="dt" sz="half" idx="10"/>
          </p:nvPr>
        </p:nvSpPr>
        <p:spPr/>
        <p:txBody>
          <a:bodyPr/>
          <a:lstStyle>
            <a:lvl1pPr>
              <a:defRPr/>
            </a:lvl1pPr>
          </a:lstStyle>
          <a:p>
            <a:pPr>
              <a:defRPr/>
            </a:pPr>
            <a:fld id="{4E239FB5-592E-534D-8F9C-B0E9CB8BE6C3}" type="datetime1">
              <a:rPr lang="en-US"/>
              <a:pPr>
                <a:defRPr/>
              </a:pPr>
              <a:t>6/24/09</a:t>
            </a:fld>
            <a:endParaRPr lang="en-US" dirty="0"/>
          </a:p>
        </p:txBody>
      </p:sp>
      <p:sp>
        <p:nvSpPr>
          <p:cNvPr id="7" name="Footer Placeholder 3"/>
          <p:cNvSpPr>
            <a:spLocks noGrp="1"/>
          </p:cNvSpPr>
          <p:nvPr>
            <p:ph type="ftr" sz="quarter" idx="11"/>
          </p:nvPr>
        </p:nvSpPr>
        <p:spPr/>
        <p:txBody>
          <a:bodyPr/>
          <a:lstStyle>
            <a:lvl1pPr>
              <a:defRPr/>
            </a:lvl1pPr>
          </a:lstStyle>
          <a:p>
            <a:pPr>
              <a:defRPr/>
            </a:pPr>
            <a:endParaRPr lang="en-US" dirty="0"/>
          </a:p>
        </p:txBody>
      </p:sp>
      <p:sp>
        <p:nvSpPr>
          <p:cNvPr id="8" name="Slide Number Placeholder 4"/>
          <p:cNvSpPr>
            <a:spLocks noGrp="1"/>
          </p:cNvSpPr>
          <p:nvPr>
            <p:ph type="sldNum" sz="quarter" idx="12"/>
          </p:nvPr>
        </p:nvSpPr>
        <p:spPr/>
        <p:txBody>
          <a:bodyPr/>
          <a:lstStyle>
            <a:lvl1pPr>
              <a:defRPr/>
            </a:lvl1pPr>
          </a:lstStyle>
          <a:p>
            <a:pPr>
              <a:defRPr/>
            </a:pPr>
            <a:fld id="{300F4082-7839-F54E-B9AF-6D9A24B4994E}"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03E1EF5-ADB3-D64B-BE57-76A6F4B11861}" type="datetime1">
              <a:rPr lang="en-US"/>
              <a:pPr>
                <a:defRPr/>
              </a:pPr>
              <a:t>6/24/09</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72275419-3005-C646-9E41-BD22D97835EE}"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199" y="658906"/>
            <a:ext cx="3602039" cy="1162050"/>
          </a:xfrm>
        </p:spPr>
        <p:txBody>
          <a:bodyPr anchor="b"/>
          <a:lstStyle>
            <a:lvl1pPr algn="ctr">
              <a:defRPr sz="3600" b="1"/>
            </a:lvl1pPr>
          </a:lstStyle>
          <a:p>
            <a:r>
              <a:rPr lang="en-US" smtClean="0"/>
              <a:t>Click to edit Master title style</a:t>
            </a:r>
            <a:endParaRPr/>
          </a:p>
        </p:txBody>
      </p:sp>
      <p:sp>
        <p:nvSpPr>
          <p:cNvPr id="3" name="Content Placeholder 2"/>
          <p:cNvSpPr>
            <a:spLocks noGrp="1"/>
          </p:cNvSpPr>
          <p:nvPr>
            <p:ph idx="1"/>
          </p:nvPr>
        </p:nvSpPr>
        <p:spPr>
          <a:xfrm>
            <a:off x="4473388" y="273051"/>
            <a:ext cx="4206240" cy="5778500"/>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457199" y="1905001"/>
            <a:ext cx="3602039" cy="3733800"/>
          </a:xfrm>
        </p:spPr>
        <p:txBody>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A8B7F02B-77DE-9A49-8A50-3318E5BBD35D}" type="datetime1">
              <a:rPr lang="en-US"/>
              <a:pPr>
                <a:defRPr/>
              </a:pPr>
              <a:t>6/24/09</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34B70D90-638A-1E4C-AC1D-98B5327127FB}" type="slidenum">
              <a:rPr lang="en-US"/>
              <a:pPr>
                <a:defRPr/>
              </a:pPr>
              <a:t>‹#›</a:t>
            </a:fld>
            <a:endParaRPr lang="en-US" dirty="0">
              <a:solidFill>
                <a:schemeClr val="accent3">
                  <a:shade val="75000"/>
                </a:scheme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8" Type="http://schemas.openxmlformats.org/officeDocument/2006/relationships/slideLayout" Target="../slideLayouts/slideLayout8.xml"/><Relationship Id="rId13" Type="http://schemas.openxmlformats.org/officeDocument/2006/relationships/theme" Target="../theme/theme1.xml"/><Relationship Id="rId10" Type="http://schemas.openxmlformats.org/officeDocument/2006/relationships/slideLayout" Target="../slideLayouts/slideLayout10.xml"/><Relationship Id="rId5" Type="http://schemas.openxmlformats.org/officeDocument/2006/relationships/slideLayout" Target="../slideLayouts/slideLayout5.xml"/><Relationship Id="rId12" Type="http://schemas.openxmlformats.org/officeDocument/2006/relationships/slideLayout" Target="../slideLayouts/slideLayout12.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a:p>
        </p:txBody>
      </p:sp>
      <p:sp>
        <p:nvSpPr>
          <p:cNvPr id="3" name="Text Placeholder 2"/>
          <p:cNvSpPr>
            <a:spLocks noGrp="1"/>
          </p:cNvSpPr>
          <p:nvPr>
            <p:ph type="body" idx="1"/>
          </p:nvPr>
        </p:nvSpPr>
        <p:spPr>
          <a:xfrm>
            <a:off x="457200" y="2057400"/>
            <a:ext cx="8229600" cy="3962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570663"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cs typeface="+mn-cs"/>
              </a:defRPr>
            </a:lvl1pPr>
          </a:lstStyle>
          <a:p>
            <a:pPr>
              <a:defRPr/>
            </a:pPr>
            <a:fld id="{506C03D0-F982-3249-9183-24D74373799C}" type="datetime1">
              <a:rPr lang="en-US"/>
              <a:pPr>
                <a:defRPr/>
              </a:pPr>
              <a:t>6/24/09</a:t>
            </a:fld>
            <a:endParaRPr lang="en-US" dirty="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cs typeface="+mn-cs"/>
              </a:defRPr>
            </a:lvl1pPr>
          </a:lstStyle>
          <a:p>
            <a:pPr>
              <a:defRPr/>
            </a:pPr>
            <a:endParaRPr lang="en-US" dirty="0"/>
          </a:p>
        </p:txBody>
      </p:sp>
      <p:sp>
        <p:nvSpPr>
          <p:cNvPr id="6" name="Slide Number Placeholder 5"/>
          <p:cNvSpPr>
            <a:spLocks noGrp="1"/>
          </p:cNvSpPr>
          <p:nvPr>
            <p:ph type="sldNum" sz="quarter" idx="4"/>
          </p:nvPr>
        </p:nvSpPr>
        <p:spPr>
          <a:xfrm>
            <a:off x="4267200" y="6356350"/>
            <a:ext cx="609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fld id="{43DB95B3-F662-AF4E-A5CA-908B04E51C38}" type="slidenum">
              <a:rPr lang="en-US"/>
              <a:pPr>
                <a:defRPr/>
              </a:pPr>
              <a:t>‹#›</a:t>
            </a:fld>
            <a:endParaRPr lang="en-US" dirty="0"/>
          </a:p>
        </p:txBody>
      </p:sp>
    </p:spTree>
  </p:cSld>
  <p:clrMap bg1="dk1" tx1="lt1" bg2="dk2" tx2="lt2" accent1="accent1" accent2="accent2" accent3="accent3" accent4="accent4" accent5="accent5" accent6="accent6" hlink="hlink" folHlink="folHlink"/>
  <p:sldLayoutIdLst>
    <p:sldLayoutId id="2147484539" r:id="rId1"/>
    <p:sldLayoutId id="2147484540" r:id="rId2"/>
    <p:sldLayoutId id="2147484541" r:id="rId3"/>
    <p:sldLayoutId id="2147484542" r:id="rId4"/>
    <p:sldLayoutId id="2147484543" r:id="rId5"/>
    <p:sldLayoutId id="2147484544" r:id="rId6"/>
    <p:sldLayoutId id="2147484545" r:id="rId7"/>
    <p:sldLayoutId id="2147484538" r:id="rId8"/>
    <p:sldLayoutId id="2147484546" r:id="rId9"/>
    <p:sldLayoutId id="2147484547" r:id="rId10"/>
    <p:sldLayoutId id="2147484548" r:id="rId11"/>
    <p:sldLayoutId id="2147484549" r:id="rId12"/>
  </p:sldLayoutIdLst>
  <p:txStyles>
    <p:titleStyle>
      <a:lvl1pPr algn="ctr" rtl="0" eaLnBrk="0" fontAlgn="base" hangingPunct="0">
        <a:spcBef>
          <a:spcPct val="0"/>
        </a:spcBef>
        <a:spcAft>
          <a:spcPct val="0"/>
        </a:spcAft>
        <a:defRPr sz="4800" b="1" kern="1200">
          <a:solidFill>
            <a:schemeClr val="tx1"/>
          </a:solidFill>
          <a:effectLst>
            <a:outerShdw blurRad="50800" dist="50800" dir="2700000" algn="tl" rotWithShape="0">
              <a:schemeClr val="bg1">
                <a:alpha val="30000"/>
              </a:schemeClr>
            </a:outerShdw>
          </a:effectLst>
          <a:latin typeface="+mj-lt"/>
          <a:ea typeface="ＭＳ Ｐゴシック" pitchFamily="-65" charset="-128"/>
          <a:cs typeface="ＭＳ Ｐゴシック" pitchFamily="-65" charset="-128"/>
        </a:defRPr>
      </a:lvl1pPr>
      <a:lvl2pPr algn="ctr" rtl="0" eaLnBrk="0" fontAlgn="base" hangingPunct="0">
        <a:spcBef>
          <a:spcPct val="0"/>
        </a:spcBef>
        <a:spcAft>
          <a:spcPct val="0"/>
        </a:spcAft>
        <a:defRPr sz="4800" b="1">
          <a:solidFill>
            <a:schemeClr val="tx1"/>
          </a:solidFill>
          <a:latin typeface="Corbel" pitchFamily="-65" charset="0"/>
          <a:ea typeface="ＭＳ Ｐゴシック" pitchFamily="-65" charset="-128"/>
          <a:cs typeface="ＭＳ Ｐゴシック" pitchFamily="-65" charset="-128"/>
        </a:defRPr>
      </a:lvl2pPr>
      <a:lvl3pPr algn="ctr" rtl="0" eaLnBrk="0" fontAlgn="base" hangingPunct="0">
        <a:spcBef>
          <a:spcPct val="0"/>
        </a:spcBef>
        <a:spcAft>
          <a:spcPct val="0"/>
        </a:spcAft>
        <a:defRPr sz="4800" b="1">
          <a:solidFill>
            <a:schemeClr val="tx1"/>
          </a:solidFill>
          <a:latin typeface="Corbel" pitchFamily="-65" charset="0"/>
          <a:ea typeface="ＭＳ Ｐゴシック" pitchFamily="-65" charset="-128"/>
          <a:cs typeface="ＭＳ Ｐゴシック" pitchFamily="-65" charset="-128"/>
        </a:defRPr>
      </a:lvl3pPr>
      <a:lvl4pPr algn="ctr" rtl="0" eaLnBrk="0" fontAlgn="base" hangingPunct="0">
        <a:spcBef>
          <a:spcPct val="0"/>
        </a:spcBef>
        <a:spcAft>
          <a:spcPct val="0"/>
        </a:spcAft>
        <a:defRPr sz="4800" b="1">
          <a:solidFill>
            <a:schemeClr val="tx1"/>
          </a:solidFill>
          <a:latin typeface="Corbel" pitchFamily="-65" charset="0"/>
          <a:ea typeface="ＭＳ Ｐゴシック" pitchFamily="-65" charset="-128"/>
          <a:cs typeface="ＭＳ Ｐゴシック" pitchFamily="-65" charset="-128"/>
        </a:defRPr>
      </a:lvl4pPr>
      <a:lvl5pPr algn="ctr" rtl="0" eaLnBrk="0" fontAlgn="base" hangingPunct="0">
        <a:spcBef>
          <a:spcPct val="0"/>
        </a:spcBef>
        <a:spcAft>
          <a:spcPct val="0"/>
        </a:spcAft>
        <a:defRPr sz="4800" b="1">
          <a:solidFill>
            <a:schemeClr val="tx1"/>
          </a:solidFill>
          <a:latin typeface="Corbel" pitchFamily="-65" charset="0"/>
          <a:ea typeface="ＭＳ Ｐゴシック" pitchFamily="-65" charset="-128"/>
          <a:cs typeface="ＭＳ Ｐゴシック" pitchFamily="-65" charset="-128"/>
        </a:defRPr>
      </a:lvl5pPr>
      <a:lvl6pPr marL="457200" algn="ctr" rtl="0" fontAlgn="base">
        <a:spcBef>
          <a:spcPct val="0"/>
        </a:spcBef>
        <a:spcAft>
          <a:spcPct val="0"/>
        </a:spcAft>
        <a:defRPr sz="4800" b="1">
          <a:solidFill>
            <a:schemeClr val="tx1"/>
          </a:solidFill>
          <a:latin typeface="Corbel" pitchFamily="-65" charset="0"/>
          <a:ea typeface="ＭＳ Ｐゴシック" pitchFamily="-65" charset="-128"/>
          <a:cs typeface="ＭＳ Ｐゴシック" pitchFamily="-65" charset="-128"/>
        </a:defRPr>
      </a:lvl6pPr>
      <a:lvl7pPr marL="914400" algn="ctr" rtl="0" fontAlgn="base">
        <a:spcBef>
          <a:spcPct val="0"/>
        </a:spcBef>
        <a:spcAft>
          <a:spcPct val="0"/>
        </a:spcAft>
        <a:defRPr sz="4800" b="1">
          <a:solidFill>
            <a:schemeClr val="tx1"/>
          </a:solidFill>
          <a:latin typeface="Corbel" pitchFamily="-65" charset="0"/>
          <a:ea typeface="ＭＳ Ｐゴシック" pitchFamily="-65" charset="-128"/>
          <a:cs typeface="ＭＳ Ｐゴシック" pitchFamily="-65" charset="-128"/>
        </a:defRPr>
      </a:lvl7pPr>
      <a:lvl8pPr marL="1371600" algn="ctr" rtl="0" fontAlgn="base">
        <a:spcBef>
          <a:spcPct val="0"/>
        </a:spcBef>
        <a:spcAft>
          <a:spcPct val="0"/>
        </a:spcAft>
        <a:defRPr sz="4800" b="1">
          <a:solidFill>
            <a:schemeClr val="tx1"/>
          </a:solidFill>
          <a:latin typeface="Corbel" pitchFamily="-65" charset="0"/>
          <a:ea typeface="ＭＳ Ｐゴシック" pitchFamily="-65" charset="-128"/>
          <a:cs typeface="ＭＳ Ｐゴシック" pitchFamily="-65" charset="-128"/>
        </a:defRPr>
      </a:lvl8pPr>
      <a:lvl9pPr marL="1828800" algn="ctr" rtl="0" fontAlgn="base">
        <a:spcBef>
          <a:spcPct val="0"/>
        </a:spcBef>
        <a:spcAft>
          <a:spcPct val="0"/>
        </a:spcAft>
        <a:defRPr sz="4800" b="1">
          <a:solidFill>
            <a:schemeClr val="tx1"/>
          </a:solidFill>
          <a:latin typeface="Corbel" pitchFamily="-65" charset="0"/>
          <a:ea typeface="ＭＳ Ｐゴシック" pitchFamily="-65" charset="-128"/>
          <a:cs typeface="ＭＳ Ｐゴシック" pitchFamily="-65" charset="-128"/>
        </a:defRPr>
      </a:lvl9pPr>
    </p:titleStyle>
    <p:bodyStyle>
      <a:lvl1pPr marL="342900" indent="-342900" algn="l" rtl="0" eaLnBrk="0" fontAlgn="base" hangingPunct="0">
        <a:spcBef>
          <a:spcPct val="20000"/>
        </a:spcBef>
        <a:spcAft>
          <a:spcPct val="0"/>
        </a:spcAft>
        <a:buClr>
          <a:schemeClr val="accent1"/>
        </a:buClr>
        <a:buSzPct val="90000"/>
        <a:buFont typeface="Wingdings" charset="2"/>
        <a:buChar char=""/>
        <a:defRPr sz="2400" b="1" kern="1200">
          <a:solidFill>
            <a:schemeClr val="tx1"/>
          </a:solidFill>
          <a:effectLst>
            <a:outerShdw blurRad="50800" dist="50800" dir="2700000" algn="tl" rotWithShape="0">
              <a:schemeClr val="bg1">
                <a:alpha val="30000"/>
              </a:schemeClr>
            </a:outerShdw>
          </a:effectLst>
          <a:latin typeface="+mn-lt"/>
          <a:ea typeface="ＭＳ Ｐゴシック" pitchFamily="-65" charset="-128"/>
          <a:cs typeface="ＭＳ Ｐゴシック" pitchFamily="-65" charset="-128"/>
        </a:defRPr>
      </a:lvl1pPr>
      <a:lvl2pPr marL="685800" indent="-336550" algn="l" rtl="0" eaLnBrk="0" fontAlgn="base" hangingPunct="0">
        <a:spcBef>
          <a:spcPct val="20000"/>
        </a:spcBef>
        <a:spcAft>
          <a:spcPct val="0"/>
        </a:spcAft>
        <a:buClr>
          <a:schemeClr val="accent2"/>
        </a:buClr>
        <a:buSzPct val="90000"/>
        <a:buFont typeface="Wingdings" charset="2"/>
        <a:buChar char=""/>
        <a:defRPr sz="2200" b="1" kern="1200">
          <a:solidFill>
            <a:schemeClr val="tx1"/>
          </a:solidFill>
          <a:effectLst>
            <a:outerShdw blurRad="50800" dist="50800" dir="2700000" algn="tl" rotWithShape="0">
              <a:schemeClr val="bg1">
                <a:alpha val="30000"/>
              </a:schemeClr>
            </a:outerShdw>
          </a:effectLst>
          <a:latin typeface="+mn-lt"/>
          <a:ea typeface="ＭＳ Ｐゴシック" pitchFamily="-65" charset="-128"/>
          <a:cs typeface="+mn-cs"/>
        </a:defRPr>
      </a:lvl2pPr>
      <a:lvl3pPr marL="1035050" indent="-349250" algn="l" rtl="0" eaLnBrk="0" fontAlgn="base" hangingPunct="0">
        <a:spcBef>
          <a:spcPct val="20000"/>
        </a:spcBef>
        <a:spcAft>
          <a:spcPct val="0"/>
        </a:spcAft>
        <a:buClr>
          <a:schemeClr val="accent1"/>
        </a:buClr>
        <a:buSzPct val="90000"/>
        <a:buFont typeface="Wingdings" charset="2"/>
        <a:buChar char=""/>
        <a:defRPr sz="2000" b="1" kern="1200">
          <a:solidFill>
            <a:schemeClr val="tx1"/>
          </a:solidFill>
          <a:effectLst>
            <a:outerShdw blurRad="50800" dist="50800" dir="2700000" algn="tl" rotWithShape="0">
              <a:schemeClr val="bg1">
                <a:alpha val="30000"/>
              </a:schemeClr>
            </a:outerShdw>
          </a:effectLst>
          <a:latin typeface="+mn-lt"/>
          <a:ea typeface="ＭＳ Ｐゴシック" pitchFamily="-65" charset="-128"/>
          <a:cs typeface="+mn-cs"/>
        </a:defRPr>
      </a:lvl3pPr>
      <a:lvl4pPr marL="1371600" indent="-336550" algn="l" rtl="0" eaLnBrk="0" fontAlgn="base" hangingPunct="0">
        <a:spcBef>
          <a:spcPct val="20000"/>
        </a:spcBef>
        <a:spcAft>
          <a:spcPct val="0"/>
        </a:spcAft>
        <a:buClr>
          <a:schemeClr val="accent2"/>
        </a:buClr>
        <a:buSzPct val="90000"/>
        <a:buFont typeface="Wingdings" charset="2"/>
        <a:buChar char=""/>
        <a:defRPr b="1" kern="1200">
          <a:solidFill>
            <a:schemeClr val="tx1"/>
          </a:solidFill>
          <a:effectLst>
            <a:outerShdw blurRad="50800" dist="50800" dir="2700000" algn="tl" rotWithShape="0">
              <a:schemeClr val="bg1">
                <a:alpha val="30000"/>
              </a:schemeClr>
            </a:outerShdw>
          </a:effectLst>
          <a:latin typeface="+mn-lt"/>
          <a:ea typeface="ＭＳ Ｐゴシック" pitchFamily="-65" charset="-128"/>
          <a:cs typeface="+mn-cs"/>
        </a:defRPr>
      </a:lvl4pPr>
      <a:lvl5pPr marL="1720850" indent="-349250" algn="l" rtl="0" eaLnBrk="0" fontAlgn="base" hangingPunct="0">
        <a:spcBef>
          <a:spcPct val="20000"/>
        </a:spcBef>
        <a:spcAft>
          <a:spcPct val="0"/>
        </a:spcAft>
        <a:buClr>
          <a:schemeClr val="accent1"/>
        </a:buClr>
        <a:buSzPct val="90000"/>
        <a:buFont typeface="Wingdings" charset="2"/>
        <a:buChar char=""/>
        <a:defRPr b="1" kern="1200">
          <a:solidFill>
            <a:schemeClr val="tx1"/>
          </a:solidFill>
          <a:effectLst>
            <a:outerShdw blurRad="50800" dist="50800" dir="2700000" algn="tl" rotWithShape="0">
              <a:schemeClr val="bg1">
                <a:alpha val="30000"/>
              </a:schemeClr>
            </a:outerShdw>
          </a:effectLst>
          <a:latin typeface="+mn-lt"/>
          <a:ea typeface="ＭＳ Ｐゴシック" pitchFamily="-65"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audio" Target="../media/audio1.bin"/><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slide" Target="slide15.xml"/><Relationship Id="rId3" Type="http://schemas.openxmlformats.org/officeDocument/2006/relationships/slide" Target="slide14.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4" Type="http://schemas.openxmlformats.org/officeDocument/2006/relationships/slide" Target="slide5.xml"/><Relationship Id="rId1" Type="http://schemas.openxmlformats.org/officeDocument/2006/relationships/slideLayout" Target="../slideLayouts/slideLayout8.xml"/><Relationship Id="rId2" Type="http://schemas.openxmlformats.org/officeDocument/2006/relationships/audio" Target="../media/audio2.bin"/><Relationship Id="rId3" Type="http://schemas.openxmlformats.org/officeDocument/2006/relationships/slide" Target="slide16.xml"/></Relationships>
</file>

<file path=ppt/slides/_rels/slide15.xml.rels><?xml version="1.0" encoding="UTF-8" standalone="yes"?>
<Relationships xmlns="http://schemas.openxmlformats.org/package/2006/relationships"><Relationship Id="rId4" Type="http://schemas.openxmlformats.org/officeDocument/2006/relationships/slide" Target="slide13.xml"/><Relationship Id="rId1" Type="http://schemas.openxmlformats.org/officeDocument/2006/relationships/slideLayout" Target="../slideLayouts/slideLayout8.xml"/><Relationship Id="rId2" Type="http://schemas.openxmlformats.org/officeDocument/2006/relationships/audio" Target="../media/audio3.bin"/><Relationship Id="rId3" Type="http://schemas.openxmlformats.org/officeDocument/2006/relationships/slide" Target="slide51.xml"/><Relationship Id="rId5" Type="http://schemas.openxmlformats.org/officeDocument/2006/relationships/slide" Target="slide5.xml"/></Relationships>
</file>

<file path=ppt/slides/_rels/slide16.xml.rels><?xml version="1.0" encoding="UTF-8" standalone="yes"?>
<Relationships xmlns="http://schemas.openxmlformats.org/package/2006/relationships"><Relationship Id="rId2" Type="http://schemas.openxmlformats.org/officeDocument/2006/relationships/slide" Target="slide17.xml"/><Relationship Id="rId3" Type="http://schemas.openxmlformats.org/officeDocument/2006/relationships/slide" Target="slide18.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4" Type="http://schemas.openxmlformats.org/officeDocument/2006/relationships/slide" Target="slide19.xml"/><Relationship Id="rId1" Type="http://schemas.openxmlformats.org/officeDocument/2006/relationships/slideLayout" Target="../slideLayouts/slideLayout8.xml"/><Relationship Id="rId2" Type="http://schemas.openxmlformats.org/officeDocument/2006/relationships/audio" Target="../media/audio2.bin"/><Relationship Id="rId3" Type="http://schemas.openxmlformats.org/officeDocument/2006/relationships/slide" Target="slide5.xml"/></Relationships>
</file>

<file path=ppt/slides/_rels/slide18.xml.rels><?xml version="1.0" encoding="UTF-8" standalone="yes"?>
<Relationships xmlns="http://schemas.openxmlformats.org/package/2006/relationships"><Relationship Id="rId4" Type="http://schemas.openxmlformats.org/officeDocument/2006/relationships/slide" Target="slide16.xml"/><Relationship Id="rId1" Type="http://schemas.openxmlformats.org/officeDocument/2006/relationships/slideLayout" Target="../slideLayouts/slideLayout8.xml"/><Relationship Id="rId2" Type="http://schemas.openxmlformats.org/officeDocument/2006/relationships/audio" Target="../media/audio3.bin"/><Relationship Id="rId3" Type="http://schemas.openxmlformats.org/officeDocument/2006/relationships/slide" Target="slide51.xml"/><Relationship Id="rId5" Type="http://schemas.openxmlformats.org/officeDocument/2006/relationships/slide" Target="slide5.xml"/></Relationships>
</file>

<file path=ppt/slides/_rels/slide19.xml.rels><?xml version="1.0" encoding="UTF-8" standalone="yes"?>
<Relationships xmlns="http://schemas.openxmlformats.org/package/2006/relationships"><Relationship Id="rId2" Type="http://schemas.openxmlformats.org/officeDocument/2006/relationships/slide" Target="slide21.xml"/><Relationship Id="rId3" Type="http://schemas.openxmlformats.org/officeDocument/2006/relationships/slide" Target="slide20.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4" Type="http://schemas.openxmlformats.org/officeDocument/2006/relationships/slide" Target="slide22.xml"/><Relationship Id="rId1" Type="http://schemas.openxmlformats.org/officeDocument/2006/relationships/slideLayout" Target="../slideLayouts/slideLayout8.xml"/><Relationship Id="rId2" Type="http://schemas.openxmlformats.org/officeDocument/2006/relationships/audio" Target="../media/audio2.bin"/><Relationship Id="rId3" Type="http://schemas.openxmlformats.org/officeDocument/2006/relationships/slide" Target="slide5.xml"/></Relationships>
</file>

<file path=ppt/slides/_rels/slide21.xml.rels><?xml version="1.0" encoding="UTF-8" standalone="yes"?>
<Relationships xmlns="http://schemas.openxmlformats.org/package/2006/relationships"><Relationship Id="rId4" Type="http://schemas.openxmlformats.org/officeDocument/2006/relationships/slide" Target="slide5.xml"/><Relationship Id="rId1" Type="http://schemas.openxmlformats.org/officeDocument/2006/relationships/slideLayout" Target="../slideLayouts/slideLayout8.xml"/><Relationship Id="rId2" Type="http://schemas.openxmlformats.org/officeDocument/2006/relationships/audio" Target="../media/audio3.bin"/><Relationship Id="rId3" Type="http://schemas.openxmlformats.org/officeDocument/2006/relationships/slide" Target="slide51.xml"/><Relationship Id="rId5" Type="http://schemas.openxmlformats.org/officeDocument/2006/relationships/slide" Target="slide19.xml"/></Relationships>
</file>

<file path=ppt/slides/_rels/slide22.xml.rels><?xml version="1.0" encoding="UTF-8" standalone="yes"?>
<Relationships xmlns="http://schemas.openxmlformats.org/package/2006/relationships"><Relationship Id="rId2" Type="http://schemas.openxmlformats.org/officeDocument/2006/relationships/slide" Target="slide24.xml"/><Relationship Id="rId3" Type="http://schemas.openxmlformats.org/officeDocument/2006/relationships/slide" Target="slide23.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4" Type="http://schemas.openxmlformats.org/officeDocument/2006/relationships/slide" Target="slide25.xml"/><Relationship Id="rId1" Type="http://schemas.openxmlformats.org/officeDocument/2006/relationships/slideLayout" Target="../slideLayouts/slideLayout8.xml"/><Relationship Id="rId2" Type="http://schemas.openxmlformats.org/officeDocument/2006/relationships/audio" Target="../media/audio2.bin"/><Relationship Id="rId3" Type="http://schemas.openxmlformats.org/officeDocument/2006/relationships/slide" Target="slide5.xml"/></Relationships>
</file>

<file path=ppt/slides/_rels/slide24.xml.rels><?xml version="1.0" encoding="UTF-8" standalone="yes"?>
<Relationships xmlns="http://schemas.openxmlformats.org/package/2006/relationships"><Relationship Id="rId4" Type="http://schemas.openxmlformats.org/officeDocument/2006/relationships/slide" Target="slide5.xml"/><Relationship Id="rId1" Type="http://schemas.openxmlformats.org/officeDocument/2006/relationships/slideLayout" Target="../slideLayouts/slideLayout8.xml"/><Relationship Id="rId2" Type="http://schemas.openxmlformats.org/officeDocument/2006/relationships/audio" Target="../media/audio3.bin"/><Relationship Id="rId3" Type="http://schemas.openxmlformats.org/officeDocument/2006/relationships/slide" Target="slide51.xml"/><Relationship Id="rId5" Type="http://schemas.openxmlformats.org/officeDocument/2006/relationships/slide" Target="slide2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slide" Target="slide33.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4" Type="http://schemas.openxmlformats.org/officeDocument/2006/relationships/slide" Target="slide34.xml"/><Relationship Id="rId1" Type="http://schemas.openxmlformats.org/officeDocument/2006/relationships/slideLayout" Target="../slideLayouts/slideLayout8.xml"/><Relationship Id="rId2" Type="http://schemas.openxmlformats.org/officeDocument/2006/relationships/audio" Target="../media/audio2.bin"/><Relationship Id="rId3" Type="http://schemas.openxmlformats.org/officeDocument/2006/relationships/slide" Target="slide5.xml"/></Relationships>
</file>

<file path=ppt/slides/_rels/slide33.xml.rels><?xml version="1.0" encoding="UTF-8" standalone="yes"?>
<Relationships xmlns="http://schemas.openxmlformats.org/package/2006/relationships"><Relationship Id="rId4" Type="http://schemas.openxmlformats.org/officeDocument/2006/relationships/slide" Target="slide5.xml"/><Relationship Id="rId1" Type="http://schemas.openxmlformats.org/officeDocument/2006/relationships/slideLayout" Target="../slideLayouts/slideLayout8.xml"/><Relationship Id="rId2" Type="http://schemas.openxmlformats.org/officeDocument/2006/relationships/audio" Target="../media/audio3.bin"/><Relationship Id="rId3" Type="http://schemas.openxmlformats.org/officeDocument/2006/relationships/slide" Target="slide51.xml"/><Relationship Id="rId5" Type="http://schemas.openxmlformats.org/officeDocument/2006/relationships/slide" Target="slide31.xml"/></Relationships>
</file>

<file path=ppt/slides/_rels/slide34.xml.rels><?xml version="1.0" encoding="UTF-8" standalone="yes"?>
<Relationships xmlns="http://schemas.openxmlformats.org/package/2006/relationships"><Relationship Id="rId2" Type="http://schemas.openxmlformats.org/officeDocument/2006/relationships/slide" Target="slide36.xml"/><Relationship Id="rId3" Type="http://schemas.openxmlformats.org/officeDocument/2006/relationships/slide" Target="slide35.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4" Type="http://schemas.openxmlformats.org/officeDocument/2006/relationships/slide" Target="slide37.xml"/><Relationship Id="rId1" Type="http://schemas.openxmlformats.org/officeDocument/2006/relationships/slideLayout" Target="../slideLayouts/slideLayout8.xml"/><Relationship Id="rId2" Type="http://schemas.openxmlformats.org/officeDocument/2006/relationships/audio" Target="../media/audio2.bin"/><Relationship Id="rId3" Type="http://schemas.openxmlformats.org/officeDocument/2006/relationships/slide" Target="slide5.xml"/></Relationships>
</file>

<file path=ppt/slides/_rels/slide36.xml.rels><?xml version="1.0" encoding="UTF-8" standalone="yes"?>
<Relationships xmlns="http://schemas.openxmlformats.org/package/2006/relationships"><Relationship Id="rId4" Type="http://schemas.openxmlformats.org/officeDocument/2006/relationships/slide" Target="slide5.xml"/><Relationship Id="rId1" Type="http://schemas.openxmlformats.org/officeDocument/2006/relationships/slideLayout" Target="../slideLayouts/slideLayout8.xml"/><Relationship Id="rId2" Type="http://schemas.openxmlformats.org/officeDocument/2006/relationships/audio" Target="../media/audio3.bin"/><Relationship Id="rId3" Type="http://schemas.openxmlformats.org/officeDocument/2006/relationships/slide" Target="slide51.xml"/><Relationship Id="rId5" Type="http://schemas.openxmlformats.org/officeDocument/2006/relationships/slide" Target="slide34.xml"/></Relationships>
</file>

<file path=ppt/slides/_rels/slide37.xml.rels><?xml version="1.0" encoding="UTF-8" standalone="yes"?>
<Relationships xmlns="http://schemas.openxmlformats.org/package/2006/relationships"><Relationship Id="rId2" Type="http://schemas.openxmlformats.org/officeDocument/2006/relationships/slide" Target="slide39.xml"/><Relationship Id="rId3" Type="http://schemas.openxmlformats.org/officeDocument/2006/relationships/slide" Target="slide38.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4" Type="http://schemas.openxmlformats.org/officeDocument/2006/relationships/slide" Target="slide40.xml"/><Relationship Id="rId1" Type="http://schemas.openxmlformats.org/officeDocument/2006/relationships/slideLayout" Target="../slideLayouts/slideLayout8.xml"/><Relationship Id="rId2" Type="http://schemas.openxmlformats.org/officeDocument/2006/relationships/audio" Target="../media/audio2.bin"/><Relationship Id="rId3" Type="http://schemas.openxmlformats.org/officeDocument/2006/relationships/slide" Target="slide5.xml"/></Relationships>
</file>

<file path=ppt/slides/_rels/slide39.xml.rels><?xml version="1.0" encoding="UTF-8" standalone="yes"?>
<Relationships xmlns="http://schemas.openxmlformats.org/package/2006/relationships"><Relationship Id="rId4" Type="http://schemas.openxmlformats.org/officeDocument/2006/relationships/slide" Target="slide5.xml"/><Relationship Id="rId1" Type="http://schemas.openxmlformats.org/officeDocument/2006/relationships/slideLayout" Target="../slideLayouts/slideLayout8.xml"/><Relationship Id="rId2" Type="http://schemas.openxmlformats.org/officeDocument/2006/relationships/audio" Target="../media/audio3.bin"/><Relationship Id="rId3" Type="http://schemas.openxmlformats.org/officeDocument/2006/relationships/slide" Target="slide51.xml"/><Relationship Id="rId5" Type="http://schemas.openxmlformats.org/officeDocument/2006/relationships/slide" Target="slide37.xml"/></Relationships>
</file>

<file path=ppt/slides/_rels/slide4.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slide" Target="slide42.xml"/><Relationship Id="rId3" Type="http://schemas.openxmlformats.org/officeDocument/2006/relationships/slide" Target="slide41.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4" Type="http://schemas.openxmlformats.org/officeDocument/2006/relationships/slide" Target="slide43.xml"/><Relationship Id="rId1" Type="http://schemas.openxmlformats.org/officeDocument/2006/relationships/slideLayout" Target="../slideLayouts/slideLayout8.xml"/><Relationship Id="rId2" Type="http://schemas.openxmlformats.org/officeDocument/2006/relationships/audio" Target="../media/audio2.bin"/><Relationship Id="rId3" Type="http://schemas.openxmlformats.org/officeDocument/2006/relationships/slide" Target="slide5.xml"/></Relationships>
</file>

<file path=ppt/slides/_rels/slide42.xml.rels><?xml version="1.0" encoding="UTF-8" standalone="yes"?>
<Relationships xmlns="http://schemas.openxmlformats.org/package/2006/relationships"><Relationship Id="rId4" Type="http://schemas.openxmlformats.org/officeDocument/2006/relationships/slide" Target="slide5.xml"/><Relationship Id="rId1" Type="http://schemas.openxmlformats.org/officeDocument/2006/relationships/slideLayout" Target="../slideLayouts/slideLayout8.xml"/><Relationship Id="rId2" Type="http://schemas.openxmlformats.org/officeDocument/2006/relationships/audio" Target="../media/audio3.bin"/><Relationship Id="rId3" Type="http://schemas.openxmlformats.org/officeDocument/2006/relationships/slide" Target="slide51.xml"/><Relationship Id="rId5" Type="http://schemas.openxmlformats.org/officeDocument/2006/relationships/slide" Target="slide4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slide" Target="slide47.xml"/><Relationship Id="rId3" Type="http://schemas.openxmlformats.org/officeDocument/2006/relationships/slide" Target="slide4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4" Type="http://schemas.openxmlformats.org/officeDocument/2006/relationships/slide" Target="slide49.xml"/><Relationship Id="rId1" Type="http://schemas.openxmlformats.org/officeDocument/2006/relationships/slideLayout" Target="../slideLayouts/slideLayout8.xml"/><Relationship Id="rId2" Type="http://schemas.openxmlformats.org/officeDocument/2006/relationships/audio" Target="../media/audio2.bin"/><Relationship Id="rId3" Type="http://schemas.openxmlformats.org/officeDocument/2006/relationships/slide" Target="slide5.xml"/></Relationships>
</file>

<file path=ppt/slides/_rels/slide48.xml.rels><?xml version="1.0" encoding="UTF-8" standalone="yes"?>
<Relationships xmlns="http://schemas.openxmlformats.org/package/2006/relationships"><Relationship Id="rId4" Type="http://schemas.openxmlformats.org/officeDocument/2006/relationships/slide" Target="slide5.xml"/><Relationship Id="rId1" Type="http://schemas.openxmlformats.org/officeDocument/2006/relationships/slideLayout" Target="../slideLayouts/slideLayout8.xml"/><Relationship Id="rId2" Type="http://schemas.openxmlformats.org/officeDocument/2006/relationships/audio" Target="../media/audio3.bin"/><Relationship Id="rId3" Type="http://schemas.openxmlformats.org/officeDocument/2006/relationships/slide" Target="slide51.xml"/><Relationship Id="rId5" Type="http://schemas.openxmlformats.org/officeDocument/2006/relationships/slide" Target="slide46.xml"/></Relationships>
</file>

<file path=ppt/slides/_rels/slide49.xml.rels><?xml version="1.0" encoding="UTF-8" standalone="yes"?>
<Relationships xmlns="http://schemas.openxmlformats.org/package/2006/relationships"><Relationship Id="rId2" Type="http://schemas.openxmlformats.org/officeDocument/2006/relationships/slide" Target="slide50.xml"/><Relationship Id="rId3" Type="http://schemas.openxmlformats.org/officeDocument/2006/relationships/slide" Target="slide5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4" Type="http://schemas.openxmlformats.org/officeDocument/2006/relationships/slide" Target="slide52.xml"/><Relationship Id="rId4" Type="http://schemas.openxmlformats.org/officeDocument/2006/relationships/slide" Target="slide12.xml"/><Relationship Id="rId7" Type="http://schemas.openxmlformats.org/officeDocument/2006/relationships/slide" Target="slide53.xml"/><Relationship Id="rId11" Type="http://schemas.openxmlformats.org/officeDocument/2006/relationships/slide" Target="slide84.xml"/><Relationship Id="rId1" Type="http://schemas.openxmlformats.org/officeDocument/2006/relationships/slideLayout" Target="../slideLayouts/slideLayout6.xml"/><Relationship Id="rId6" Type="http://schemas.openxmlformats.org/officeDocument/2006/relationships/slide" Target="slide43.xml"/><Relationship Id="rId8" Type="http://schemas.openxmlformats.org/officeDocument/2006/relationships/slide" Target="slide64.xml"/><Relationship Id="rId13" Type="http://schemas.openxmlformats.org/officeDocument/2006/relationships/slide" Target="slide83.xml"/><Relationship Id="rId10" Type="http://schemas.openxmlformats.org/officeDocument/2006/relationships/slide" Target="slide72.xml"/><Relationship Id="rId5" Type="http://schemas.openxmlformats.org/officeDocument/2006/relationships/slide" Target="slide8.xml"/><Relationship Id="rId15" Type="http://schemas.openxmlformats.org/officeDocument/2006/relationships/slide" Target="slide82.xml"/><Relationship Id="rId12" Type="http://schemas.openxmlformats.org/officeDocument/2006/relationships/slide" Target="slide77.xml"/><Relationship Id="rId2" Type="http://schemas.openxmlformats.org/officeDocument/2006/relationships/slide" Target="slide30.xml"/><Relationship Id="rId9" Type="http://schemas.openxmlformats.org/officeDocument/2006/relationships/slide" Target="slide71.xml"/><Relationship Id="rId3" Type="http://schemas.openxmlformats.org/officeDocument/2006/relationships/slide" Target="slide25.xml"/></Relationships>
</file>

<file path=ppt/slides/_rels/slide50.xml.rels><?xml version="1.0" encoding="UTF-8" standalone="yes"?>
<Relationships xmlns="http://schemas.openxmlformats.org/package/2006/relationships"><Relationship Id="rId4" Type="http://schemas.openxmlformats.org/officeDocument/2006/relationships/slide" Target="slide52.xml"/><Relationship Id="rId1" Type="http://schemas.openxmlformats.org/officeDocument/2006/relationships/slideLayout" Target="../slideLayouts/slideLayout8.xml"/><Relationship Id="rId2" Type="http://schemas.openxmlformats.org/officeDocument/2006/relationships/audio" Target="../media/audio2.bin"/><Relationship Id="rId3" Type="http://schemas.openxmlformats.org/officeDocument/2006/relationships/slide" Target="slide5.xml"/></Relationships>
</file>

<file path=ppt/slides/_rels/slide51.xml.rels><?xml version="1.0" encoding="UTF-8" standalone="yes"?>
<Relationships xmlns="http://schemas.openxmlformats.org/package/2006/relationships"><Relationship Id="rId4" Type="http://schemas.openxmlformats.org/officeDocument/2006/relationships/slide" Target="slide5.xml"/><Relationship Id="rId1" Type="http://schemas.openxmlformats.org/officeDocument/2006/relationships/slideLayout" Target="../slideLayouts/slideLayout8.xml"/><Relationship Id="rId2" Type="http://schemas.openxmlformats.org/officeDocument/2006/relationships/audio" Target="../media/audio3.bin"/><Relationship Id="rId3" Type="http://schemas.openxmlformats.org/officeDocument/2006/relationships/slide" Target="slide51.xml"/><Relationship Id="rId5" Type="http://schemas.openxmlformats.org/officeDocument/2006/relationships/slide" Target="slide49.xml"/></Relationships>
</file>

<file path=ppt/slides/_rels/slide52.xml.rels><?xml version="1.0" encoding="UTF-8" standalone="yes"?>
<Relationships xmlns="http://schemas.openxmlformats.org/package/2006/relationships"><Relationship Id="rId4" Type="http://schemas.openxmlformats.org/officeDocument/2006/relationships/slide" Target="slide5.xml"/><Relationship Id="rId1" Type="http://schemas.openxmlformats.org/officeDocument/2006/relationships/slideLayout" Target="../slideLayouts/slideLayout2.xml"/><Relationship Id="rId2" Type="http://schemas.openxmlformats.org/officeDocument/2006/relationships/hyperlink" Target="https://www.msu.edu/~blaesser/mycoursework.html" TargetMode="External"/><Relationship Id="rId3" Type="http://schemas.openxmlformats.org/officeDocument/2006/relationships/hyperlink" Target="http://fen.com/studentactivities/MathSplat/mathsplat.htm" TargetMode="Externa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slide" Target="slide60.xml"/><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4" Type="http://schemas.openxmlformats.org/officeDocument/2006/relationships/slide" Target="slide61.xml"/><Relationship Id="rId1" Type="http://schemas.openxmlformats.org/officeDocument/2006/relationships/slideLayout" Target="../slideLayouts/slideLayout8.xml"/><Relationship Id="rId2" Type="http://schemas.openxmlformats.org/officeDocument/2006/relationships/audio" Target="../media/audio2.bin"/><Relationship Id="rId3" Type="http://schemas.openxmlformats.org/officeDocument/2006/relationships/slide" Target="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4" Type="http://schemas.openxmlformats.org/officeDocument/2006/relationships/slide" Target="slide5.xml"/><Relationship Id="rId1" Type="http://schemas.openxmlformats.org/officeDocument/2006/relationships/slideLayout" Target="../slideLayouts/slideLayout8.xml"/><Relationship Id="rId2" Type="http://schemas.openxmlformats.org/officeDocument/2006/relationships/audio" Target="../media/audio3.bin"/><Relationship Id="rId3" Type="http://schemas.openxmlformats.org/officeDocument/2006/relationships/slide" Target="slide51.xml"/><Relationship Id="rId5" Type="http://schemas.openxmlformats.org/officeDocument/2006/relationships/slide" Target="slide58.xml"/></Relationships>
</file>

<file path=ppt/slides/_rels/slide61.xml.rels><?xml version="1.0" encoding="UTF-8" standalone="yes"?>
<Relationships xmlns="http://schemas.openxmlformats.org/package/2006/relationships"><Relationship Id="rId2" Type="http://schemas.openxmlformats.org/officeDocument/2006/relationships/slide" Target="slide63.xml"/><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4" Type="http://schemas.openxmlformats.org/officeDocument/2006/relationships/slide" Target="slide64.xml"/><Relationship Id="rId1" Type="http://schemas.openxmlformats.org/officeDocument/2006/relationships/slideLayout" Target="../slideLayouts/slideLayout8.xml"/><Relationship Id="rId2" Type="http://schemas.openxmlformats.org/officeDocument/2006/relationships/audio" Target="../media/audio2.bin"/><Relationship Id="rId3" Type="http://schemas.openxmlformats.org/officeDocument/2006/relationships/slide" Target="slide5.xml"/></Relationships>
</file>

<file path=ppt/slides/_rels/slide63.xml.rels><?xml version="1.0" encoding="UTF-8" standalone="yes"?>
<Relationships xmlns="http://schemas.openxmlformats.org/package/2006/relationships"><Relationship Id="rId4" Type="http://schemas.openxmlformats.org/officeDocument/2006/relationships/slide" Target="slide5.xml"/><Relationship Id="rId1" Type="http://schemas.openxmlformats.org/officeDocument/2006/relationships/slideLayout" Target="../slideLayouts/slideLayout8.xml"/><Relationship Id="rId2" Type="http://schemas.openxmlformats.org/officeDocument/2006/relationships/audio" Target="../media/audio3.bin"/><Relationship Id="rId3" Type="http://schemas.openxmlformats.org/officeDocument/2006/relationships/slide" Target="slide51.xml"/><Relationship Id="rId5" Type="http://schemas.openxmlformats.org/officeDocument/2006/relationships/slide" Target="slide61.xml"/></Relationships>
</file>

<file path=ppt/slides/_rels/slide64.xml.rels><?xml version="1.0" encoding="UTF-8" standalone="yes"?>
<Relationships xmlns="http://schemas.openxmlformats.org/package/2006/relationships"><Relationship Id="rId6" Type="http://schemas.openxmlformats.org/officeDocument/2006/relationships/image" Target="../media/image10.png"/><Relationship Id="rId4" Type="http://schemas.openxmlformats.org/officeDocument/2006/relationships/image" Target="../media/image8.png"/><Relationship Id="rId1" Type="http://schemas.openxmlformats.org/officeDocument/2006/relationships/slideLayout" Target="../slideLayouts/slideLayout8.xml"/><Relationship Id="rId2" Type="http://schemas.openxmlformats.org/officeDocument/2006/relationships/image" Target="../media/image6.png"/><Relationship Id="rId3" Type="http://schemas.openxmlformats.org/officeDocument/2006/relationships/image" Target="../media/image7.png"/><Relationship Id="rId5" Type="http://schemas.openxmlformats.org/officeDocument/2006/relationships/image" Target="../media/image9.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8.xml.rels><?xml version="1.0" encoding="UTF-8" standalone="yes"?>
<Relationships xmlns="http://schemas.openxmlformats.org/package/2006/relationships"><Relationship Id="rId2" Type="http://schemas.openxmlformats.org/officeDocument/2006/relationships/slide" Target="slide70.xml"/><Relationship Id="rId1" Type="http://schemas.openxmlformats.org/officeDocument/2006/relationships/slideLayout" Target="../slideLayouts/slideLayout8.xml"/></Relationships>
</file>

<file path=ppt/slides/_rels/slide69.xml.rels><?xml version="1.0" encoding="UTF-8" standalone="yes"?>
<Relationships xmlns="http://schemas.openxmlformats.org/package/2006/relationships"><Relationship Id="rId4" Type="http://schemas.openxmlformats.org/officeDocument/2006/relationships/slide" Target="slide71.xml"/><Relationship Id="rId1" Type="http://schemas.openxmlformats.org/officeDocument/2006/relationships/slideLayout" Target="../slideLayouts/slideLayout8.xml"/><Relationship Id="rId2" Type="http://schemas.openxmlformats.org/officeDocument/2006/relationships/audio" Target="../media/audio2.bin"/><Relationship Id="rId3" Type="http://schemas.openxmlformats.org/officeDocument/2006/relationships/slide" Target="slide5.xml"/></Relationships>
</file>

<file path=ppt/slides/_rels/slide7.xml.rels><?xml version="1.0" encoding="UTF-8" standalone="yes"?>
<Relationships xmlns="http://schemas.openxmlformats.org/package/2006/relationships"><Relationship Id="rId2" Type="http://schemas.openxmlformats.org/officeDocument/2006/relationships/hyperlink" Target="http://www.kidsolr.com/math/fractions.html" TargetMode="External"/><Relationship Id="rId3" Type="http://schemas.openxmlformats.org/officeDocument/2006/relationships/slide" Target="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4" Type="http://schemas.openxmlformats.org/officeDocument/2006/relationships/slide" Target="slide5.xml"/><Relationship Id="rId1" Type="http://schemas.openxmlformats.org/officeDocument/2006/relationships/slideLayout" Target="../slideLayouts/slideLayout8.xml"/><Relationship Id="rId2" Type="http://schemas.openxmlformats.org/officeDocument/2006/relationships/audio" Target="../media/audio3.bin"/><Relationship Id="rId3" Type="http://schemas.openxmlformats.org/officeDocument/2006/relationships/slide" Target="slide51.xml"/><Relationship Id="rId5" Type="http://schemas.openxmlformats.org/officeDocument/2006/relationships/slide" Target="slide68.xml"/></Relationships>
</file>

<file path=ppt/slides/_rels/slide71.xml.rels><?xml version="1.0" encoding="UTF-8" standalone="yes"?>
<Relationships xmlns="http://schemas.openxmlformats.org/package/2006/relationships"><Relationship Id="rId2" Type="http://schemas.openxmlformats.org/officeDocument/2006/relationships/hyperlink" Target="https://www.msu.edu/~blaesser/mycoursework.html" TargetMode="External"/><Relationship Id="rId3" Type="http://schemas.openxmlformats.org/officeDocument/2006/relationships/slide" Target="slide5.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slide" Target="slide76.xm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4" Type="http://schemas.openxmlformats.org/officeDocument/2006/relationships/slide" Target="slide77.xml"/><Relationship Id="rId1" Type="http://schemas.openxmlformats.org/officeDocument/2006/relationships/slideLayout" Target="../slideLayouts/slideLayout8.xml"/><Relationship Id="rId2" Type="http://schemas.openxmlformats.org/officeDocument/2006/relationships/audio" Target="../media/audio2.bin"/><Relationship Id="rId3" Type="http://schemas.openxmlformats.org/officeDocument/2006/relationships/slide" Target="slide5.xml"/><Relationship Id="rId5" Type="http://schemas.openxmlformats.org/officeDocument/2006/relationships/slide" Target="slide74.xml"/></Relationships>
</file>

<file path=ppt/slides/_rels/slide76.xml.rels><?xml version="1.0" encoding="UTF-8" standalone="yes"?>
<Relationships xmlns="http://schemas.openxmlformats.org/package/2006/relationships"><Relationship Id="rId4" Type="http://schemas.openxmlformats.org/officeDocument/2006/relationships/slide" Target="slide5.xml"/><Relationship Id="rId1" Type="http://schemas.openxmlformats.org/officeDocument/2006/relationships/slideLayout" Target="../slideLayouts/slideLayout8.xml"/><Relationship Id="rId2" Type="http://schemas.openxmlformats.org/officeDocument/2006/relationships/audio" Target="../media/audio3.bin"/><Relationship Id="rId3" Type="http://schemas.openxmlformats.org/officeDocument/2006/relationships/slide" Target="slide51.xml"/><Relationship Id="rId5" Type="http://schemas.openxmlformats.org/officeDocument/2006/relationships/slide" Target="slide7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slide" Target="slide8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4" Type="http://schemas.openxmlformats.org/officeDocument/2006/relationships/slide" Target="slide80.xml"/><Relationship Id="rId1" Type="http://schemas.openxmlformats.org/officeDocument/2006/relationships/slideLayout" Target="../slideLayouts/slideLayout8.xml"/><Relationship Id="rId2" Type="http://schemas.openxmlformats.org/officeDocument/2006/relationships/audio" Target="../media/audio2.bin"/><Relationship Id="rId3" Type="http://schemas.openxmlformats.org/officeDocument/2006/relationships/slide" Target="slide5.xml"/><Relationship Id="rId5" Type="http://schemas.openxmlformats.org/officeDocument/2006/relationships/slide" Target="slide79.xml"/></Relationships>
</file>

<file path=ppt/slides/_rels/slide81.xml.rels><?xml version="1.0" encoding="UTF-8" standalone="yes"?>
<Relationships xmlns="http://schemas.openxmlformats.org/package/2006/relationships"><Relationship Id="rId4" Type="http://schemas.openxmlformats.org/officeDocument/2006/relationships/slide" Target="slide5.xml"/><Relationship Id="rId1" Type="http://schemas.openxmlformats.org/officeDocument/2006/relationships/slideLayout" Target="../slideLayouts/slideLayout8.xml"/><Relationship Id="rId2" Type="http://schemas.openxmlformats.org/officeDocument/2006/relationships/audio" Target="../media/audio3.bin"/><Relationship Id="rId3" Type="http://schemas.openxmlformats.org/officeDocument/2006/relationships/slide" Target="slide51.xml"/><Relationship Id="rId5" Type="http://schemas.openxmlformats.org/officeDocument/2006/relationships/slide" Target="slide79.xml"/></Relationships>
</file>

<file path=ppt/slides/_rels/slide82.xml.rels><?xml version="1.0" encoding="UTF-8" standalone="yes"?>
<Relationships xmlns="http://schemas.openxmlformats.org/package/2006/relationships"><Relationship Id="rId2" Type="http://schemas.openxmlformats.org/officeDocument/2006/relationships/hyperlink" Target="https://www.msu.edu/~blaesser/mycoursework.html" TargetMode="External"/><Relationship Id="rId3" Type="http://schemas.openxmlformats.org/officeDocument/2006/relationships/slide" Target="slide5.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hyperlink" Target="http://player.discoveryeducation.com/index.cfm?guidAssetId=8168B3F1-B1FC-4F18-BF1B-E1FA2B6E6471&amp;blnFromSearch=1&amp;productcode=US" TargetMode="External"/><Relationship Id="rId3" Type="http://schemas.openxmlformats.org/officeDocument/2006/relationships/slide" Target="slide5.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4" Type="http://schemas.openxmlformats.org/officeDocument/2006/relationships/slide" Target="slide5.xml"/><Relationship Id="rId1" Type="http://schemas.openxmlformats.org/officeDocument/2006/relationships/slideLayout" Target="../slideLayouts/slideLayout7.xml"/><Relationship Id="rId2" Type="http://schemas.openxmlformats.org/officeDocument/2006/relationships/audio" Target="../media/audio4.bin"/><Relationship Id="rId3" Type="http://schemas.openxmlformats.org/officeDocument/2006/relationships/hyperlink" Target="https://www.msu.edu/~blaesser/mycoursework.html"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3"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93688"/>
            <a:ext cx="7808913" cy="1089025"/>
          </a:xfrm>
        </p:spPr>
        <p:txBody>
          <a:bodyPr>
            <a:normAutofit/>
          </a:bodyPr>
          <a:lstStyle/>
          <a:p>
            <a:pPr fontAlgn="auto">
              <a:spcAft>
                <a:spcPts val="0"/>
              </a:spcAft>
              <a:defRPr/>
            </a:pPr>
            <a:r>
              <a:rPr lang="en-US" sz="4000" dirty="0" smtClean="0">
                <a:latin typeface="Arial"/>
                <a:cs typeface="Arial"/>
              </a:rPr>
              <a:t>Fractions and Decimals</a:t>
            </a:r>
            <a:endParaRPr lang="en-US" sz="4000" dirty="0">
              <a:latin typeface="Arial"/>
              <a:cs typeface="Arial"/>
            </a:endParaRPr>
          </a:p>
        </p:txBody>
      </p:sp>
      <p:sp>
        <p:nvSpPr>
          <p:cNvPr id="3" name="Subtitle 2"/>
          <p:cNvSpPr>
            <a:spLocks noGrp="1"/>
          </p:cNvSpPr>
          <p:nvPr>
            <p:ph type="subTitle" idx="1"/>
          </p:nvPr>
        </p:nvSpPr>
        <p:spPr>
          <a:xfrm>
            <a:off x="4114800" y="3711575"/>
            <a:ext cx="4910138" cy="887413"/>
          </a:xfrm>
        </p:spPr>
        <p:txBody>
          <a:bodyPr>
            <a:normAutofit lnSpcReduction="10000"/>
          </a:bodyPr>
          <a:lstStyle/>
          <a:p>
            <a:pPr fontAlgn="auto">
              <a:spcAft>
                <a:spcPts val="0"/>
              </a:spcAft>
              <a:defRPr/>
            </a:pPr>
            <a:r>
              <a:rPr lang="en-US" dirty="0" smtClean="0">
                <a:latin typeface="Arial"/>
                <a:cs typeface="Arial"/>
              </a:rPr>
              <a:t>StAIR Project</a:t>
            </a:r>
          </a:p>
          <a:p>
            <a:pPr fontAlgn="auto">
              <a:spcAft>
                <a:spcPts val="0"/>
              </a:spcAft>
              <a:defRPr/>
            </a:pPr>
            <a:r>
              <a:rPr lang="en-US" dirty="0" smtClean="0">
                <a:latin typeface="Arial"/>
                <a:cs typeface="Arial"/>
              </a:rPr>
              <a:t>Elizabeth Blaesser/Maccani </a:t>
            </a:r>
            <a:endParaRPr lang="en-US" dirty="0">
              <a:latin typeface="Arial"/>
              <a:cs typeface="Arial"/>
            </a:endParaRPr>
          </a:p>
        </p:txBody>
      </p:sp>
      <p:cxnSp>
        <p:nvCxnSpPr>
          <p:cNvPr id="5" name="Straight Connector 4"/>
          <p:cNvCxnSpPr/>
          <p:nvPr/>
        </p:nvCxnSpPr>
        <p:spPr>
          <a:xfrm rot="16200000" flipH="1">
            <a:off x="38100" y="2171700"/>
            <a:ext cx="4419600" cy="7620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38100" y="2362200"/>
            <a:ext cx="4495800" cy="76200"/>
          </a:xfrm>
          <a:prstGeom prst="line">
            <a:avLst/>
          </a:prstGeom>
        </p:spPr>
        <p:style>
          <a:lnRef idx="2">
            <a:schemeClr val="accent1"/>
          </a:lnRef>
          <a:fillRef idx="0">
            <a:schemeClr val="accent1"/>
          </a:fillRef>
          <a:effectRef idx="1">
            <a:schemeClr val="accent1"/>
          </a:effectRef>
          <a:fontRef idx="minor">
            <a:schemeClr val="tx1"/>
          </a:fontRef>
        </p:style>
      </p:cxnSp>
      <p:sp>
        <p:nvSpPr>
          <p:cNvPr id="8" name="Action Button: Custom 7">
            <a:hlinkClick r:id="" action="ppaction://hlinkshowjump?jump=nextslide" highlightClick="1"/>
          </p:cNvPr>
          <p:cNvSpPr/>
          <p:nvPr/>
        </p:nvSpPr>
        <p:spPr>
          <a:xfrm>
            <a:off x="3124200" y="5791200"/>
            <a:ext cx="2667000" cy="533400"/>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Click here to continue.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Opening"/>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Add Fractions</a:t>
            </a:r>
            <a:endParaRPr lang="en-US" dirty="0"/>
          </a:p>
        </p:txBody>
      </p:sp>
      <p:sp>
        <p:nvSpPr>
          <p:cNvPr id="3" name="Content Placeholder 2"/>
          <p:cNvSpPr>
            <a:spLocks noGrp="1"/>
          </p:cNvSpPr>
          <p:nvPr>
            <p:ph idx="1"/>
          </p:nvPr>
        </p:nvSpPr>
        <p:spPr>
          <a:xfrm>
            <a:off x="457200" y="1676400"/>
            <a:ext cx="8229600" cy="4953000"/>
          </a:xfrm>
        </p:spPr>
        <p:txBody>
          <a:bodyPr>
            <a:normAutofit fontScale="92500" lnSpcReduction="10000"/>
          </a:bodyPr>
          <a:lstStyle/>
          <a:p>
            <a:r>
              <a:rPr lang="en-US" dirty="0" smtClean="0"/>
              <a:t>Why don’t we add the denominators together? We add the numerators together, so why not the denominators too?</a:t>
            </a:r>
          </a:p>
          <a:p>
            <a:r>
              <a:rPr lang="en-US" dirty="0" smtClean="0"/>
              <a:t>Take a look at this:  </a:t>
            </a:r>
          </a:p>
          <a:p>
            <a:pPr>
              <a:buNone/>
            </a:pPr>
            <a:endParaRPr lang="en-US" dirty="0" smtClean="0"/>
          </a:p>
          <a:p>
            <a:endParaRPr lang="en-US" dirty="0" smtClean="0"/>
          </a:p>
          <a:p>
            <a:endParaRPr lang="en-US" dirty="0" smtClean="0"/>
          </a:p>
          <a:p>
            <a:endParaRPr lang="en-US" dirty="0" smtClean="0"/>
          </a:p>
          <a:p>
            <a:r>
              <a:rPr lang="en-US" dirty="0" smtClean="0"/>
              <a:t>If we take ¼ and add 1/8 together, would it make sense that it would become 2/12? Would the pieces become smaller? No, that is why we don’t add the denominators. The size of the pieces is not changing.</a:t>
            </a:r>
            <a:endParaRPr lang="en-US" dirty="0"/>
          </a:p>
        </p:txBody>
      </p:sp>
      <p:sp>
        <p:nvSpPr>
          <p:cNvPr id="4" name="Oval 3"/>
          <p:cNvSpPr/>
          <p:nvPr/>
        </p:nvSpPr>
        <p:spPr>
          <a:xfrm>
            <a:off x="1375975" y="3121323"/>
            <a:ext cx="1981200" cy="190500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Oval 5"/>
          <p:cNvSpPr/>
          <p:nvPr/>
        </p:nvSpPr>
        <p:spPr>
          <a:xfrm>
            <a:off x="4499381" y="3031898"/>
            <a:ext cx="1981200" cy="190500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8" name="Straight Connector 7"/>
          <p:cNvCxnSpPr>
            <a:stCxn id="4" idx="0"/>
            <a:endCxn id="4" idx="4"/>
          </p:cNvCxnSpPr>
          <p:nvPr/>
        </p:nvCxnSpPr>
        <p:spPr>
          <a:xfrm rot="16200000" flipH="1">
            <a:off x="1414075" y="4073823"/>
            <a:ext cx="1905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a:stCxn id="4" idx="2"/>
            <a:endCxn id="4" idx="6"/>
          </p:cNvCxnSpPr>
          <p:nvPr/>
        </p:nvCxnSpPr>
        <p:spPr>
          <a:xfrm rot="10800000" flipH="1">
            <a:off x="1375975" y="4073823"/>
            <a:ext cx="19812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1753264" y="4264967"/>
            <a:ext cx="612517" cy="461665"/>
          </a:xfrm>
          <a:prstGeom prst="rect">
            <a:avLst/>
          </a:prstGeom>
          <a:noFill/>
        </p:spPr>
        <p:txBody>
          <a:bodyPr wrap="none" rtlCol="0">
            <a:spAutoFit/>
          </a:bodyPr>
          <a:lstStyle/>
          <a:p>
            <a:r>
              <a:rPr lang="en-US" sz="2400" dirty="0" smtClean="0">
                <a:solidFill>
                  <a:srgbClr val="0064E2"/>
                </a:solidFill>
              </a:rPr>
              <a:t>1/4</a:t>
            </a:r>
            <a:endParaRPr lang="en-US" sz="2400" dirty="0">
              <a:solidFill>
                <a:srgbClr val="0064E2"/>
              </a:solidFill>
            </a:endParaRPr>
          </a:p>
        </p:txBody>
      </p:sp>
      <p:sp>
        <p:nvSpPr>
          <p:cNvPr id="14" name="TextBox 13"/>
          <p:cNvSpPr txBox="1"/>
          <p:nvPr/>
        </p:nvSpPr>
        <p:spPr>
          <a:xfrm>
            <a:off x="1753264" y="3398714"/>
            <a:ext cx="612517" cy="461665"/>
          </a:xfrm>
          <a:prstGeom prst="rect">
            <a:avLst/>
          </a:prstGeom>
          <a:noFill/>
        </p:spPr>
        <p:txBody>
          <a:bodyPr wrap="none" rtlCol="0">
            <a:spAutoFit/>
          </a:bodyPr>
          <a:lstStyle/>
          <a:p>
            <a:r>
              <a:rPr lang="en-US" sz="2400" dirty="0" smtClean="0">
                <a:solidFill>
                  <a:srgbClr val="0064E2"/>
                </a:solidFill>
              </a:rPr>
              <a:t>1/4</a:t>
            </a:r>
            <a:endParaRPr lang="en-US" sz="2400" dirty="0">
              <a:solidFill>
                <a:srgbClr val="0064E2"/>
              </a:solidFill>
            </a:endParaRPr>
          </a:p>
        </p:txBody>
      </p:sp>
      <p:sp>
        <p:nvSpPr>
          <p:cNvPr id="15" name="TextBox 14"/>
          <p:cNvSpPr txBox="1"/>
          <p:nvPr/>
        </p:nvSpPr>
        <p:spPr>
          <a:xfrm>
            <a:off x="2438399" y="3398714"/>
            <a:ext cx="612517" cy="461665"/>
          </a:xfrm>
          <a:prstGeom prst="rect">
            <a:avLst/>
          </a:prstGeom>
          <a:noFill/>
        </p:spPr>
        <p:txBody>
          <a:bodyPr wrap="none" rtlCol="0">
            <a:spAutoFit/>
          </a:bodyPr>
          <a:lstStyle/>
          <a:p>
            <a:r>
              <a:rPr lang="en-US" sz="2400" dirty="0" smtClean="0">
                <a:solidFill>
                  <a:srgbClr val="0064E2"/>
                </a:solidFill>
              </a:rPr>
              <a:t>1/4</a:t>
            </a:r>
            <a:endParaRPr lang="en-US" sz="2400" dirty="0">
              <a:solidFill>
                <a:srgbClr val="0064E2"/>
              </a:solidFill>
            </a:endParaRPr>
          </a:p>
        </p:txBody>
      </p:sp>
      <p:sp>
        <p:nvSpPr>
          <p:cNvPr id="16" name="TextBox 15"/>
          <p:cNvSpPr txBox="1"/>
          <p:nvPr/>
        </p:nvSpPr>
        <p:spPr>
          <a:xfrm>
            <a:off x="2438399" y="4264967"/>
            <a:ext cx="612517" cy="461665"/>
          </a:xfrm>
          <a:prstGeom prst="rect">
            <a:avLst/>
          </a:prstGeom>
          <a:noFill/>
        </p:spPr>
        <p:txBody>
          <a:bodyPr wrap="none" rtlCol="0">
            <a:spAutoFit/>
          </a:bodyPr>
          <a:lstStyle/>
          <a:p>
            <a:r>
              <a:rPr lang="en-US" sz="2400" dirty="0" smtClean="0">
                <a:solidFill>
                  <a:schemeClr val="bg2"/>
                </a:solidFill>
              </a:rPr>
              <a:t>1/4</a:t>
            </a:r>
            <a:endParaRPr lang="en-US" sz="2400" dirty="0">
              <a:solidFill>
                <a:schemeClr val="bg2"/>
              </a:solidFill>
            </a:endParaRPr>
          </a:p>
        </p:txBody>
      </p:sp>
      <p:cxnSp>
        <p:nvCxnSpPr>
          <p:cNvPr id="18" name="Straight Connector 17"/>
          <p:cNvCxnSpPr>
            <a:stCxn id="6" idx="1"/>
            <a:endCxn id="6" idx="5"/>
          </p:cNvCxnSpPr>
          <p:nvPr/>
        </p:nvCxnSpPr>
        <p:spPr>
          <a:xfrm rot="16200000" flipH="1">
            <a:off x="4816462" y="3283938"/>
            <a:ext cx="1347038" cy="1400920"/>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traight Connector 20"/>
          <p:cNvCxnSpPr>
            <a:stCxn id="6" idx="7"/>
            <a:endCxn id="6" idx="3"/>
          </p:cNvCxnSpPr>
          <p:nvPr/>
        </p:nvCxnSpPr>
        <p:spPr>
          <a:xfrm rot="16200000" flipH="1" flipV="1">
            <a:off x="4816462" y="3283938"/>
            <a:ext cx="1347038" cy="1400920"/>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Straight Connector 23"/>
          <p:cNvCxnSpPr>
            <a:stCxn id="6" idx="0"/>
          </p:cNvCxnSpPr>
          <p:nvPr/>
        </p:nvCxnSpPr>
        <p:spPr>
          <a:xfrm rot="16200000" flipH="1">
            <a:off x="4537084" y="3984795"/>
            <a:ext cx="1905794"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7" name="Straight Connector 26"/>
          <p:cNvCxnSpPr>
            <a:stCxn id="6" idx="2"/>
            <a:endCxn id="6" idx="6"/>
          </p:cNvCxnSpPr>
          <p:nvPr/>
        </p:nvCxnSpPr>
        <p:spPr>
          <a:xfrm rot="10800000" flipH="1">
            <a:off x="4499381" y="3984398"/>
            <a:ext cx="19812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5489186" y="4427084"/>
            <a:ext cx="612517" cy="461665"/>
          </a:xfrm>
          <a:prstGeom prst="rect">
            <a:avLst/>
          </a:prstGeom>
          <a:noFill/>
        </p:spPr>
        <p:txBody>
          <a:bodyPr wrap="square" rtlCol="0">
            <a:spAutoFit/>
          </a:bodyPr>
          <a:lstStyle/>
          <a:p>
            <a:r>
              <a:rPr lang="en-US" sz="2400" dirty="0" smtClean="0">
                <a:solidFill>
                  <a:srgbClr val="0064E2"/>
                </a:solidFill>
              </a:rPr>
              <a:t>1/8</a:t>
            </a:r>
            <a:endParaRPr lang="en-US" sz="2400" dirty="0">
              <a:solidFill>
                <a:srgbClr val="0064E2"/>
              </a:solidFill>
            </a:endParaRPr>
          </a:p>
        </p:txBody>
      </p:sp>
      <p:sp>
        <p:nvSpPr>
          <p:cNvPr id="30" name="TextBox 29"/>
          <p:cNvSpPr txBox="1"/>
          <p:nvPr/>
        </p:nvSpPr>
        <p:spPr>
          <a:xfrm>
            <a:off x="4950877" y="4427084"/>
            <a:ext cx="612517" cy="461665"/>
          </a:xfrm>
          <a:prstGeom prst="rect">
            <a:avLst/>
          </a:prstGeom>
          <a:noFill/>
        </p:spPr>
        <p:txBody>
          <a:bodyPr wrap="none" rtlCol="0">
            <a:spAutoFit/>
          </a:bodyPr>
          <a:lstStyle/>
          <a:p>
            <a:r>
              <a:rPr lang="en-US" sz="2400" dirty="0" smtClean="0">
                <a:solidFill>
                  <a:srgbClr val="0064E2"/>
                </a:solidFill>
              </a:rPr>
              <a:t>1/8</a:t>
            </a:r>
            <a:endParaRPr lang="en-US" sz="2400" dirty="0">
              <a:solidFill>
                <a:srgbClr val="0064E2"/>
              </a:solidFill>
            </a:endParaRPr>
          </a:p>
        </p:txBody>
      </p:sp>
      <p:sp>
        <p:nvSpPr>
          <p:cNvPr id="31" name="TextBox 30"/>
          <p:cNvSpPr txBox="1"/>
          <p:nvPr/>
        </p:nvSpPr>
        <p:spPr>
          <a:xfrm>
            <a:off x="5489187" y="3080045"/>
            <a:ext cx="612517" cy="461665"/>
          </a:xfrm>
          <a:prstGeom prst="rect">
            <a:avLst/>
          </a:prstGeom>
          <a:noFill/>
        </p:spPr>
        <p:txBody>
          <a:bodyPr wrap="none" rtlCol="0">
            <a:spAutoFit/>
          </a:bodyPr>
          <a:lstStyle/>
          <a:p>
            <a:r>
              <a:rPr lang="en-US" sz="2400" dirty="0" smtClean="0">
                <a:solidFill>
                  <a:srgbClr val="0064E2"/>
                </a:solidFill>
              </a:rPr>
              <a:t>1/8</a:t>
            </a:r>
            <a:endParaRPr lang="en-US" sz="2400" dirty="0">
              <a:solidFill>
                <a:srgbClr val="0064E2"/>
              </a:solidFill>
            </a:endParaRPr>
          </a:p>
        </p:txBody>
      </p:sp>
      <p:sp>
        <p:nvSpPr>
          <p:cNvPr id="32" name="TextBox 31"/>
          <p:cNvSpPr txBox="1"/>
          <p:nvPr/>
        </p:nvSpPr>
        <p:spPr>
          <a:xfrm>
            <a:off x="4950877" y="3167881"/>
            <a:ext cx="612517" cy="461665"/>
          </a:xfrm>
          <a:prstGeom prst="rect">
            <a:avLst/>
          </a:prstGeom>
          <a:noFill/>
        </p:spPr>
        <p:txBody>
          <a:bodyPr wrap="none" rtlCol="0">
            <a:spAutoFit/>
          </a:bodyPr>
          <a:lstStyle/>
          <a:p>
            <a:r>
              <a:rPr lang="en-US" sz="2400" dirty="0" smtClean="0">
                <a:solidFill>
                  <a:srgbClr val="0064E2"/>
                </a:solidFill>
              </a:rPr>
              <a:t>1/8</a:t>
            </a:r>
            <a:endParaRPr lang="en-US" sz="2400" dirty="0">
              <a:solidFill>
                <a:srgbClr val="0064E2"/>
              </a:solidFill>
            </a:endParaRPr>
          </a:p>
        </p:txBody>
      </p:sp>
      <p:sp>
        <p:nvSpPr>
          <p:cNvPr id="33" name="TextBox 32"/>
          <p:cNvSpPr txBox="1"/>
          <p:nvPr/>
        </p:nvSpPr>
        <p:spPr>
          <a:xfrm>
            <a:off x="4555881" y="3522733"/>
            <a:ext cx="612517" cy="461665"/>
          </a:xfrm>
          <a:prstGeom prst="rect">
            <a:avLst/>
          </a:prstGeom>
          <a:noFill/>
        </p:spPr>
        <p:txBody>
          <a:bodyPr wrap="none" rtlCol="0">
            <a:spAutoFit/>
          </a:bodyPr>
          <a:lstStyle/>
          <a:p>
            <a:r>
              <a:rPr lang="en-US" sz="2400" dirty="0" smtClean="0">
                <a:solidFill>
                  <a:srgbClr val="0064E2"/>
                </a:solidFill>
              </a:rPr>
              <a:t>1/8</a:t>
            </a:r>
            <a:endParaRPr lang="en-US" sz="2400" dirty="0">
              <a:solidFill>
                <a:srgbClr val="0064E2"/>
              </a:solidFill>
            </a:endParaRPr>
          </a:p>
        </p:txBody>
      </p:sp>
      <p:sp>
        <p:nvSpPr>
          <p:cNvPr id="34" name="TextBox 33"/>
          <p:cNvSpPr txBox="1"/>
          <p:nvPr/>
        </p:nvSpPr>
        <p:spPr>
          <a:xfrm>
            <a:off x="4483262" y="3965419"/>
            <a:ext cx="612517" cy="461665"/>
          </a:xfrm>
          <a:prstGeom prst="rect">
            <a:avLst/>
          </a:prstGeom>
          <a:noFill/>
        </p:spPr>
        <p:txBody>
          <a:bodyPr wrap="none" rtlCol="0">
            <a:spAutoFit/>
          </a:bodyPr>
          <a:lstStyle/>
          <a:p>
            <a:r>
              <a:rPr lang="en-US" sz="2400" dirty="0" smtClean="0">
                <a:solidFill>
                  <a:srgbClr val="0064E2"/>
                </a:solidFill>
              </a:rPr>
              <a:t>1/8</a:t>
            </a:r>
            <a:endParaRPr lang="en-US" sz="2400" dirty="0">
              <a:solidFill>
                <a:srgbClr val="0064E2"/>
              </a:solidFill>
            </a:endParaRPr>
          </a:p>
        </p:txBody>
      </p:sp>
      <p:sp>
        <p:nvSpPr>
          <p:cNvPr id="38" name="TextBox 37"/>
          <p:cNvSpPr txBox="1"/>
          <p:nvPr/>
        </p:nvSpPr>
        <p:spPr>
          <a:xfrm>
            <a:off x="5795445" y="3572470"/>
            <a:ext cx="612517" cy="461665"/>
          </a:xfrm>
          <a:prstGeom prst="rect">
            <a:avLst/>
          </a:prstGeom>
          <a:noFill/>
        </p:spPr>
        <p:txBody>
          <a:bodyPr wrap="square" rtlCol="0">
            <a:spAutoFit/>
          </a:bodyPr>
          <a:lstStyle/>
          <a:p>
            <a:r>
              <a:rPr lang="en-US" sz="2400" dirty="0" smtClean="0">
                <a:solidFill>
                  <a:srgbClr val="0064E2"/>
                </a:solidFill>
              </a:rPr>
              <a:t>1/8</a:t>
            </a:r>
            <a:endParaRPr lang="en-US" sz="2400" dirty="0">
              <a:solidFill>
                <a:srgbClr val="0064E2"/>
              </a:solidFill>
            </a:endParaRPr>
          </a:p>
        </p:txBody>
      </p:sp>
      <p:sp>
        <p:nvSpPr>
          <p:cNvPr id="39" name="TextBox 38"/>
          <p:cNvSpPr txBox="1"/>
          <p:nvPr/>
        </p:nvSpPr>
        <p:spPr>
          <a:xfrm>
            <a:off x="5795445" y="4034134"/>
            <a:ext cx="612517" cy="461665"/>
          </a:xfrm>
          <a:prstGeom prst="rect">
            <a:avLst/>
          </a:prstGeom>
          <a:noFill/>
        </p:spPr>
        <p:txBody>
          <a:bodyPr wrap="none" rtlCol="0">
            <a:spAutoFit/>
          </a:bodyPr>
          <a:lstStyle/>
          <a:p>
            <a:r>
              <a:rPr lang="en-US" sz="2400" dirty="0" smtClean="0">
                <a:solidFill>
                  <a:srgbClr val="0064E2"/>
                </a:solidFill>
              </a:rPr>
              <a:t>1/8</a:t>
            </a:r>
            <a:endParaRPr lang="en-US" sz="2400" dirty="0">
              <a:solidFill>
                <a:srgbClr val="0064E2"/>
              </a:solidFill>
            </a:endParaRPr>
          </a:p>
        </p:txBody>
      </p:sp>
      <p:sp>
        <p:nvSpPr>
          <p:cNvPr id="25" name="Action Button: Forward or Next 24">
            <a:hlinkClick r:id="" action="ppaction://hlinkshowjump?jump=nextslide" highlightClick="1"/>
          </p:cNvPr>
          <p:cNvSpPr/>
          <p:nvPr/>
        </p:nvSpPr>
        <p:spPr>
          <a:xfrm>
            <a:off x="8394192" y="6172200"/>
            <a:ext cx="585216" cy="585216"/>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Add Fractions</a:t>
            </a:r>
            <a:endParaRPr lang="en-US" dirty="0"/>
          </a:p>
        </p:txBody>
      </p:sp>
      <p:graphicFrame>
        <p:nvGraphicFramePr>
          <p:cNvPr id="15" name="Content Placeholder 14"/>
          <p:cNvGraphicFramePr>
            <a:graphicFrameLocks noGrp="1"/>
          </p:cNvGraphicFramePr>
          <p:nvPr>
            <p:ph idx="1"/>
          </p:nvPr>
        </p:nvGraphicFramePr>
        <p:xfrm>
          <a:off x="457200" y="2057400"/>
          <a:ext cx="4953000" cy="685800"/>
        </p:xfrm>
        <a:graphic>
          <a:graphicData uri="http://schemas.openxmlformats.org/drawingml/2006/table">
            <a:tbl>
              <a:tblPr firstRow="1" bandRow="1">
                <a:tableStyleId>{5C22544A-7EE6-4342-B048-85BDC9FD1C3A}</a:tableStyleId>
              </a:tblPr>
              <a:tblGrid>
                <a:gridCol w="990600"/>
                <a:gridCol w="990600"/>
                <a:gridCol w="990600"/>
                <a:gridCol w="990600"/>
                <a:gridCol w="990600"/>
              </a:tblGrid>
              <a:tr h="685800">
                <a:tc>
                  <a:txBody>
                    <a:bodyPr/>
                    <a:lstStyle/>
                    <a:p>
                      <a:r>
                        <a:rPr lang="en-US" dirty="0" smtClean="0"/>
                        <a:t>     1/5</a:t>
                      </a:r>
                      <a:endParaRPr lang="en-US" dirty="0"/>
                    </a:p>
                  </a:txBody>
                  <a:tcPr>
                    <a:solidFill>
                      <a:schemeClr val="accent4"/>
                    </a:solidFill>
                  </a:tcPr>
                </a:tc>
                <a:tc>
                  <a:txBody>
                    <a:bodyPr/>
                    <a:lstStyle/>
                    <a:p>
                      <a:r>
                        <a:rPr lang="en-US" dirty="0" smtClean="0"/>
                        <a:t>      1/5</a:t>
                      </a:r>
                      <a:endParaRPr lang="en-US" dirty="0"/>
                    </a:p>
                  </a:txBody>
                  <a:tcPr>
                    <a:solidFill>
                      <a:schemeClr val="accent4"/>
                    </a:solidFill>
                  </a:tcPr>
                </a:tc>
                <a:tc>
                  <a:txBody>
                    <a:bodyPr/>
                    <a:lstStyle/>
                    <a:p>
                      <a:r>
                        <a:rPr lang="en-US" dirty="0" smtClean="0"/>
                        <a:t>       1/5</a:t>
                      </a:r>
                      <a:endParaRPr lang="en-US" dirty="0"/>
                    </a:p>
                  </a:txBody>
                  <a:tcPr>
                    <a:solidFill>
                      <a:schemeClr val="accent4"/>
                    </a:solidFill>
                  </a:tcPr>
                </a:tc>
                <a:tc>
                  <a:txBody>
                    <a:bodyPr/>
                    <a:lstStyle/>
                    <a:p>
                      <a:r>
                        <a:rPr lang="en-US" dirty="0" smtClean="0"/>
                        <a:t>     1/5</a:t>
                      </a:r>
                      <a:endParaRPr lang="en-US" dirty="0"/>
                    </a:p>
                  </a:txBody>
                  <a:tcPr>
                    <a:solidFill>
                      <a:schemeClr val="accent3">
                        <a:lumMod val="60000"/>
                        <a:lumOff val="40000"/>
                      </a:schemeClr>
                    </a:solidFill>
                  </a:tcPr>
                </a:tc>
                <a:tc>
                  <a:txBody>
                    <a:bodyPr/>
                    <a:lstStyle/>
                    <a:p>
                      <a:endParaRPr lang="en-US" dirty="0"/>
                    </a:p>
                  </a:txBody>
                  <a:tcPr/>
                </a:tc>
              </a:tr>
            </a:tbl>
          </a:graphicData>
        </a:graphic>
      </p:graphicFrame>
      <p:sp>
        <p:nvSpPr>
          <p:cNvPr id="16" name="TextBox 15"/>
          <p:cNvSpPr txBox="1"/>
          <p:nvPr/>
        </p:nvSpPr>
        <p:spPr>
          <a:xfrm>
            <a:off x="6324600" y="1958370"/>
            <a:ext cx="457200" cy="523220"/>
          </a:xfrm>
          <a:prstGeom prst="rect">
            <a:avLst/>
          </a:prstGeom>
          <a:noFill/>
        </p:spPr>
        <p:txBody>
          <a:bodyPr wrap="square" rtlCol="0">
            <a:spAutoFit/>
          </a:bodyPr>
          <a:lstStyle/>
          <a:p>
            <a:r>
              <a:rPr lang="en-US" sz="2800" dirty="0" smtClean="0"/>
              <a:t>3</a:t>
            </a:r>
            <a:endParaRPr lang="en-US" sz="2800" dirty="0"/>
          </a:p>
        </p:txBody>
      </p:sp>
      <p:sp>
        <p:nvSpPr>
          <p:cNvPr id="17" name="TextBox 16"/>
          <p:cNvSpPr txBox="1"/>
          <p:nvPr/>
        </p:nvSpPr>
        <p:spPr>
          <a:xfrm>
            <a:off x="6324600" y="2481590"/>
            <a:ext cx="457200" cy="523220"/>
          </a:xfrm>
          <a:prstGeom prst="rect">
            <a:avLst/>
          </a:prstGeom>
          <a:noFill/>
        </p:spPr>
        <p:txBody>
          <a:bodyPr wrap="square" rtlCol="0">
            <a:spAutoFit/>
          </a:bodyPr>
          <a:lstStyle/>
          <a:p>
            <a:r>
              <a:rPr lang="en-US" sz="2800" dirty="0" smtClean="0"/>
              <a:t>5</a:t>
            </a:r>
            <a:endParaRPr lang="en-US" sz="2800" dirty="0"/>
          </a:p>
        </p:txBody>
      </p:sp>
      <p:cxnSp>
        <p:nvCxnSpPr>
          <p:cNvPr id="19" name="Straight Connector 18"/>
          <p:cNvCxnSpPr/>
          <p:nvPr/>
        </p:nvCxnSpPr>
        <p:spPr>
          <a:xfrm>
            <a:off x="6324600" y="2481590"/>
            <a:ext cx="4572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7239000" y="2481590"/>
            <a:ext cx="457200" cy="523220"/>
          </a:xfrm>
          <a:prstGeom prst="rect">
            <a:avLst/>
          </a:prstGeom>
          <a:noFill/>
        </p:spPr>
        <p:txBody>
          <a:bodyPr wrap="square" rtlCol="0">
            <a:spAutoFit/>
          </a:bodyPr>
          <a:lstStyle/>
          <a:p>
            <a:r>
              <a:rPr lang="en-US" sz="2800" dirty="0" smtClean="0"/>
              <a:t>5</a:t>
            </a:r>
            <a:endParaRPr lang="en-US" sz="2800" dirty="0"/>
          </a:p>
        </p:txBody>
      </p:sp>
      <p:sp>
        <p:nvSpPr>
          <p:cNvPr id="22" name="TextBox 21"/>
          <p:cNvSpPr txBox="1"/>
          <p:nvPr/>
        </p:nvSpPr>
        <p:spPr>
          <a:xfrm>
            <a:off x="8229600" y="2483178"/>
            <a:ext cx="457200" cy="523220"/>
          </a:xfrm>
          <a:prstGeom prst="rect">
            <a:avLst/>
          </a:prstGeom>
          <a:noFill/>
        </p:spPr>
        <p:txBody>
          <a:bodyPr wrap="square" rtlCol="0">
            <a:spAutoFit/>
          </a:bodyPr>
          <a:lstStyle/>
          <a:p>
            <a:r>
              <a:rPr lang="en-US" sz="2800" dirty="0" smtClean="0"/>
              <a:t>5</a:t>
            </a:r>
            <a:endParaRPr lang="en-US" sz="2800" dirty="0"/>
          </a:p>
        </p:txBody>
      </p:sp>
      <p:cxnSp>
        <p:nvCxnSpPr>
          <p:cNvPr id="23" name="Straight Connector 22"/>
          <p:cNvCxnSpPr/>
          <p:nvPr/>
        </p:nvCxnSpPr>
        <p:spPr>
          <a:xfrm>
            <a:off x="8229600" y="2478414"/>
            <a:ext cx="4572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7239000" y="2480002"/>
            <a:ext cx="4572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7841266" y="2298512"/>
            <a:ext cx="319468" cy="369332"/>
          </a:xfrm>
          <a:prstGeom prst="rect">
            <a:avLst/>
          </a:prstGeom>
          <a:noFill/>
        </p:spPr>
        <p:txBody>
          <a:bodyPr wrap="none" rtlCol="0">
            <a:spAutoFit/>
          </a:bodyPr>
          <a:lstStyle/>
          <a:p>
            <a:r>
              <a:rPr lang="en-US" dirty="0" smtClean="0"/>
              <a:t>=</a:t>
            </a:r>
            <a:endParaRPr lang="en-US" dirty="0"/>
          </a:p>
        </p:txBody>
      </p:sp>
      <p:sp>
        <p:nvSpPr>
          <p:cNvPr id="26" name="TextBox 25"/>
          <p:cNvSpPr txBox="1"/>
          <p:nvPr/>
        </p:nvSpPr>
        <p:spPr>
          <a:xfrm>
            <a:off x="6837070" y="2293748"/>
            <a:ext cx="325730" cy="369332"/>
          </a:xfrm>
          <a:prstGeom prst="rect">
            <a:avLst/>
          </a:prstGeom>
          <a:noFill/>
        </p:spPr>
        <p:txBody>
          <a:bodyPr wrap="none" rtlCol="0">
            <a:spAutoFit/>
          </a:bodyPr>
          <a:lstStyle/>
          <a:p>
            <a:r>
              <a:rPr lang="en-US" dirty="0" smtClean="0"/>
              <a:t>+</a:t>
            </a:r>
            <a:endParaRPr lang="en-US" dirty="0"/>
          </a:p>
        </p:txBody>
      </p:sp>
      <p:sp>
        <p:nvSpPr>
          <p:cNvPr id="27" name="TextBox 26"/>
          <p:cNvSpPr txBox="1"/>
          <p:nvPr/>
        </p:nvSpPr>
        <p:spPr>
          <a:xfrm>
            <a:off x="7239000" y="1955194"/>
            <a:ext cx="457200" cy="523220"/>
          </a:xfrm>
          <a:prstGeom prst="rect">
            <a:avLst/>
          </a:prstGeom>
          <a:noFill/>
        </p:spPr>
        <p:txBody>
          <a:bodyPr wrap="square" rtlCol="0">
            <a:spAutoFit/>
          </a:bodyPr>
          <a:lstStyle/>
          <a:p>
            <a:r>
              <a:rPr lang="en-US" sz="2800" dirty="0" smtClean="0"/>
              <a:t>1</a:t>
            </a:r>
            <a:endParaRPr lang="en-US" sz="2800" dirty="0"/>
          </a:p>
        </p:txBody>
      </p:sp>
      <p:sp>
        <p:nvSpPr>
          <p:cNvPr id="28" name="TextBox 27"/>
          <p:cNvSpPr txBox="1"/>
          <p:nvPr/>
        </p:nvSpPr>
        <p:spPr>
          <a:xfrm>
            <a:off x="8229600" y="1955194"/>
            <a:ext cx="457200" cy="523220"/>
          </a:xfrm>
          <a:prstGeom prst="rect">
            <a:avLst/>
          </a:prstGeom>
          <a:noFill/>
        </p:spPr>
        <p:txBody>
          <a:bodyPr wrap="square" rtlCol="0">
            <a:spAutoFit/>
          </a:bodyPr>
          <a:lstStyle/>
          <a:p>
            <a:r>
              <a:rPr lang="en-US" sz="2800" dirty="0" smtClean="0"/>
              <a:t>4</a:t>
            </a:r>
            <a:endParaRPr lang="en-US" sz="2800" dirty="0"/>
          </a:p>
        </p:txBody>
      </p:sp>
      <p:graphicFrame>
        <p:nvGraphicFramePr>
          <p:cNvPr id="29" name="Table 28"/>
          <p:cNvGraphicFramePr>
            <a:graphicFrameLocks noGrp="1"/>
          </p:cNvGraphicFramePr>
          <p:nvPr/>
        </p:nvGraphicFramePr>
        <p:xfrm>
          <a:off x="228600" y="3810000"/>
          <a:ext cx="6096000" cy="370840"/>
        </p:xfrm>
        <a:graphic>
          <a:graphicData uri="http://schemas.openxmlformats.org/drawingml/2006/table">
            <a:tbl>
              <a:tblPr firstRow="1" bandRow="1">
                <a:tableStyleId>{5C22544A-7EE6-4342-B048-85BDC9FD1C3A}</a:tableStyleId>
              </a:tblPr>
              <a:tblGrid>
                <a:gridCol w="762000"/>
                <a:gridCol w="762000"/>
                <a:gridCol w="762000"/>
                <a:gridCol w="762000"/>
                <a:gridCol w="762000"/>
                <a:gridCol w="762000"/>
                <a:gridCol w="762000"/>
                <a:gridCol w="762000"/>
              </a:tblGrid>
              <a:tr h="370840">
                <a:tc>
                  <a:txBody>
                    <a:bodyPr/>
                    <a:lstStyle/>
                    <a:p>
                      <a:r>
                        <a:rPr lang="en-US" dirty="0" smtClean="0"/>
                        <a:t>    1/8</a:t>
                      </a:r>
                      <a:endParaRPr lang="en-US" dirty="0"/>
                    </a:p>
                  </a:txBody>
                  <a:tcPr>
                    <a:solidFill>
                      <a:schemeClr val="accent4"/>
                    </a:solidFill>
                  </a:tcPr>
                </a:tc>
                <a:tc>
                  <a:txBody>
                    <a:bodyPr/>
                    <a:lstStyle/>
                    <a:p>
                      <a:r>
                        <a:rPr lang="en-US" dirty="0" smtClean="0"/>
                        <a:t>   1/8</a:t>
                      </a:r>
                      <a:endParaRPr lang="en-US" dirty="0"/>
                    </a:p>
                  </a:txBody>
                  <a:tcPr>
                    <a:solidFill>
                      <a:schemeClr val="accent4"/>
                    </a:solidFill>
                  </a:tcPr>
                </a:tc>
                <a:tc>
                  <a:txBody>
                    <a:bodyPr/>
                    <a:lstStyle/>
                    <a:p>
                      <a:r>
                        <a:rPr lang="en-US" dirty="0" smtClean="0"/>
                        <a:t>   1/8</a:t>
                      </a:r>
                      <a:endParaRPr lang="en-US" dirty="0"/>
                    </a:p>
                  </a:txBody>
                  <a:tcPr>
                    <a:solidFill>
                      <a:schemeClr val="accent4"/>
                    </a:solidFill>
                  </a:tcPr>
                </a:tc>
                <a:tc>
                  <a:txBody>
                    <a:bodyPr/>
                    <a:lstStyle/>
                    <a:p>
                      <a:r>
                        <a:rPr lang="en-US" dirty="0" smtClean="0"/>
                        <a:t>   1/8</a:t>
                      </a:r>
                      <a:endParaRPr lang="en-US" dirty="0"/>
                    </a:p>
                  </a:txBody>
                  <a:tcPr>
                    <a:solidFill>
                      <a:schemeClr val="accent4"/>
                    </a:solidFill>
                  </a:tcPr>
                </a:tc>
                <a:tc>
                  <a:txBody>
                    <a:bodyPr/>
                    <a:lstStyle/>
                    <a:p>
                      <a:r>
                        <a:rPr lang="en-US" dirty="0" smtClean="0"/>
                        <a:t>   1/8</a:t>
                      </a:r>
                      <a:endParaRPr lang="en-US" dirty="0"/>
                    </a:p>
                  </a:txBody>
                  <a:tcPr>
                    <a:solidFill>
                      <a:schemeClr val="accent3">
                        <a:lumMod val="60000"/>
                        <a:lumOff val="40000"/>
                      </a:schemeClr>
                    </a:solidFill>
                  </a:tcPr>
                </a:tc>
                <a:tc>
                  <a:txBody>
                    <a:bodyPr/>
                    <a:lstStyle/>
                    <a:p>
                      <a:r>
                        <a:rPr lang="en-US" dirty="0" smtClean="0"/>
                        <a:t>  1/8</a:t>
                      </a:r>
                      <a:endParaRPr lang="en-US" dirty="0"/>
                    </a:p>
                  </a:txBody>
                  <a:tcPr>
                    <a:solidFill>
                      <a:schemeClr val="accent3">
                        <a:lumMod val="60000"/>
                        <a:lumOff val="40000"/>
                      </a:schemeClr>
                    </a:solidFill>
                  </a:tcPr>
                </a:tc>
                <a:tc>
                  <a:txBody>
                    <a:bodyPr/>
                    <a:lstStyle/>
                    <a:p>
                      <a:endParaRPr lang="en-US" dirty="0"/>
                    </a:p>
                  </a:txBody>
                  <a:tcPr/>
                </a:tc>
                <a:tc>
                  <a:txBody>
                    <a:bodyPr/>
                    <a:lstStyle/>
                    <a:p>
                      <a:endParaRPr lang="en-US" dirty="0"/>
                    </a:p>
                  </a:txBody>
                  <a:tcPr/>
                </a:tc>
              </a:tr>
            </a:tbl>
          </a:graphicData>
        </a:graphic>
      </p:graphicFrame>
      <p:sp>
        <p:nvSpPr>
          <p:cNvPr id="31" name="TextBox 30"/>
          <p:cNvSpPr txBox="1"/>
          <p:nvPr/>
        </p:nvSpPr>
        <p:spPr>
          <a:xfrm>
            <a:off x="7162800" y="3919230"/>
            <a:ext cx="457200" cy="523220"/>
          </a:xfrm>
          <a:prstGeom prst="rect">
            <a:avLst/>
          </a:prstGeom>
          <a:noFill/>
        </p:spPr>
        <p:txBody>
          <a:bodyPr wrap="square" rtlCol="0">
            <a:spAutoFit/>
          </a:bodyPr>
          <a:lstStyle/>
          <a:p>
            <a:r>
              <a:rPr lang="en-US" sz="2800" dirty="0" smtClean="0"/>
              <a:t>8</a:t>
            </a:r>
            <a:endParaRPr lang="en-US" sz="2800" dirty="0"/>
          </a:p>
        </p:txBody>
      </p:sp>
      <p:sp>
        <p:nvSpPr>
          <p:cNvPr id="32" name="TextBox 31"/>
          <p:cNvSpPr txBox="1"/>
          <p:nvPr/>
        </p:nvSpPr>
        <p:spPr>
          <a:xfrm>
            <a:off x="6477000" y="3919230"/>
            <a:ext cx="457200" cy="523220"/>
          </a:xfrm>
          <a:prstGeom prst="rect">
            <a:avLst/>
          </a:prstGeom>
          <a:noFill/>
        </p:spPr>
        <p:txBody>
          <a:bodyPr wrap="square" rtlCol="0">
            <a:spAutoFit/>
          </a:bodyPr>
          <a:lstStyle/>
          <a:p>
            <a:r>
              <a:rPr lang="en-US" sz="2800" dirty="0" smtClean="0"/>
              <a:t>8</a:t>
            </a:r>
            <a:endParaRPr lang="en-US" sz="2800" dirty="0"/>
          </a:p>
        </p:txBody>
      </p:sp>
      <p:cxnSp>
        <p:nvCxnSpPr>
          <p:cNvPr id="34" name="Straight Connector 33"/>
          <p:cNvCxnSpPr/>
          <p:nvPr/>
        </p:nvCxnSpPr>
        <p:spPr>
          <a:xfrm>
            <a:off x="7162800" y="3920818"/>
            <a:ext cx="4572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6477000" y="3919230"/>
            <a:ext cx="4572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36" name="TextBox 35"/>
          <p:cNvSpPr txBox="1"/>
          <p:nvPr/>
        </p:nvSpPr>
        <p:spPr>
          <a:xfrm>
            <a:off x="7772400" y="3739328"/>
            <a:ext cx="319468" cy="369332"/>
          </a:xfrm>
          <a:prstGeom prst="rect">
            <a:avLst/>
          </a:prstGeom>
          <a:noFill/>
        </p:spPr>
        <p:txBody>
          <a:bodyPr wrap="none" rtlCol="0">
            <a:spAutoFit/>
          </a:bodyPr>
          <a:lstStyle/>
          <a:p>
            <a:r>
              <a:rPr lang="en-US" dirty="0" smtClean="0"/>
              <a:t>=</a:t>
            </a:r>
            <a:endParaRPr lang="en-US" dirty="0"/>
          </a:p>
        </p:txBody>
      </p:sp>
      <p:sp>
        <p:nvSpPr>
          <p:cNvPr id="37" name="TextBox 36"/>
          <p:cNvSpPr txBox="1"/>
          <p:nvPr/>
        </p:nvSpPr>
        <p:spPr>
          <a:xfrm>
            <a:off x="6913270" y="3669268"/>
            <a:ext cx="325730" cy="369332"/>
          </a:xfrm>
          <a:prstGeom prst="rect">
            <a:avLst/>
          </a:prstGeom>
          <a:noFill/>
        </p:spPr>
        <p:txBody>
          <a:bodyPr wrap="none" rtlCol="0">
            <a:spAutoFit/>
          </a:bodyPr>
          <a:lstStyle/>
          <a:p>
            <a:r>
              <a:rPr lang="en-US" dirty="0" smtClean="0"/>
              <a:t>+</a:t>
            </a:r>
            <a:endParaRPr lang="en-US" dirty="0"/>
          </a:p>
        </p:txBody>
      </p:sp>
      <p:grpSp>
        <p:nvGrpSpPr>
          <p:cNvPr id="41" name="Group 40"/>
          <p:cNvGrpSpPr/>
          <p:nvPr/>
        </p:nvGrpSpPr>
        <p:grpSpPr>
          <a:xfrm>
            <a:off x="8160734" y="3396010"/>
            <a:ext cx="457200" cy="1046440"/>
            <a:chOff x="8160734" y="3396010"/>
            <a:chExt cx="457200" cy="1046440"/>
          </a:xfrm>
        </p:grpSpPr>
        <p:sp>
          <p:nvSpPr>
            <p:cNvPr id="30" name="TextBox 29"/>
            <p:cNvSpPr txBox="1"/>
            <p:nvPr/>
          </p:nvSpPr>
          <p:spPr>
            <a:xfrm>
              <a:off x="8160734" y="3919230"/>
              <a:ext cx="457200" cy="523220"/>
            </a:xfrm>
            <a:prstGeom prst="rect">
              <a:avLst/>
            </a:prstGeom>
            <a:noFill/>
          </p:spPr>
          <p:txBody>
            <a:bodyPr wrap="square" rtlCol="0">
              <a:spAutoFit/>
            </a:bodyPr>
            <a:lstStyle/>
            <a:p>
              <a:r>
                <a:rPr lang="en-US" sz="2800" dirty="0" smtClean="0"/>
                <a:t>8</a:t>
              </a:r>
              <a:endParaRPr lang="en-US" sz="2800" dirty="0"/>
            </a:p>
          </p:txBody>
        </p:sp>
        <p:cxnSp>
          <p:nvCxnSpPr>
            <p:cNvPr id="33" name="Straight Connector 32"/>
            <p:cNvCxnSpPr/>
            <p:nvPr/>
          </p:nvCxnSpPr>
          <p:spPr>
            <a:xfrm>
              <a:off x="8160734" y="3922406"/>
              <a:ext cx="4572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38" name="TextBox 37"/>
            <p:cNvSpPr txBox="1"/>
            <p:nvPr/>
          </p:nvSpPr>
          <p:spPr>
            <a:xfrm>
              <a:off x="8160734" y="3396010"/>
              <a:ext cx="457200" cy="523220"/>
            </a:xfrm>
            <a:prstGeom prst="rect">
              <a:avLst/>
            </a:prstGeom>
            <a:noFill/>
          </p:spPr>
          <p:txBody>
            <a:bodyPr wrap="square" rtlCol="0">
              <a:spAutoFit/>
            </a:bodyPr>
            <a:lstStyle/>
            <a:p>
              <a:r>
                <a:rPr lang="en-US" sz="2800" dirty="0" smtClean="0"/>
                <a:t>6</a:t>
              </a:r>
              <a:endParaRPr lang="en-US" sz="2800" dirty="0"/>
            </a:p>
          </p:txBody>
        </p:sp>
      </p:grpSp>
      <p:sp>
        <p:nvSpPr>
          <p:cNvPr id="39" name="TextBox 38"/>
          <p:cNvSpPr txBox="1"/>
          <p:nvPr/>
        </p:nvSpPr>
        <p:spPr>
          <a:xfrm>
            <a:off x="7162800" y="3407658"/>
            <a:ext cx="457200" cy="523220"/>
          </a:xfrm>
          <a:prstGeom prst="rect">
            <a:avLst/>
          </a:prstGeom>
          <a:noFill/>
        </p:spPr>
        <p:txBody>
          <a:bodyPr wrap="square" rtlCol="0">
            <a:spAutoFit/>
          </a:bodyPr>
          <a:lstStyle/>
          <a:p>
            <a:r>
              <a:rPr lang="en-US" sz="2800" dirty="0" smtClean="0"/>
              <a:t>2</a:t>
            </a:r>
            <a:endParaRPr lang="en-US" sz="2800" dirty="0"/>
          </a:p>
        </p:txBody>
      </p:sp>
      <p:sp>
        <p:nvSpPr>
          <p:cNvPr id="40" name="TextBox 39"/>
          <p:cNvSpPr txBox="1"/>
          <p:nvPr/>
        </p:nvSpPr>
        <p:spPr>
          <a:xfrm>
            <a:off x="6477000" y="3396010"/>
            <a:ext cx="457200" cy="523220"/>
          </a:xfrm>
          <a:prstGeom prst="rect">
            <a:avLst/>
          </a:prstGeom>
          <a:noFill/>
        </p:spPr>
        <p:txBody>
          <a:bodyPr wrap="square" rtlCol="0">
            <a:spAutoFit/>
          </a:bodyPr>
          <a:lstStyle/>
          <a:p>
            <a:r>
              <a:rPr lang="en-US" sz="2800" dirty="0" smtClean="0"/>
              <a:t>4</a:t>
            </a:r>
            <a:endParaRPr lang="en-US" sz="2800" dirty="0"/>
          </a:p>
        </p:txBody>
      </p:sp>
      <p:grpSp>
        <p:nvGrpSpPr>
          <p:cNvPr id="42" name="Group 41"/>
          <p:cNvGrpSpPr/>
          <p:nvPr/>
        </p:nvGrpSpPr>
        <p:grpSpPr>
          <a:xfrm>
            <a:off x="1066800" y="4442450"/>
            <a:ext cx="457200" cy="1046440"/>
            <a:chOff x="8160734" y="3396010"/>
            <a:chExt cx="457200" cy="1046440"/>
          </a:xfrm>
        </p:grpSpPr>
        <p:sp>
          <p:nvSpPr>
            <p:cNvPr id="43" name="TextBox 42"/>
            <p:cNvSpPr txBox="1"/>
            <p:nvPr/>
          </p:nvSpPr>
          <p:spPr>
            <a:xfrm>
              <a:off x="8160734" y="3919230"/>
              <a:ext cx="457200" cy="523220"/>
            </a:xfrm>
            <a:prstGeom prst="rect">
              <a:avLst/>
            </a:prstGeom>
            <a:noFill/>
          </p:spPr>
          <p:txBody>
            <a:bodyPr wrap="square" rtlCol="0">
              <a:spAutoFit/>
            </a:bodyPr>
            <a:lstStyle/>
            <a:p>
              <a:r>
                <a:rPr lang="en-US" sz="2800" dirty="0" smtClean="0"/>
                <a:t>8</a:t>
              </a:r>
              <a:endParaRPr lang="en-US" sz="2800" dirty="0"/>
            </a:p>
          </p:txBody>
        </p:sp>
        <p:cxnSp>
          <p:nvCxnSpPr>
            <p:cNvPr id="44" name="Straight Connector 43"/>
            <p:cNvCxnSpPr/>
            <p:nvPr/>
          </p:nvCxnSpPr>
          <p:spPr>
            <a:xfrm>
              <a:off x="8160734" y="3922406"/>
              <a:ext cx="4572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45" name="TextBox 44"/>
            <p:cNvSpPr txBox="1"/>
            <p:nvPr/>
          </p:nvSpPr>
          <p:spPr>
            <a:xfrm>
              <a:off x="8160734" y="3396010"/>
              <a:ext cx="457200" cy="523220"/>
            </a:xfrm>
            <a:prstGeom prst="rect">
              <a:avLst/>
            </a:prstGeom>
            <a:noFill/>
          </p:spPr>
          <p:txBody>
            <a:bodyPr wrap="square" rtlCol="0">
              <a:spAutoFit/>
            </a:bodyPr>
            <a:lstStyle/>
            <a:p>
              <a:r>
                <a:rPr lang="en-US" sz="2800" dirty="0" smtClean="0"/>
                <a:t>6</a:t>
              </a:r>
              <a:endParaRPr lang="en-US" sz="2800" dirty="0"/>
            </a:p>
          </p:txBody>
        </p:sp>
      </p:grpSp>
      <p:sp>
        <p:nvSpPr>
          <p:cNvPr id="46" name="TextBox 45"/>
          <p:cNvSpPr txBox="1"/>
          <p:nvPr/>
        </p:nvSpPr>
        <p:spPr>
          <a:xfrm>
            <a:off x="1622035" y="4642504"/>
            <a:ext cx="4854965" cy="646331"/>
          </a:xfrm>
          <a:prstGeom prst="rect">
            <a:avLst/>
          </a:prstGeom>
          <a:noFill/>
        </p:spPr>
        <p:txBody>
          <a:bodyPr wrap="none" rtlCol="0">
            <a:spAutoFit/>
          </a:bodyPr>
          <a:lstStyle/>
          <a:p>
            <a:pPr algn="ctr"/>
            <a:r>
              <a:rPr lang="en-US" dirty="0" smtClean="0"/>
              <a:t>Can be reduced into simplest form by dividing </a:t>
            </a:r>
          </a:p>
          <a:p>
            <a:pPr algn="ctr"/>
            <a:r>
              <a:rPr lang="en-US" dirty="0" smtClean="0"/>
              <a:t>the numerator and the denominator by 2.</a:t>
            </a:r>
            <a:endParaRPr lang="en-US" dirty="0"/>
          </a:p>
        </p:txBody>
      </p:sp>
      <p:sp>
        <p:nvSpPr>
          <p:cNvPr id="48" name="TextBox 47"/>
          <p:cNvSpPr txBox="1"/>
          <p:nvPr/>
        </p:nvSpPr>
        <p:spPr>
          <a:xfrm>
            <a:off x="6837070" y="4970434"/>
            <a:ext cx="457200" cy="523220"/>
          </a:xfrm>
          <a:prstGeom prst="rect">
            <a:avLst/>
          </a:prstGeom>
          <a:noFill/>
        </p:spPr>
        <p:txBody>
          <a:bodyPr wrap="square" rtlCol="0">
            <a:spAutoFit/>
          </a:bodyPr>
          <a:lstStyle/>
          <a:p>
            <a:r>
              <a:rPr lang="en-US" sz="2800" dirty="0" smtClean="0"/>
              <a:t>4</a:t>
            </a:r>
            <a:endParaRPr lang="en-US" sz="2800" dirty="0"/>
          </a:p>
        </p:txBody>
      </p:sp>
      <p:cxnSp>
        <p:nvCxnSpPr>
          <p:cNvPr id="49" name="Straight Connector 48"/>
          <p:cNvCxnSpPr/>
          <p:nvPr/>
        </p:nvCxnSpPr>
        <p:spPr>
          <a:xfrm>
            <a:off x="6837070" y="4973610"/>
            <a:ext cx="4572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50" name="TextBox 49"/>
          <p:cNvSpPr txBox="1"/>
          <p:nvPr/>
        </p:nvSpPr>
        <p:spPr>
          <a:xfrm>
            <a:off x="6837070" y="4447214"/>
            <a:ext cx="457200" cy="523220"/>
          </a:xfrm>
          <a:prstGeom prst="rect">
            <a:avLst/>
          </a:prstGeom>
          <a:noFill/>
        </p:spPr>
        <p:txBody>
          <a:bodyPr wrap="square" rtlCol="0">
            <a:spAutoFit/>
          </a:bodyPr>
          <a:lstStyle/>
          <a:p>
            <a:r>
              <a:rPr lang="en-US" sz="2800" dirty="0" smtClean="0"/>
              <a:t>3</a:t>
            </a:r>
            <a:endParaRPr lang="en-US" sz="2800" dirty="0"/>
          </a:p>
        </p:txBody>
      </p:sp>
      <p:graphicFrame>
        <p:nvGraphicFramePr>
          <p:cNvPr id="51" name="Table 50"/>
          <p:cNvGraphicFramePr>
            <a:graphicFrameLocks noGrp="1"/>
          </p:cNvGraphicFramePr>
          <p:nvPr/>
        </p:nvGraphicFramePr>
        <p:xfrm>
          <a:off x="228600" y="5791200"/>
          <a:ext cx="6096000" cy="365760"/>
        </p:xfrm>
        <a:graphic>
          <a:graphicData uri="http://schemas.openxmlformats.org/drawingml/2006/table">
            <a:tbl>
              <a:tblPr firstRow="1" bandRow="1">
                <a:tableStyleId>{5C22544A-7EE6-4342-B048-85BDC9FD1C3A}</a:tableStyleId>
              </a:tblPr>
              <a:tblGrid>
                <a:gridCol w="1524000"/>
                <a:gridCol w="1524000"/>
                <a:gridCol w="1524000"/>
                <a:gridCol w="1524000"/>
              </a:tblGrid>
              <a:tr h="350202">
                <a:tc>
                  <a:txBody>
                    <a:bodyPr/>
                    <a:lstStyle/>
                    <a:p>
                      <a:r>
                        <a:rPr lang="en-US" dirty="0" smtClean="0"/>
                        <a:t>         1/4</a:t>
                      </a:r>
                      <a:endParaRPr lang="en-US" dirty="0"/>
                    </a:p>
                  </a:txBody>
                  <a:tcPr>
                    <a:solidFill>
                      <a:schemeClr val="accent4"/>
                    </a:solidFill>
                  </a:tcPr>
                </a:tc>
                <a:tc>
                  <a:txBody>
                    <a:bodyPr/>
                    <a:lstStyle/>
                    <a:p>
                      <a:r>
                        <a:rPr lang="en-US" dirty="0" smtClean="0"/>
                        <a:t>         1/4</a:t>
                      </a:r>
                      <a:endParaRPr lang="en-US" dirty="0"/>
                    </a:p>
                  </a:txBody>
                  <a:tcPr>
                    <a:solidFill>
                      <a:schemeClr val="accent3">
                        <a:lumMod val="60000"/>
                        <a:lumOff val="40000"/>
                      </a:schemeClr>
                    </a:solidFill>
                  </a:tcPr>
                </a:tc>
                <a:tc>
                  <a:txBody>
                    <a:bodyPr/>
                    <a:lstStyle/>
                    <a:p>
                      <a:r>
                        <a:rPr lang="en-US" dirty="0" smtClean="0"/>
                        <a:t>         1/4</a:t>
                      </a:r>
                      <a:endParaRPr lang="en-US" dirty="0"/>
                    </a:p>
                  </a:txBody>
                  <a:tcPr>
                    <a:solidFill>
                      <a:schemeClr val="accent3">
                        <a:lumMod val="60000"/>
                        <a:lumOff val="40000"/>
                      </a:schemeClr>
                    </a:solidFill>
                  </a:tcPr>
                </a:tc>
                <a:tc>
                  <a:txBody>
                    <a:bodyPr/>
                    <a:lstStyle/>
                    <a:p>
                      <a:endParaRPr lang="en-US" dirty="0"/>
                    </a:p>
                  </a:txBody>
                  <a:tcPr/>
                </a:tc>
              </a:tr>
            </a:tbl>
          </a:graphicData>
        </a:graphic>
      </p:graphicFrame>
      <p:grpSp>
        <p:nvGrpSpPr>
          <p:cNvPr id="52" name="Group 51"/>
          <p:cNvGrpSpPr/>
          <p:nvPr/>
        </p:nvGrpSpPr>
        <p:grpSpPr>
          <a:xfrm>
            <a:off x="8160734" y="5488890"/>
            <a:ext cx="457200" cy="1046440"/>
            <a:chOff x="8160734" y="3396010"/>
            <a:chExt cx="457200" cy="1046440"/>
          </a:xfrm>
        </p:grpSpPr>
        <p:sp>
          <p:nvSpPr>
            <p:cNvPr id="53" name="TextBox 52"/>
            <p:cNvSpPr txBox="1"/>
            <p:nvPr/>
          </p:nvSpPr>
          <p:spPr>
            <a:xfrm>
              <a:off x="8160734" y="3919230"/>
              <a:ext cx="457200" cy="523220"/>
            </a:xfrm>
            <a:prstGeom prst="rect">
              <a:avLst/>
            </a:prstGeom>
            <a:noFill/>
          </p:spPr>
          <p:txBody>
            <a:bodyPr wrap="square" rtlCol="0">
              <a:spAutoFit/>
            </a:bodyPr>
            <a:lstStyle/>
            <a:p>
              <a:r>
                <a:rPr lang="en-US" sz="2800" dirty="0" smtClean="0"/>
                <a:t>4</a:t>
              </a:r>
              <a:endParaRPr lang="en-US" sz="2800" dirty="0"/>
            </a:p>
          </p:txBody>
        </p:sp>
        <p:cxnSp>
          <p:nvCxnSpPr>
            <p:cNvPr id="54" name="Straight Connector 53"/>
            <p:cNvCxnSpPr/>
            <p:nvPr/>
          </p:nvCxnSpPr>
          <p:spPr>
            <a:xfrm>
              <a:off x="8160734" y="3922406"/>
              <a:ext cx="4572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55" name="TextBox 54"/>
            <p:cNvSpPr txBox="1"/>
            <p:nvPr/>
          </p:nvSpPr>
          <p:spPr>
            <a:xfrm>
              <a:off x="8160734" y="3396010"/>
              <a:ext cx="457200" cy="523220"/>
            </a:xfrm>
            <a:prstGeom prst="rect">
              <a:avLst/>
            </a:prstGeom>
            <a:noFill/>
          </p:spPr>
          <p:txBody>
            <a:bodyPr wrap="square" rtlCol="0">
              <a:spAutoFit/>
            </a:bodyPr>
            <a:lstStyle/>
            <a:p>
              <a:r>
                <a:rPr lang="en-US" sz="2800" dirty="0" smtClean="0"/>
                <a:t>3</a:t>
              </a:r>
              <a:endParaRPr lang="en-US" sz="2800" dirty="0"/>
            </a:p>
          </p:txBody>
        </p:sp>
      </p:grpSp>
      <p:grpSp>
        <p:nvGrpSpPr>
          <p:cNvPr id="56" name="Group 55"/>
          <p:cNvGrpSpPr/>
          <p:nvPr/>
        </p:nvGrpSpPr>
        <p:grpSpPr>
          <a:xfrm>
            <a:off x="7239000" y="5498418"/>
            <a:ext cx="457200" cy="1046440"/>
            <a:chOff x="8160734" y="3396010"/>
            <a:chExt cx="457200" cy="1046440"/>
          </a:xfrm>
        </p:grpSpPr>
        <p:sp>
          <p:nvSpPr>
            <p:cNvPr id="57" name="TextBox 56"/>
            <p:cNvSpPr txBox="1"/>
            <p:nvPr/>
          </p:nvSpPr>
          <p:spPr>
            <a:xfrm>
              <a:off x="8160734" y="3919230"/>
              <a:ext cx="457200" cy="523220"/>
            </a:xfrm>
            <a:prstGeom prst="rect">
              <a:avLst/>
            </a:prstGeom>
            <a:noFill/>
          </p:spPr>
          <p:txBody>
            <a:bodyPr wrap="square" rtlCol="0">
              <a:spAutoFit/>
            </a:bodyPr>
            <a:lstStyle/>
            <a:p>
              <a:r>
                <a:rPr lang="en-US" sz="2800" dirty="0" smtClean="0"/>
                <a:t>4</a:t>
              </a:r>
              <a:endParaRPr lang="en-US" sz="2800" dirty="0"/>
            </a:p>
          </p:txBody>
        </p:sp>
        <p:cxnSp>
          <p:nvCxnSpPr>
            <p:cNvPr id="58" name="Straight Connector 57"/>
            <p:cNvCxnSpPr/>
            <p:nvPr/>
          </p:nvCxnSpPr>
          <p:spPr>
            <a:xfrm>
              <a:off x="8160734" y="3922406"/>
              <a:ext cx="4572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59" name="TextBox 58"/>
            <p:cNvSpPr txBox="1"/>
            <p:nvPr/>
          </p:nvSpPr>
          <p:spPr>
            <a:xfrm>
              <a:off x="8160734" y="3396010"/>
              <a:ext cx="457200" cy="523220"/>
            </a:xfrm>
            <a:prstGeom prst="rect">
              <a:avLst/>
            </a:prstGeom>
            <a:noFill/>
          </p:spPr>
          <p:txBody>
            <a:bodyPr wrap="square" rtlCol="0">
              <a:spAutoFit/>
            </a:bodyPr>
            <a:lstStyle/>
            <a:p>
              <a:r>
                <a:rPr lang="en-US" sz="2800" dirty="0" smtClean="0"/>
                <a:t>2</a:t>
              </a:r>
              <a:endParaRPr lang="en-US" sz="2800" dirty="0"/>
            </a:p>
          </p:txBody>
        </p:sp>
      </p:grpSp>
      <p:grpSp>
        <p:nvGrpSpPr>
          <p:cNvPr id="60" name="Group 59"/>
          <p:cNvGrpSpPr/>
          <p:nvPr/>
        </p:nvGrpSpPr>
        <p:grpSpPr>
          <a:xfrm>
            <a:off x="6477000" y="5493654"/>
            <a:ext cx="457200" cy="1046440"/>
            <a:chOff x="8160734" y="3396010"/>
            <a:chExt cx="457200" cy="1046440"/>
          </a:xfrm>
        </p:grpSpPr>
        <p:sp>
          <p:nvSpPr>
            <p:cNvPr id="61" name="TextBox 60"/>
            <p:cNvSpPr txBox="1"/>
            <p:nvPr/>
          </p:nvSpPr>
          <p:spPr>
            <a:xfrm>
              <a:off x="8160734" y="3919230"/>
              <a:ext cx="457200" cy="523220"/>
            </a:xfrm>
            <a:prstGeom prst="rect">
              <a:avLst/>
            </a:prstGeom>
            <a:noFill/>
          </p:spPr>
          <p:txBody>
            <a:bodyPr wrap="square" rtlCol="0">
              <a:spAutoFit/>
            </a:bodyPr>
            <a:lstStyle/>
            <a:p>
              <a:r>
                <a:rPr lang="en-US" sz="2800" dirty="0" smtClean="0"/>
                <a:t>4</a:t>
              </a:r>
              <a:endParaRPr lang="en-US" sz="2800" dirty="0"/>
            </a:p>
          </p:txBody>
        </p:sp>
        <p:cxnSp>
          <p:nvCxnSpPr>
            <p:cNvPr id="62" name="Straight Connector 61"/>
            <p:cNvCxnSpPr/>
            <p:nvPr/>
          </p:nvCxnSpPr>
          <p:spPr>
            <a:xfrm>
              <a:off x="8160734" y="3922406"/>
              <a:ext cx="4572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63" name="TextBox 62"/>
            <p:cNvSpPr txBox="1"/>
            <p:nvPr/>
          </p:nvSpPr>
          <p:spPr>
            <a:xfrm>
              <a:off x="8160734" y="3396010"/>
              <a:ext cx="457200" cy="523220"/>
            </a:xfrm>
            <a:prstGeom prst="rect">
              <a:avLst/>
            </a:prstGeom>
            <a:noFill/>
          </p:spPr>
          <p:txBody>
            <a:bodyPr wrap="square" rtlCol="0">
              <a:spAutoFit/>
            </a:bodyPr>
            <a:lstStyle/>
            <a:p>
              <a:r>
                <a:rPr lang="en-US" sz="2800" dirty="0" smtClean="0"/>
                <a:t>1</a:t>
              </a:r>
              <a:endParaRPr lang="en-US" sz="2800" dirty="0"/>
            </a:p>
          </p:txBody>
        </p:sp>
      </p:grpSp>
      <p:sp>
        <p:nvSpPr>
          <p:cNvPr id="64" name="TextBox 63"/>
          <p:cNvSpPr txBox="1"/>
          <p:nvPr/>
        </p:nvSpPr>
        <p:spPr>
          <a:xfrm>
            <a:off x="7765066" y="5840148"/>
            <a:ext cx="319468" cy="369332"/>
          </a:xfrm>
          <a:prstGeom prst="rect">
            <a:avLst/>
          </a:prstGeom>
          <a:noFill/>
        </p:spPr>
        <p:txBody>
          <a:bodyPr wrap="none" rtlCol="0">
            <a:spAutoFit/>
          </a:bodyPr>
          <a:lstStyle/>
          <a:p>
            <a:r>
              <a:rPr lang="en-US" dirty="0" smtClean="0"/>
              <a:t>=</a:t>
            </a:r>
            <a:endParaRPr lang="en-US" dirty="0"/>
          </a:p>
        </p:txBody>
      </p:sp>
      <p:sp>
        <p:nvSpPr>
          <p:cNvPr id="65" name="TextBox 64"/>
          <p:cNvSpPr txBox="1"/>
          <p:nvPr/>
        </p:nvSpPr>
        <p:spPr>
          <a:xfrm>
            <a:off x="6934200" y="5787628"/>
            <a:ext cx="325730" cy="369332"/>
          </a:xfrm>
          <a:prstGeom prst="rect">
            <a:avLst/>
          </a:prstGeom>
          <a:noFill/>
        </p:spPr>
        <p:txBody>
          <a:bodyPr wrap="none" rtlCol="0">
            <a:spAutoFit/>
          </a:bodyPr>
          <a:lstStyle/>
          <a:p>
            <a:r>
              <a:rPr lang="en-US" dirty="0" smtClean="0"/>
              <a:t>+</a:t>
            </a:r>
            <a:endParaRPr lang="en-US" dirty="0"/>
          </a:p>
        </p:txBody>
      </p:sp>
      <p:sp>
        <p:nvSpPr>
          <p:cNvPr id="66" name="Action Button: Forward or Next 65">
            <a:hlinkClick r:id="" action="ppaction://hlinkshowjump?jump=nextslide" highlightClick="1"/>
          </p:cNvPr>
          <p:cNvSpPr/>
          <p:nvPr/>
        </p:nvSpPr>
        <p:spPr>
          <a:xfrm>
            <a:off x="8617934" y="6350909"/>
            <a:ext cx="381000" cy="387898"/>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7" name="Action Button: Home 66">
            <a:hlinkClick r:id="rId2" action="ppaction://hlinksldjump" highlightClick="1"/>
          </p:cNvPr>
          <p:cNvSpPr/>
          <p:nvPr/>
        </p:nvSpPr>
        <p:spPr>
          <a:xfrm>
            <a:off x="196596" y="6274726"/>
            <a:ext cx="521208" cy="521208"/>
          </a:xfrm>
          <a:prstGeom prst="actionButtonHo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 Adding Fractions</a:t>
            </a:r>
            <a:endParaRPr lang="en-US" dirty="0"/>
          </a:p>
        </p:txBody>
      </p:sp>
      <p:sp>
        <p:nvSpPr>
          <p:cNvPr id="3" name="Content Placeholder 2"/>
          <p:cNvSpPr>
            <a:spLocks noGrp="1"/>
          </p:cNvSpPr>
          <p:nvPr>
            <p:ph idx="1"/>
          </p:nvPr>
        </p:nvSpPr>
        <p:spPr>
          <a:xfrm>
            <a:off x="457200" y="2057400"/>
            <a:ext cx="8229600" cy="4572000"/>
          </a:xfrm>
        </p:spPr>
        <p:txBody>
          <a:bodyPr/>
          <a:lstStyle/>
          <a:p>
            <a:r>
              <a:rPr lang="en-US" dirty="0" smtClean="0"/>
              <a:t>Check your understanding of adding fractions. Answer the following problems on the pages that follow. </a:t>
            </a:r>
          </a:p>
          <a:p>
            <a:r>
              <a:rPr lang="en-US" dirty="0" smtClean="0"/>
              <a:t>Things to remember:</a:t>
            </a:r>
          </a:p>
          <a:p>
            <a:pPr>
              <a:buNone/>
            </a:pPr>
            <a:r>
              <a:rPr lang="en-US" dirty="0" smtClean="0"/>
              <a:t>Add the numerators</a:t>
            </a:r>
          </a:p>
          <a:p>
            <a:pPr>
              <a:buNone/>
            </a:pPr>
            <a:r>
              <a:rPr lang="en-US" dirty="0" smtClean="0"/>
              <a:t>Make sure the denominators are the same</a:t>
            </a:r>
          </a:p>
          <a:p>
            <a:pPr>
              <a:buNone/>
            </a:pPr>
            <a:r>
              <a:rPr lang="en-US" dirty="0" smtClean="0"/>
              <a:t>Don’t add the denominators together</a:t>
            </a:r>
          </a:p>
          <a:p>
            <a:pPr>
              <a:buNone/>
            </a:pPr>
            <a:r>
              <a:rPr lang="en-US" dirty="0" smtClean="0"/>
              <a:t>Make sure your answer is in simplest form</a:t>
            </a:r>
            <a:endParaRPr lang="en-US" dirty="0"/>
          </a:p>
        </p:txBody>
      </p:sp>
      <p:sp>
        <p:nvSpPr>
          <p:cNvPr id="4" name="Action Button: Forward or Next 3">
            <a:hlinkClick r:id="" action="ppaction://hlinkshowjump?jump=nextslide" highlightClick="1"/>
          </p:cNvPr>
          <p:cNvSpPr/>
          <p:nvPr/>
        </p:nvSpPr>
        <p:spPr>
          <a:xfrm>
            <a:off x="8001000" y="6057900"/>
            <a:ext cx="685800" cy="571500"/>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9" name="Group 8"/>
          <p:cNvGrpSpPr/>
          <p:nvPr/>
        </p:nvGrpSpPr>
        <p:grpSpPr>
          <a:xfrm>
            <a:off x="1257300" y="1227906"/>
            <a:ext cx="1219200" cy="2031326"/>
            <a:chOff x="914400" y="1226403"/>
            <a:chExt cx="1219200" cy="2031326"/>
          </a:xfrm>
        </p:grpSpPr>
        <p:sp>
          <p:nvSpPr>
            <p:cNvPr id="5" name="TextBox 4"/>
            <p:cNvSpPr txBox="1"/>
            <p:nvPr/>
          </p:nvSpPr>
          <p:spPr>
            <a:xfrm>
              <a:off x="1181100" y="2242066"/>
              <a:ext cx="685800" cy="1015663"/>
            </a:xfrm>
            <a:prstGeom prst="rect">
              <a:avLst/>
            </a:prstGeom>
            <a:noFill/>
          </p:spPr>
          <p:txBody>
            <a:bodyPr wrap="square" rtlCol="0">
              <a:spAutoFit/>
            </a:bodyPr>
            <a:lstStyle/>
            <a:p>
              <a:r>
                <a:rPr lang="en-US" sz="6000" dirty="0" smtClean="0"/>
                <a:t>6</a:t>
              </a:r>
              <a:endParaRPr lang="en-US" sz="6000" dirty="0"/>
            </a:p>
          </p:txBody>
        </p:sp>
        <p:cxnSp>
          <p:nvCxnSpPr>
            <p:cNvPr id="6" name="Straight Connector 5"/>
            <p:cNvCxnSpPr/>
            <p:nvPr/>
          </p:nvCxnSpPr>
          <p:spPr>
            <a:xfrm>
              <a:off x="914400" y="2242066"/>
              <a:ext cx="1219200" cy="150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1181100" y="1226403"/>
              <a:ext cx="685800" cy="1015663"/>
            </a:xfrm>
            <a:prstGeom prst="rect">
              <a:avLst/>
            </a:prstGeom>
            <a:noFill/>
          </p:spPr>
          <p:txBody>
            <a:bodyPr wrap="square" rtlCol="0">
              <a:spAutoFit/>
            </a:bodyPr>
            <a:lstStyle/>
            <a:p>
              <a:r>
                <a:rPr lang="en-US" sz="6000" dirty="0" smtClean="0"/>
                <a:t>3</a:t>
              </a:r>
              <a:endParaRPr lang="en-US" sz="6000" dirty="0"/>
            </a:p>
          </p:txBody>
        </p:sp>
      </p:grpSp>
      <p:grpSp>
        <p:nvGrpSpPr>
          <p:cNvPr id="10" name="Group 9"/>
          <p:cNvGrpSpPr/>
          <p:nvPr/>
        </p:nvGrpSpPr>
        <p:grpSpPr>
          <a:xfrm>
            <a:off x="4000500" y="1230912"/>
            <a:ext cx="1219200" cy="2031326"/>
            <a:chOff x="914400" y="1226403"/>
            <a:chExt cx="1219200" cy="2031326"/>
          </a:xfrm>
        </p:grpSpPr>
        <p:sp>
          <p:nvSpPr>
            <p:cNvPr id="11" name="TextBox 10"/>
            <p:cNvSpPr txBox="1"/>
            <p:nvPr/>
          </p:nvSpPr>
          <p:spPr>
            <a:xfrm>
              <a:off x="1181100" y="2242066"/>
              <a:ext cx="685800" cy="1015663"/>
            </a:xfrm>
            <a:prstGeom prst="rect">
              <a:avLst/>
            </a:prstGeom>
            <a:noFill/>
          </p:spPr>
          <p:txBody>
            <a:bodyPr wrap="square" rtlCol="0">
              <a:spAutoFit/>
            </a:bodyPr>
            <a:lstStyle/>
            <a:p>
              <a:r>
                <a:rPr lang="en-US" sz="6000" dirty="0" smtClean="0"/>
                <a:t>6</a:t>
              </a:r>
              <a:endParaRPr lang="en-US" sz="6000" dirty="0"/>
            </a:p>
          </p:txBody>
        </p:sp>
        <p:cxnSp>
          <p:nvCxnSpPr>
            <p:cNvPr id="12" name="Straight Connector 11"/>
            <p:cNvCxnSpPr/>
            <p:nvPr/>
          </p:nvCxnSpPr>
          <p:spPr>
            <a:xfrm>
              <a:off x="914400" y="2242066"/>
              <a:ext cx="1219200" cy="150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1181100" y="1226403"/>
              <a:ext cx="685800" cy="1015663"/>
            </a:xfrm>
            <a:prstGeom prst="rect">
              <a:avLst/>
            </a:prstGeom>
            <a:noFill/>
          </p:spPr>
          <p:txBody>
            <a:bodyPr wrap="square" rtlCol="0">
              <a:spAutoFit/>
            </a:bodyPr>
            <a:lstStyle/>
            <a:p>
              <a:r>
                <a:rPr lang="en-US" sz="6000" dirty="0" smtClean="0"/>
                <a:t>2</a:t>
              </a:r>
              <a:endParaRPr lang="en-US" sz="6000" dirty="0"/>
            </a:p>
          </p:txBody>
        </p:sp>
      </p:grpSp>
      <p:sp>
        <p:nvSpPr>
          <p:cNvPr id="14" name="TextBox 13"/>
          <p:cNvSpPr txBox="1"/>
          <p:nvPr/>
        </p:nvSpPr>
        <p:spPr>
          <a:xfrm>
            <a:off x="5486400" y="1735737"/>
            <a:ext cx="634008" cy="1015663"/>
          </a:xfrm>
          <a:prstGeom prst="rect">
            <a:avLst/>
          </a:prstGeom>
          <a:noFill/>
        </p:spPr>
        <p:txBody>
          <a:bodyPr wrap="none" rtlCol="0">
            <a:spAutoFit/>
          </a:bodyPr>
          <a:lstStyle/>
          <a:p>
            <a:r>
              <a:rPr lang="en-US" sz="6000" dirty="0" smtClean="0"/>
              <a:t>=</a:t>
            </a:r>
            <a:endParaRPr lang="en-US" sz="6000" dirty="0"/>
          </a:p>
        </p:txBody>
      </p:sp>
      <p:sp>
        <p:nvSpPr>
          <p:cNvPr id="15" name="TextBox 14"/>
          <p:cNvSpPr txBox="1"/>
          <p:nvPr/>
        </p:nvSpPr>
        <p:spPr>
          <a:xfrm>
            <a:off x="2895600" y="1735737"/>
            <a:ext cx="634008" cy="1015663"/>
          </a:xfrm>
          <a:prstGeom prst="rect">
            <a:avLst/>
          </a:prstGeom>
          <a:noFill/>
        </p:spPr>
        <p:txBody>
          <a:bodyPr wrap="none" rtlCol="0">
            <a:spAutoFit/>
          </a:bodyPr>
          <a:lstStyle/>
          <a:p>
            <a:r>
              <a:rPr lang="en-US" sz="6000" dirty="0" smtClean="0"/>
              <a:t>+</a:t>
            </a:r>
            <a:endParaRPr lang="en-US" sz="6000" dirty="0"/>
          </a:p>
        </p:txBody>
      </p:sp>
      <p:graphicFrame>
        <p:nvGraphicFramePr>
          <p:cNvPr id="16" name="Table 15"/>
          <p:cNvGraphicFramePr>
            <a:graphicFrameLocks noGrp="1"/>
          </p:cNvGraphicFramePr>
          <p:nvPr/>
        </p:nvGraphicFramePr>
        <p:xfrm>
          <a:off x="1257300" y="609600"/>
          <a:ext cx="6096000" cy="370840"/>
        </p:xfrm>
        <a:graphic>
          <a:graphicData uri="http://schemas.openxmlformats.org/drawingml/2006/table">
            <a:tbl>
              <a:tblPr firstRow="1" bandRow="1">
                <a:tableStyleId>{5C22544A-7EE6-4342-B048-85BDC9FD1C3A}</a:tableStyleId>
              </a:tblPr>
              <a:tblGrid>
                <a:gridCol w="1016000"/>
                <a:gridCol w="1016000"/>
                <a:gridCol w="1016000"/>
                <a:gridCol w="1016000"/>
                <a:gridCol w="1016000"/>
                <a:gridCol w="1016000"/>
              </a:tblGrid>
              <a:tr h="370840">
                <a:tc>
                  <a:txBody>
                    <a:bodyPr/>
                    <a:lstStyle/>
                    <a:p>
                      <a:r>
                        <a:rPr lang="en-US" dirty="0" smtClean="0"/>
                        <a:t>      1/6</a:t>
                      </a:r>
                      <a:endParaRPr lang="en-US" dirty="0"/>
                    </a:p>
                  </a:txBody>
                  <a:tcPr>
                    <a:solidFill>
                      <a:schemeClr val="accent4"/>
                    </a:solidFill>
                  </a:tcPr>
                </a:tc>
                <a:tc>
                  <a:txBody>
                    <a:bodyPr/>
                    <a:lstStyle/>
                    <a:p>
                      <a:r>
                        <a:rPr lang="en-US" dirty="0" smtClean="0"/>
                        <a:t>     1/6</a:t>
                      </a:r>
                      <a:endParaRPr lang="en-US" dirty="0"/>
                    </a:p>
                  </a:txBody>
                  <a:tcPr>
                    <a:solidFill>
                      <a:schemeClr val="accent4"/>
                    </a:solidFill>
                  </a:tcPr>
                </a:tc>
                <a:tc>
                  <a:txBody>
                    <a:bodyPr/>
                    <a:lstStyle/>
                    <a:p>
                      <a:r>
                        <a:rPr lang="en-US" dirty="0" smtClean="0"/>
                        <a:t>     1/6</a:t>
                      </a:r>
                      <a:endParaRPr lang="en-US" dirty="0"/>
                    </a:p>
                  </a:txBody>
                  <a:tcPr>
                    <a:solidFill>
                      <a:schemeClr val="accent4"/>
                    </a:solidFill>
                  </a:tcPr>
                </a:tc>
                <a:tc>
                  <a:txBody>
                    <a:bodyPr/>
                    <a:lstStyle/>
                    <a:p>
                      <a:r>
                        <a:rPr lang="en-US" dirty="0" smtClean="0"/>
                        <a:t>     1/6</a:t>
                      </a:r>
                      <a:endParaRPr lang="en-US" dirty="0"/>
                    </a:p>
                  </a:txBody>
                  <a:tcPr>
                    <a:solidFill>
                      <a:schemeClr val="accent3">
                        <a:lumMod val="60000"/>
                        <a:lumOff val="40000"/>
                      </a:schemeClr>
                    </a:solidFill>
                  </a:tcPr>
                </a:tc>
                <a:tc>
                  <a:txBody>
                    <a:bodyPr/>
                    <a:lstStyle/>
                    <a:p>
                      <a:r>
                        <a:rPr lang="en-US" dirty="0" smtClean="0"/>
                        <a:t>    1/6</a:t>
                      </a:r>
                      <a:endParaRPr lang="en-US" dirty="0"/>
                    </a:p>
                  </a:txBody>
                  <a:tcPr>
                    <a:solidFill>
                      <a:schemeClr val="accent3">
                        <a:lumMod val="60000"/>
                        <a:lumOff val="40000"/>
                      </a:schemeClr>
                    </a:solidFill>
                  </a:tcPr>
                </a:tc>
                <a:tc>
                  <a:txBody>
                    <a:bodyPr/>
                    <a:lstStyle/>
                    <a:p>
                      <a:endParaRPr lang="en-US" dirty="0"/>
                    </a:p>
                  </a:txBody>
                  <a:tcPr/>
                </a:tc>
              </a:tr>
            </a:tbl>
          </a:graphicData>
        </a:graphic>
      </p:graphicFrame>
      <p:sp>
        <p:nvSpPr>
          <p:cNvPr id="17" name="TextBox 16"/>
          <p:cNvSpPr txBox="1"/>
          <p:nvPr/>
        </p:nvSpPr>
        <p:spPr>
          <a:xfrm>
            <a:off x="1067610" y="5562094"/>
            <a:ext cx="783162" cy="1015663"/>
          </a:xfrm>
          <a:prstGeom prst="rect">
            <a:avLst/>
          </a:prstGeom>
          <a:noFill/>
        </p:spPr>
        <p:txBody>
          <a:bodyPr wrap="none" rtlCol="0">
            <a:spAutoFit/>
          </a:bodyPr>
          <a:lstStyle/>
          <a:p>
            <a:r>
              <a:rPr lang="en-US" sz="6000" dirty="0" smtClean="0"/>
              <a:t>c. </a:t>
            </a:r>
            <a:endParaRPr lang="en-US" sz="6000" dirty="0"/>
          </a:p>
        </p:txBody>
      </p:sp>
      <p:sp>
        <p:nvSpPr>
          <p:cNvPr id="18" name="TextBox 17"/>
          <p:cNvSpPr txBox="1"/>
          <p:nvPr/>
        </p:nvSpPr>
        <p:spPr>
          <a:xfrm>
            <a:off x="1067610" y="4274895"/>
            <a:ext cx="826368" cy="1015663"/>
          </a:xfrm>
          <a:prstGeom prst="rect">
            <a:avLst/>
          </a:prstGeom>
          <a:noFill/>
        </p:spPr>
        <p:txBody>
          <a:bodyPr wrap="none" rtlCol="0">
            <a:spAutoFit/>
          </a:bodyPr>
          <a:lstStyle/>
          <a:p>
            <a:r>
              <a:rPr lang="en-US" sz="6000" dirty="0" smtClean="0"/>
              <a:t>b. </a:t>
            </a:r>
            <a:endParaRPr lang="en-US" sz="6000" dirty="0"/>
          </a:p>
        </p:txBody>
      </p:sp>
      <p:sp>
        <p:nvSpPr>
          <p:cNvPr id="19" name="TextBox 18"/>
          <p:cNvSpPr txBox="1"/>
          <p:nvPr/>
        </p:nvSpPr>
        <p:spPr>
          <a:xfrm>
            <a:off x="1067610" y="3259232"/>
            <a:ext cx="826368" cy="1015663"/>
          </a:xfrm>
          <a:prstGeom prst="rect">
            <a:avLst/>
          </a:prstGeom>
          <a:noFill/>
        </p:spPr>
        <p:txBody>
          <a:bodyPr wrap="none" rtlCol="0">
            <a:spAutoFit/>
          </a:bodyPr>
          <a:lstStyle/>
          <a:p>
            <a:r>
              <a:rPr lang="en-US" sz="6000" dirty="0" smtClean="0"/>
              <a:t>a. </a:t>
            </a:r>
            <a:endParaRPr lang="en-US" sz="6000" dirty="0"/>
          </a:p>
        </p:txBody>
      </p:sp>
      <p:grpSp>
        <p:nvGrpSpPr>
          <p:cNvPr id="49" name="Group 48"/>
          <p:cNvGrpSpPr/>
          <p:nvPr/>
        </p:nvGrpSpPr>
        <p:grpSpPr>
          <a:xfrm>
            <a:off x="2013265" y="4433163"/>
            <a:ext cx="2705100" cy="1056114"/>
            <a:chOff x="5063318" y="4473614"/>
            <a:chExt cx="2705100" cy="1056114"/>
          </a:xfrm>
        </p:grpSpPr>
        <p:sp>
          <p:nvSpPr>
            <p:cNvPr id="44" name="Oval 43">
              <a:hlinkClick r:id="rId2" action="ppaction://hlinksldjump"/>
            </p:cNvPr>
            <p:cNvSpPr/>
            <p:nvPr/>
          </p:nvSpPr>
          <p:spPr>
            <a:xfrm>
              <a:off x="5063318" y="4473614"/>
              <a:ext cx="2705100" cy="101566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29" name="Group 28"/>
            <p:cNvGrpSpPr/>
            <p:nvPr/>
          </p:nvGrpSpPr>
          <p:grpSpPr>
            <a:xfrm>
              <a:off x="6120408" y="4473614"/>
              <a:ext cx="647700" cy="1056114"/>
              <a:chOff x="3943350" y="4767590"/>
              <a:chExt cx="647700" cy="1056114"/>
            </a:xfrm>
          </p:grpSpPr>
          <p:sp>
            <p:nvSpPr>
              <p:cNvPr id="25" name="TextBox 24"/>
              <p:cNvSpPr txBox="1"/>
              <p:nvPr/>
            </p:nvSpPr>
            <p:spPr>
              <a:xfrm>
                <a:off x="3943350" y="5300484"/>
                <a:ext cx="647700" cy="523220"/>
              </a:xfrm>
              <a:prstGeom prst="rect">
                <a:avLst/>
              </a:prstGeom>
              <a:noFill/>
            </p:spPr>
            <p:txBody>
              <a:bodyPr wrap="square" rtlCol="0">
                <a:spAutoFit/>
              </a:bodyPr>
              <a:lstStyle/>
              <a:p>
                <a:r>
                  <a:rPr lang="en-US" sz="2800" dirty="0" smtClean="0"/>
                  <a:t>12</a:t>
                </a:r>
                <a:endParaRPr lang="en-US" sz="2800" dirty="0"/>
              </a:p>
            </p:txBody>
          </p:sp>
          <p:sp>
            <p:nvSpPr>
              <p:cNvPr id="26" name="TextBox 25"/>
              <p:cNvSpPr txBox="1"/>
              <p:nvPr/>
            </p:nvSpPr>
            <p:spPr>
              <a:xfrm>
                <a:off x="4075017" y="4767590"/>
                <a:ext cx="384365" cy="523220"/>
              </a:xfrm>
              <a:prstGeom prst="rect">
                <a:avLst/>
              </a:prstGeom>
              <a:noFill/>
            </p:spPr>
            <p:txBody>
              <a:bodyPr wrap="none" rtlCol="0">
                <a:spAutoFit/>
              </a:bodyPr>
              <a:lstStyle/>
              <a:p>
                <a:r>
                  <a:rPr lang="en-US" sz="2800" dirty="0" smtClean="0"/>
                  <a:t>5</a:t>
                </a:r>
                <a:endParaRPr lang="en-US" sz="2800" dirty="0"/>
              </a:p>
            </p:txBody>
          </p:sp>
          <p:cxnSp>
            <p:nvCxnSpPr>
              <p:cNvPr id="28" name="Straight Connector 27"/>
              <p:cNvCxnSpPr/>
              <p:nvPr/>
            </p:nvCxnSpPr>
            <p:spPr>
              <a:xfrm>
                <a:off x="3943350" y="5290810"/>
                <a:ext cx="6477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grpSp>
        <p:nvGrpSpPr>
          <p:cNvPr id="36" name="Group 35"/>
          <p:cNvGrpSpPr/>
          <p:nvPr/>
        </p:nvGrpSpPr>
        <p:grpSpPr>
          <a:xfrm>
            <a:off x="2013265" y="5601751"/>
            <a:ext cx="2705100" cy="1048029"/>
            <a:chOff x="4648200" y="3530767"/>
            <a:chExt cx="2705100" cy="1048029"/>
          </a:xfrm>
        </p:grpSpPr>
        <p:sp>
          <p:nvSpPr>
            <p:cNvPr id="35" name="Oval 34">
              <a:hlinkClick r:id="rId3" action="ppaction://hlinksldjump"/>
            </p:cNvPr>
            <p:cNvSpPr/>
            <p:nvPr/>
          </p:nvSpPr>
          <p:spPr>
            <a:xfrm>
              <a:off x="4648200" y="3530767"/>
              <a:ext cx="2705100" cy="101566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34" name="Group 33"/>
            <p:cNvGrpSpPr/>
            <p:nvPr/>
          </p:nvGrpSpPr>
          <p:grpSpPr>
            <a:xfrm>
              <a:off x="5796558" y="3530768"/>
              <a:ext cx="647700" cy="1048028"/>
              <a:chOff x="4267200" y="4175611"/>
              <a:chExt cx="647700" cy="1048028"/>
            </a:xfrm>
          </p:grpSpPr>
          <p:sp>
            <p:nvSpPr>
              <p:cNvPr id="31" name="TextBox 30"/>
              <p:cNvSpPr txBox="1"/>
              <p:nvPr/>
            </p:nvSpPr>
            <p:spPr>
              <a:xfrm>
                <a:off x="4398867" y="4700419"/>
                <a:ext cx="477932" cy="523220"/>
              </a:xfrm>
              <a:prstGeom prst="rect">
                <a:avLst/>
              </a:prstGeom>
              <a:noFill/>
            </p:spPr>
            <p:txBody>
              <a:bodyPr wrap="square" rtlCol="0">
                <a:spAutoFit/>
              </a:bodyPr>
              <a:lstStyle/>
              <a:p>
                <a:r>
                  <a:rPr lang="en-US" sz="2800" dirty="0" smtClean="0"/>
                  <a:t>6</a:t>
                </a:r>
                <a:endParaRPr lang="en-US" sz="2800" dirty="0"/>
              </a:p>
            </p:txBody>
          </p:sp>
          <p:sp>
            <p:nvSpPr>
              <p:cNvPr id="32" name="TextBox 31"/>
              <p:cNvSpPr txBox="1"/>
              <p:nvPr/>
            </p:nvSpPr>
            <p:spPr>
              <a:xfrm>
                <a:off x="4398867" y="4175611"/>
                <a:ext cx="384365" cy="523220"/>
              </a:xfrm>
              <a:prstGeom prst="rect">
                <a:avLst/>
              </a:prstGeom>
              <a:noFill/>
            </p:spPr>
            <p:txBody>
              <a:bodyPr wrap="none" rtlCol="0">
                <a:spAutoFit/>
              </a:bodyPr>
              <a:lstStyle/>
              <a:p>
                <a:r>
                  <a:rPr lang="en-US" sz="2800" dirty="0" smtClean="0"/>
                  <a:t>5</a:t>
                </a:r>
                <a:endParaRPr lang="en-US" sz="2800" dirty="0"/>
              </a:p>
            </p:txBody>
          </p:sp>
          <p:cxnSp>
            <p:nvCxnSpPr>
              <p:cNvPr id="33" name="Straight Connector 32"/>
              <p:cNvCxnSpPr/>
              <p:nvPr/>
            </p:nvCxnSpPr>
            <p:spPr>
              <a:xfrm>
                <a:off x="4267200" y="4698831"/>
                <a:ext cx="6477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grpSp>
        <p:nvGrpSpPr>
          <p:cNvPr id="50" name="Group 49"/>
          <p:cNvGrpSpPr/>
          <p:nvPr/>
        </p:nvGrpSpPr>
        <p:grpSpPr>
          <a:xfrm>
            <a:off x="2013265" y="3262238"/>
            <a:ext cx="2705100" cy="1048028"/>
            <a:chOff x="5219700" y="3417500"/>
            <a:chExt cx="2705100" cy="1048028"/>
          </a:xfrm>
        </p:grpSpPr>
        <p:sp>
          <p:nvSpPr>
            <p:cNvPr id="38" name="Oval 37">
              <a:hlinkClick r:id="rId2" action="ppaction://hlinksldjump"/>
            </p:cNvPr>
            <p:cNvSpPr/>
            <p:nvPr/>
          </p:nvSpPr>
          <p:spPr>
            <a:xfrm>
              <a:off x="5219700" y="3417500"/>
              <a:ext cx="2705100" cy="101566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39" name="Group 33"/>
            <p:cNvGrpSpPr/>
            <p:nvPr/>
          </p:nvGrpSpPr>
          <p:grpSpPr>
            <a:xfrm>
              <a:off x="6324600" y="3417500"/>
              <a:ext cx="647700" cy="1048028"/>
              <a:chOff x="4267200" y="4175611"/>
              <a:chExt cx="647700" cy="1048028"/>
            </a:xfrm>
          </p:grpSpPr>
          <p:sp>
            <p:nvSpPr>
              <p:cNvPr id="40" name="TextBox 39"/>
              <p:cNvSpPr txBox="1"/>
              <p:nvPr/>
            </p:nvSpPr>
            <p:spPr>
              <a:xfrm>
                <a:off x="4398867" y="4700419"/>
                <a:ext cx="477932" cy="523220"/>
              </a:xfrm>
              <a:prstGeom prst="rect">
                <a:avLst/>
              </a:prstGeom>
              <a:noFill/>
            </p:spPr>
            <p:txBody>
              <a:bodyPr wrap="square" rtlCol="0">
                <a:spAutoFit/>
              </a:bodyPr>
              <a:lstStyle/>
              <a:p>
                <a:r>
                  <a:rPr lang="en-US" sz="2800" dirty="0" smtClean="0"/>
                  <a:t>6</a:t>
                </a:r>
                <a:endParaRPr lang="en-US" sz="2800" dirty="0"/>
              </a:p>
            </p:txBody>
          </p:sp>
          <p:sp>
            <p:nvSpPr>
              <p:cNvPr id="41" name="TextBox 40"/>
              <p:cNvSpPr txBox="1"/>
              <p:nvPr/>
            </p:nvSpPr>
            <p:spPr>
              <a:xfrm>
                <a:off x="4398867" y="4175611"/>
                <a:ext cx="384365" cy="523220"/>
              </a:xfrm>
              <a:prstGeom prst="rect">
                <a:avLst/>
              </a:prstGeom>
              <a:noFill/>
            </p:spPr>
            <p:txBody>
              <a:bodyPr wrap="none" rtlCol="0">
                <a:spAutoFit/>
              </a:bodyPr>
              <a:lstStyle/>
              <a:p>
                <a:r>
                  <a:rPr lang="en-US" sz="2800" dirty="0" smtClean="0"/>
                  <a:t>6</a:t>
                </a:r>
                <a:endParaRPr lang="en-US" sz="2800" dirty="0"/>
              </a:p>
            </p:txBody>
          </p:sp>
          <p:cxnSp>
            <p:nvCxnSpPr>
              <p:cNvPr id="42" name="Straight Connector 41"/>
              <p:cNvCxnSpPr/>
              <p:nvPr/>
            </p:nvCxnSpPr>
            <p:spPr>
              <a:xfrm>
                <a:off x="4267200" y="4698831"/>
                <a:ext cx="6477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4" name="Group 3"/>
          <p:cNvGrpSpPr/>
          <p:nvPr/>
        </p:nvGrpSpPr>
        <p:grpSpPr>
          <a:xfrm>
            <a:off x="1447800" y="609600"/>
            <a:ext cx="6629400" cy="5029200"/>
            <a:chOff x="1447800" y="609600"/>
            <a:chExt cx="6629400" cy="5029200"/>
          </a:xfrm>
        </p:grpSpPr>
        <p:sp>
          <p:nvSpPr>
            <p:cNvPr id="2" name="5-Point Star 1"/>
            <p:cNvSpPr/>
            <p:nvPr/>
          </p:nvSpPr>
          <p:spPr>
            <a:xfrm>
              <a:off x="1447800" y="609600"/>
              <a:ext cx="6629400" cy="5029200"/>
            </a:xfrm>
            <a:prstGeom prst="star5">
              <a:avLst/>
            </a:prstGeom>
            <a:gradFill flip="none" rotWithShape="1">
              <a:gsLst>
                <a:gs pos="0">
                  <a:srgbClr val="3366FF"/>
                </a:gs>
                <a:gs pos="45000">
                  <a:srgbClr val="FFFFFF"/>
                </a:gs>
              </a:gsLst>
              <a:path path="circle">
                <a:fillToRect l="100000" t="100000"/>
              </a:path>
              <a:tileRect r="-100000" b="-10000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000" dirty="0">
                <a:solidFill>
                  <a:srgbClr val="000090"/>
                </a:solidFill>
              </a:endParaRPr>
            </a:p>
          </p:txBody>
        </p:sp>
        <p:sp>
          <p:nvSpPr>
            <p:cNvPr id="3" name="TextBox 2"/>
            <p:cNvSpPr txBox="1"/>
            <p:nvPr/>
          </p:nvSpPr>
          <p:spPr>
            <a:xfrm>
              <a:off x="2933700" y="2667000"/>
              <a:ext cx="3733800" cy="1077218"/>
            </a:xfrm>
            <a:prstGeom prst="rect">
              <a:avLst/>
            </a:prstGeom>
            <a:noFill/>
          </p:spPr>
          <p:txBody>
            <a:bodyPr wrap="square" rtlCol="0">
              <a:spAutoFit/>
            </a:bodyPr>
            <a:lstStyle/>
            <a:p>
              <a:pPr algn="ctr"/>
              <a:r>
                <a:rPr lang="en-US" sz="3200" b="1" dirty="0" smtClean="0">
                  <a:solidFill>
                    <a:srgbClr val="0000FF"/>
                  </a:solidFill>
                  <a:latin typeface="Georgia"/>
                  <a:cs typeface="Georgia"/>
                </a:rPr>
                <a:t>You’re Right! Great Job!</a:t>
              </a:r>
              <a:endParaRPr lang="en-US" sz="3200" b="1" dirty="0">
                <a:solidFill>
                  <a:srgbClr val="0000FF"/>
                </a:solidFill>
                <a:latin typeface="Georgia"/>
                <a:cs typeface="Georgia"/>
              </a:endParaRPr>
            </a:p>
          </p:txBody>
        </p:sp>
      </p:grpSp>
      <p:grpSp>
        <p:nvGrpSpPr>
          <p:cNvPr id="9" name="Group 8"/>
          <p:cNvGrpSpPr/>
          <p:nvPr/>
        </p:nvGrpSpPr>
        <p:grpSpPr>
          <a:xfrm>
            <a:off x="7403592" y="5638800"/>
            <a:ext cx="1347216" cy="1042416"/>
            <a:chOff x="4648200" y="5638800"/>
            <a:chExt cx="1347216" cy="1042416"/>
          </a:xfrm>
        </p:grpSpPr>
        <p:sp>
          <p:nvSpPr>
            <p:cNvPr id="7" name="Action Button: Custom 6">
              <a:hlinkClick r:id="rId3" action="ppaction://hlinksldjump" highlightClick="1"/>
            </p:cNvPr>
            <p:cNvSpPr/>
            <p:nvPr/>
          </p:nvSpPr>
          <p:spPr>
            <a:xfrm>
              <a:off x="4800600" y="5638800"/>
              <a:ext cx="1042416" cy="1042416"/>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a:hlinkClick r:id="rId3" action="ppaction://hlinksldjump"/>
            </p:cNvPr>
            <p:cNvSpPr txBox="1"/>
            <p:nvPr/>
          </p:nvSpPr>
          <p:spPr>
            <a:xfrm>
              <a:off x="4648200" y="5715000"/>
              <a:ext cx="1347216" cy="646331"/>
            </a:xfrm>
            <a:prstGeom prst="rect">
              <a:avLst/>
            </a:prstGeom>
            <a:noFill/>
          </p:spPr>
          <p:txBody>
            <a:bodyPr wrap="square" rtlCol="0">
              <a:spAutoFit/>
            </a:bodyPr>
            <a:lstStyle/>
            <a:p>
              <a:pPr algn="ctr"/>
              <a:r>
                <a:rPr lang="en-US" dirty="0" smtClean="0"/>
                <a:t>Next Question</a:t>
              </a:r>
              <a:endParaRPr lang="en-US" dirty="0"/>
            </a:p>
          </p:txBody>
        </p:sp>
      </p:grpSp>
      <p:sp>
        <p:nvSpPr>
          <p:cNvPr id="15" name="Action Button: Home 14">
            <a:hlinkClick r:id="rId4" action="ppaction://hlinksldjump" highlightClick="1"/>
          </p:cNvPr>
          <p:cNvSpPr/>
          <p:nvPr/>
        </p:nvSpPr>
        <p:spPr>
          <a:xfrm>
            <a:off x="609600" y="5638800"/>
            <a:ext cx="1042416" cy="1042416"/>
          </a:xfrm>
          <a:prstGeom prst="actionButtonHo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2" name="Applause"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Double Wave 1">
            <a:hlinkClick r:id="rId3" action="ppaction://hlinksldjump">
              <a:snd r:embed="rId2" name="Ooooh"/>
            </a:hlinkClick>
          </p:cNvPr>
          <p:cNvSpPr/>
          <p:nvPr/>
        </p:nvSpPr>
        <p:spPr>
          <a:xfrm>
            <a:off x="1066800" y="1143000"/>
            <a:ext cx="6477000" cy="2743200"/>
          </a:xfrm>
          <a:prstGeom prst="doubleWave">
            <a:avLst/>
          </a:prstGeom>
          <a:gradFill flip="none" rotWithShape="1">
            <a:gsLst>
              <a:gs pos="0">
                <a:srgbClr val="3366FF"/>
              </a:gs>
              <a:gs pos="45000">
                <a:srgbClr val="FFFFFF"/>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smtClean="0">
                <a:solidFill>
                  <a:srgbClr val="000090"/>
                </a:solidFill>
              </a:rPr>
              <a:t>Try Again! </a:t>
            </a:r>
          </a:p>
          <a:p>
            <a:pPr algn="ctr"/>
            <a:r>
              <a:rPr lang="en-US" sz="5000" dirty="0" smtClean="0">
                <a:solidFill>
                  <a:srgbClr val="000090"/>
                </a:solidFill>
              </a:rPr>
              <a:t>You Can Do It!</a:t>
            </a:r>
            <a:endParaRPr lang="en-US" sz="5000" dirty="0">
              <a:solidFill>
                <a:srgbClr val="000090"/>
              </a:solidFill>
            </a:endParaRPr>
          </a:p>
        </p:txBody>
      </p:sp>
      <p:grpSp>
        <p:nvGrpSpPr>
          <p:cNvPr id="6" name="Group 5"/>
          <p:cNvGrpSpPr/>
          <p:nvPr/>
        </p:nvGrpSpPr>
        <p:grpSpPr>
          <a:xfrm>
            <a:off x="7696200" y="5600379"/>
            <a:ext cx="1371600" cy="1042416"/>
            <a:chOff x="4090416" y="5638800"/>
            <a:chExt cx="1371600" cy="1042416"/>
          </a:xfrm>
        </p:grpSpPr>
        <p:sp>
          <p:nvSpPr>
            <p:cNvPr id="4" name="Action Button: Custom 3">
              <a:hlinkClick r:id="rId4" action="ppaction://hlinksldjump" highlightClick="1"/>
            </p:cNvPr>
            <p:cNvSpPr/>
            <p:nvPr/>
          </p:nvSpPr>
          <p:spPr>
            <a:xfrm>
              <a:off x="4267200" y="5638800"/>
              <a:ext cx="1042416" cy="1042416"/>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a:hlinkClick r:id="rId4" action="ppaction://hlinksldjump"/>
            </p:cNvPr>
            <p:cNvSpPr txBox="1"/>
            <p:nvPr/>
          </p:nvSpPr>
          <p:spPr>
            <a:xfrm>
              <a:off x="4090416" y="5719465"/>
              <a:ext cx="1371600" cy="923330"/>
            </a:xfrm>
            <a:prstGeom prst="rect">
              <a:avLst/>
            </a:prstGeom>
            <a:noFill/>
          </p:spPr>
          <p:txBody>
            <a:bodyPr wrap="square" rtlCol="0">
              <a:spAutoFit/>
            </a:bodyPr>
            <a:lstStyle/>
            <a:p>
              <a:pPr algn="ctr"/>
              <a:r>
                <a:rPr lang="en-US" dirty="0" smtClean="0"/>
                <a:t>Back</a:t>
              </a:r>
            </a:p>
            <a:p>
              <a:pPr algn="ctr"/>
              <a:r>
                <a:rPr lang="en-US" dirty="0" smtClean="0"/>
                <a:t> to Question</a:t>
              </a:r>
              <a:endParaRPr lang="en-US" dirty="0"/>
            </a:p>
          </p:txBody>
        </p:sp>
      </p:grpSp>
      <p:sp>
        <p:nvSpPr>
          <p:cNvPr id="7" name="TextBox 6"/>
          <p:cNvSpPr txBox="1"/>
          <p:nvPr/>
        </p:nvSpPr>
        <p:spPr>
          <a:xfrm>
            <a:off x="1676400" y="4800600"/>
            <a:ext cx="5312572" cy="646331"/>
          </a:xfrm>
          <a:prstGeom prst="rect">
            <a:avLst/>
          </a:prstGeom>
          <a:noFill/>
        </p:spPr>
        <p:txBody>
          <a:bodyPr wrap="none" rtlCol="0">
            <a:spAutoFit/>
          </a:bodyPr>
          <a:lstStyle/>
          <a:p>
            <a:pPr algn="ctr"/>
            <a:r>
              <a:rPr lang="en-US" dirty="0" smtClean="0"/>
              <a:t>Did you add correctly?</a:t>
            </a:r>
          </a:p>
          <a:p>
            <a:pPr algn="ctr"/>
            <a:r>
              <a:rPr lang="en-US" dirty="0" smtClean="0"/>
              <a:t>Did you remember NOT to add the denominators?</a:t>
            </a:r>
            <a:endParaRPr lang="en-US" dirty="0"/>
          </a:p>
        </p:txBody>
      </p:sp>
      <p:sp>
        <p:nvSpPr>
          <p:cNvPr id="8" name="Action Button: Home 7">
            <a:hlinkClick r:id="rId5" action="ppaction://hlinksldjump" highlightClick="1"/>
          </p:cNvPr>
          <p:cNvSpPr/>
          <p:nvPr/>
        </p:nvSpPr>
        <p:spPr>
          <a:xfrm>
            <a:off x="304800" y="5600379"/>
            <a:ext cx="1042416" cy="1042416"/>
          </a:xfrm>
          <a:prstGeom prst="actionButtonHo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Oooo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1"/>
          <p:cNvGrpSpPr/>
          <p:nvPr/>
        </p:nvGrpSpPr>
        <p:grpSpPr>
          <a:xfrm>
            <a:off x="1257300" y="1227906"/>
            <a:ext cx="1219200" cy="2031325"/>
            <a:chOff x="914400" y="1226403"/>
            <a:chExt cx="1219200" cy="2031325"/>
          </a:xfrm>
        </p:grpSpPr>
        <p:sp>
          <p:nvSpPr>
            <p:cNvPr id="3" name="TextBox 2"/>
            <p:cNvSpPr txBox="1"/>
            <p:nvPr/>
          </p:nvSpPr>
          <p:spPr>
            <a:xfrm>
              <a:off x="914400" y="2242065"/>
              <a:ext cx="1219200" cy="1015663"/>
            </a:xfrm>
            <a:prstGeom prst="rect">
              <a:avLst/>
            </a:prstGeom>
            <a:noFill/>
          </p:spPr>
          <p:txBody>
            <a:bodyPr wrap="square" rtlCol="0">
              <a:spAutoFit/>
            </a:bodyPr>
            <a:lstStyle/>
            <a:p>
              <a:r>
                <a:rPr lang="en-US" sz="6000" dirty="0" smtClean="0"/>
                <a:t>12</a:t>
              </a:r>
              <a:endParaRPr lang="en-US" sz="6000" dirty="0"/>
            </a:p>
          </p:txBody>
        </p:sp>
        <p:cxnSp>
          <p:nvCxnSpPr>
            <p:cNvPr id="4" name="Straight Connector 3"/>
            <p:cNvCxnSpPr/>
            <p:nvPr/>
          </p:nvCxnSpPr>
          <p:spPr>
            <a:xfrm>
              <a:off x="914400" y="2242066"/>
              <a:ext cx="1219200" cy="150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1181100" y="1226403"/>
              <a:ext cx="685800" cy="1015663"/>
            </a:xfrm>
            <a:prstGeom prst="rect">
              <a:avLst/>
            </a:prstGeom>
            <a:noFill/>
          </p:spPr>
          <p:txBody>
            <a:bodyPr wrap="square" rtlCol="0">
              <a:spAutoFit/>
            </a:bodyPr>
            <a:lstStyle/>
            <a:p>
              <a:r>
                <a:rPr lang="en-US" sz="6000" dirty="0" smtClean="0"/>
                <a:t>2</a:t>
              </a:r>
              <a:endParaRPr lang="en-US" sz="6000" dirty="0"/>
            </a:p>
          </p:txBody>
        </p:sp>
      </p:grpSp>
      <p:grpSp>
        <p:nvGrpSpPr>
          <p:cNvPr id="6" name="Group 5"/>
          <p:cNvGrpSpPr/>
          <p:nvPr/>
        </p:nvGrpSpPr>
        <p:grpSpPr>
          <a:xfrm>
            <a:off x="3581400" y="1227906"/>
            <a:ext cx="1257300" cy="2031324"/>
            <a:chOff x="914400" y="1226403"/>
            <a:chExt cx="1257300" cy="2031324"/>
          </a:xfrm>
        </p:grpSpPr>
        <p:sp>
          <p:nvSpPr>
            <p:cNvPr id="7" name="TextBox 6"/>
            <p:cNvSpPr txBox="1"/>
            <p:nvPr/>
          </p:nvSpPr>
          <p:spPr>
            <a:xfrm>
              <a:off x="914400" y="2242065"/>
              <a:ext cx="1257300" cy="1015662"/>
            </a:xfrm>
            <a:prstGeom prst="rect">
              <a:avLst/>
            </a:prstGeom>
            <a:noFill/>
          </p:spPr>
          <p:txBody>
            <a:bodyPr wrap="square" rtlCol="0">
              <a:spAutoFit/>
            </a:bodyPr>
            <a:lstStyle/>
            <a:p>
              <a:r>
                <a:rPr lang="en-US" sz="6000" dirty="0" smtClean="0"/>
                <a:t>12</a:t>
              </a:r>
              <a:endParaRPr lang="en-US" sz="6000" dirty="0"/>
            </a:p>
          </p:txBody>
        </p:sp>
        <p:cxnSp>
          <p:nvCxnSpPr>
            <p:cNvPr id="8" name="Straight Connector 7"/>
            <p:cNvCxnSpPr/>
            <p:nvPr/>
          </p:nvCxnSpPr>
          <p:spPr>
            <a:xfrm>
              <a:off x="914400" y="2242066"/>
              <a:ext cx="1219200" cy="150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1181100" y="1226403"/>
              <a:ext cx="685800" cy="1015663"/>
            </a:xfrm>
            <a:prstGeom prst="rect">
              <a:avLst/>
            </a:prstGeom>
            <a:noFill/>
          </p:spPr>
          <p:txBody>
            <a:bodyPr wrap="square" rtlCol="0">
              <a:spAutoFit/>
            </a:bodyPr>
            <a:lstStyle/>
            <a:p>
              <a:r>
                <a:rPr lang="en-US" sz="6000" dirty="0" smtClean="0"/>
                <a:t>4</a:t>
              </a:r>
              <a:endParaRPr lang="en-US" sz="6000" dirty="0"/>
            </a:p>
          </p:txBody>
        </p:sp>
      </p:grpSp>
      <p:sp>
        <p:nvSpPr>
          <p:cNvPr id="10" name="TextBox 9"/>
          <p:cNvSpPr txBox="1"/>
          <p:nvPr/>
        </p:nvSpPr>
        <p:spPr>
          <a:xfrm>
            <a:off x="5486400" y="1735737"/>
            <a:ext cx="634008" cy="1015663"/>
          </a:xfrm>
          <a:prstGeom prst="rect">
            <a:avLst/>
          </a:prstGeom>
          <a:noFill/>
        </p:spPr>
        <p:txBody>
          <a:bodyPr wrap="none" rtlCol="0">
            <a:spAutoFit/>
          </a:bodyPr>
          <a:lstStyle/>
          <a:p>
            <a:r>
              <a:rPr lang="en-US" sz="6000" dirty="0" smtClean="0"/>
              <a:t>=</a:t>
            </a:r>
            <a:endParaRPr lang="en-US" sz="6000" dirty="0"/>
          </a:p>
        </p:txBody>
      </p:sp>
      <p:sp>
        <p:nvSpPr>
          <p:cNvPr id="11" name="TextBox 10"/>
          <p:cNvSpPr txBox="1"/>
          <p:nvPr/>
        </p:nvSpPr>
        <p:spPr>
          <a:xfrm>
            <a:off x="2743200" y="1735737"/>
            <a:ext cx="634008" cy="1015663"/>
          </a:xfrm>
          <a:prstGeom prst="rect">
            <a:avLst/>
          </a:prstGeom>
          <a:noFill/>
        </p:spPr>
        <p:txBody>
          <a:bodyPr wrap="none" rtlCol="0">
            <a:spAutoFit/>
          </a:bodyPr>
          <a:lstStyle/>
          <a:p>
            <a:r>
              <a:rPr lang="en-US" sz="6000" dirty="0" smtClean="0"/>
              <a:t>+</a:t>
            </a:r>
            <a:endParaRPr lang="en-US" sz="6000" dirty="0"/>
          </a:p>
        </p:txBody>
      </p:sp>
      <p:graphicFrame>
        <p:nvGraphicFramePr>
          <p:cNvPr id="12" name="Table 11"/>
          <p:cNvGraphicFramePr>
            <a:graphicFrameLocks noGrp="1"/>
          </p:cNvGraphicFramePr>
          <p:nvPr/>
        </p:nvGraphicFramePr>
        <p:xfrm>
          <a:off x="1257300" y="609600"/>
          <a:ext cx="6096000" cy="370840"/>
        </p:xfrm>
        <a:graphic>
          <a:graphicData uri="http://schemas.openxmlformats.org/drawingml/2006/table">
            <a:tbl>
              <a:tblPr firstRow="1" bandRow="1">
                <a:tableStyleId>{5C22544A-7EE6-4342-B048-85BDC9FD1C3A}</a:tableStyleId>
              </a:tblPr>
              <a:tblGrid>
                <a:gridCol w="508000"/>
                <a:gridCol w="508000"/>
                <a:gridCol w="508000"/>
                <a:gridCol w="508000"/>
                <a:gridCol w="508000"/>
                <a:gridCol w="508000"/>
                <a:gridCol w="508000"/>
                <a:gridCol w="508000"/>
                <a:gridCol w="508000"/>
                <a:gridCol w="508000"/>
                <a:gridCol w="508000"/>
                <a:gridCol w="508000"/>
              </a:tblGrid>
              <a:tr h="370840">
                <a:tc>
                  <a:txBody>
                    <a:bodyPr/>
                    <a:lstStyle/>
                    <a:p>
                      <a:endParaRPr lang="en-US" dirty="0"/>
                    </a:p>
                  </a:txBody>
                  <a:tcPr>
                    <a:solidFill>
                      <a:schemeClr val="accent4"/>
                    </a:solidFill>
                  </a:tcPr>
                </a:tc>
                <a:tc>
                  <a:txBody>
                    <a:bodyPr/>
                    <a:lstStyle/>
                    <a:p>
                      <a:endParaRPr lang="en-US" dirty="0"/>
                    </a:p>
                  </a:txBody>
                  <a:tcPr>
                    <a:solidFill>
                      <a:schemeClr val="accent4"/>
                    </a:solidFill>
                  </a:tcPr>
                </a:tc>
                <a:tc>
                  <a:txBody>
                    <a:bodyPr/>
                    <a:lstStyle/>
                    <a:p>
                      <a:endParaRPr lang="en-US" dirty="0"/>
                    </a:p>
                  </a:txBody>
                  <a:tcPr>
                    <a:solidFill>
                      <a:schemeClr val="accent3">
                        <a:lumMod val="60000"/>
                        <a:lumOff val="40000"/>
                      </a:schemeClr>
                    </a:solidFill>
                  </a:tcPr>
                </a:tc>
                <a:tc>
                  <a:txBody>
                    <a:bodyPr/>
                    <a:lstStyle/>
                    <a:p>
                      <a:endParaRPr lang="en-US" dirty="0"/>
                    </a:p>
                  </a:txBody>
                  <a:tcPr>
                    <a:solidFill>
                      <a:schemeClr val="accent3">
                        <a:lumMod val="60000"/>
                        <a:lumOff val="40000"/>
                      </a:schemeClr>
                    </a:solidFill>
                  </a:tcPr>
                </a:tc>
                <a:tc>
                  <a:txBody>
                    <a:bodyPr/>
                    <a:lstStyle/>
                    <a:p>
                      <a:endParaRPr lang="en-US" dirty="0"/>
                    </a:p>
                  </a:txBody>
                  <a:tcPr>
                    <a:solidFill>
                      <a:schemeClr val="accent3">
                        <a:lumMod val="60000"/>
                        <a:lumOff val="40000"/>
                      </a:schemeClr>
                    </a:solidFill>
                  </a:tcPr>
                </a:tc>
                <a:tc>
                  <a:txBody>
                    <a:bodyPr/>
                    <a:lstStyle/>
                    <a:p>
                      <a:endParaRPr lang="en-US" dirty="0"/>
                    </a:p>
                  </a:txBody>
                  <a:tcPr>
                    <a:solidFill>
                      <a:schemeClr val="accent3">
                        <a:lumMod val="60000"/>
                        <a:lumOff val="40000"/>
                      </a:schemeClr>
                    </a:solidFill>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bl>
          </a:graphicData>
        </a:graphic>
      </p:graphicFrame>
      <p:sp>
        <p:nvSpPr>
          <p:cNvPr id="13" name="TextBox 12"/>
          <p:cNvSpPr txBox="1"/>
          <p:nvPr/>
        </p:nvSpPr>
        <p:spPr>
          <a:xfrm>
            <a:off x="1067610" y="3259232"/>
            <a:ext cx="826368" cy="1015663"/>
          </a:xfrm>
          <a:prstGeom prst="rect">
            <a:avLst/>
          </a:prstGeom>
          <a:noFill/>
        </p:spPr>
        <p:txBody>
          <a:bodyPr wrap="none" rtlCol="0">
            <a:spAutoFit/>
          </a:bodyPr>
          <a:lstStyle/>
          <a:p>
            <a:r>
              <a:rPr lang="en-US" sz="6000" dirty="0" smtClean="0"/>
              <a:t>a. </a:t>
            </a:r>
            <a:endParaRPr lang="en-US" sz="6000" dirty="0"/>
          </a:p>
        </p:txBody>
      </p:sp>
      <p:sp>
        <p:nvSpPr>
          <p:cNvPr id="14" name="TextBox 13"/>
          <p:cNvSpPr txBox="1"/>
          <p:nvPr/>
        </p:nvSpPr>
        <p:spPr>
          <a:xfrm>
            <a:off x="1067610" y="5442958"/>
            <a:ext cx="783162" cy="1015663"/>
          </a:xfrm>
          <a:prstGeom prst="rect">
            <a:avLst/>
          </a:prstGeom>
          <a:noFill/>
        </p:spPr>
        <p:txBody>
          <a:bodyPr wrap="none" rtlCol="0">
            <a:spAutoFit/>
          </a:bodyPr>
          <a:lstStyle/>
          <a:p>
            <a:r>
              <a:rPr lang="en-US" sz="6000" dirty="0" smtClean="0"/>
              <a:t>c. </a:t>
            </a:r>
            <a:endParaRPr lang="en-US" sz="6000" dirty="0"/>
          </a:p>
        </p:txBody>
      </p:sp>
      <p:sp>
        <p:nvSpPr>
          <p:cNvPr id="15" name="TextBox 14"/>
          <p:cNvSpPr txBox="1"/>
          <p:nvPr/>
        </p:nvSpPr>
        <p:spPr>
          <a:xfrm>
            <a:off x="1024404" y="4427295"/>
            <a:ext cx="826368" cy="1015663"/>
          </a:xfrm>
          <a:prstGeom prst="rect">
            <a:avLst/>
          </a:prstGeom>
          <a:noFill/>
        </p:spPr>
        <p:txBody>
          <a:bodyPr wrap="none" rtlCol="0">
            <a:spAutoFit/>
          </a:bodyPr>
          <a:lstStyle/>
          <a:p>
            <a:r>
              <a:rPr lang="en-US" sz="6000" dirty="0" smtClean="0"/>
              <a:t>b. </a:t>
            </a:r>
            <a:endParaRPr lang="en-US" sz="6000" dirty="0"/>
          </a:p>
        </p:txBody>
      </p:sp>
      <p:grpSp>
        <p:nvGrpSpPr>
          <p:cNvPr id="16" name="Group 15"/>
          <p:cNvGrpSpPr/>
          <p:nvPr/>
        </p:nvGrpSpPr>
        <p:grpSpPr>
          <a:xfrm>
            <a:off x="2013265" y="3262238"/>
            <a:ext cx="2705100" cy="1048028"/>
            <a:chOff x="5219700" y="3417500"/>
            <a:chExt cx="2705100" cy="1048028"/>
          </a:xfrm>
        </p:grpSpPr>
        <p:sp>
          <p:nvSpPr>
            <p:cNvPr id="17" name="Oval 16">
              <a:hlinkClick r:id="rId2" action="ppaction://hlinksldjump"/>
            </p:cNvPr>
            <p:cNvSpPr/>
            <p:nvPr/>
          </p:nvSpPr>
          <p:spPr>
            <a:xfrm>
              <a:off x="5219700" y="3417500"/>
              <a:ext cx="2705100" cy="101566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8" name="Group 33"/>
            <p:cNvGrpSpPr/>
            <p:nvPr/>
          </p:nvGrpSpPr>
          <p:grpSpPr>
            <a:xfrm>
              <a:off x="6324600" y="3417500"/>
              <a:ext cx="647700" cy="1048028"/>
              <a:chOff x="4267200" y="4175611"/>
              <a:chExt cx="647700" cy="1048028"/>
            </a:xfrm>
          </p:grpSpPr>
          <p:sp>
            <p:nvSpPr>
              <p:cNvPr id="19" name="TextBox 18"/>
              <p:cNvSpPr txBox="1"/>
              <p:nvPr/>
            </p:nvSpPr>
            <p:spPr>
              <a:xfrm>
                <a:off x="4398867" y="4700419"/>
                <a:ext cx="477932" cy="523220"/>
              </a:xfrm>
              <a:prstGeom prst="rect">
                <a:avLst/>
              </a:prstGeom>
              <a:noFill/>
            </p:spPr>
            <p:txBody>
              <a:bodyPr wrap="square" rtlCol="0">
                <a:spAutoFit/>
              </a:bodyPr>
              <a:lstStyle/>
              <a:p>
                <a:r>
                  <a:rPr lang="en-US" sz="2800" dirty="0" smtClean="0"/>
                  <a:t>2</a:t>
                </a:r>
                <a:endParaRPr lang="en-US" sz="2800" dirty="0"/>
              </a:p>
            </p:txBody>
          </p:sp>
          <p:sp>
            <p:nvSpPr>
              <p:cNvPr id="20" name="TextBox 19"/>
              <p:cNvSpPr txBox="1"/>
              <p:nvPr/>
            </p:nvSpPr>
            <p:spPr>
              <a:xfrm>
                <a:off x="4398867" y="4175611"/>
                <a:ext cx="384365" cy="523220"/>
              </a:xfrm>
              <a:prstGeom prst="rect">
                <a:avLst/>
              </a:prstGeom>
              <a:noFill/>
            </p:spPr>
            <p:txBody>
              <a:bodyPr wrap="none" rtlCol="0">
                <a:spAutoFit/>
              </a:bodyPr>
              <a:lstStyle/>
              <a:p>
                <a:r>
                  <a:rPr lang="en-US" sz="2800" dirty="0" smtClean="0"/>
                  <a:t>1</a:t>
                </a:r>
                <a:endParaRPr lang="en-US" sz="2800" dirty="0"/>
              </a:p>
            </p:txBody>
          </p:sp>
          <p:cxnSp>
            <p:nvCxnSpPr>
              <p:cNvPr id="21" name="Straight Connector 20"/>
              <p:cNvCxnSpPr/>
              <p:nvPr/>
            </p:nvCxnSpPr>
            <p:spPr>
              <a:xfrm>
                <a:off x="4267200" y="4698831"/>
                <a:ext cx="6477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grpSp>
        <p:nvGrpSpPr>
          <p:cNvPr id="22" name="Group 21"/>
          <p:cNvGrpSpPr/>
          <p:nvPr/>
        </p:nvGrpSpPr>
        <p:grpSpPr>
          <a:xfrm>
            <a:off x="2013265" y="4394930"/>
            <a:ext cx="2705100" cy="1048028"/>
            <a:chOff x="5219700" y="3417500"/>
            <a:chExt cx="2705100" cy="1048028"/>
          </a:xfrm>
        </p:grpSpPr>
        <p:sp>
          <p:nvSpPr>
            <p:cNvPr id="23" name="Oval 22">
              <a:hlinkClick r:id="rId3" action="ppaction://hlinksldjump"/>
            </p:cNvPr>
            <p:cNvSpPr/>
            <p:nvPr/>
          </p:nvSpPr>
          <p:spPr>
            <a:xfrm>
              <a:off x="5219700" y="3417500"/>
              <a:ext cx="2705100" cy="101566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24" name="Group 33"/>
            <p:cNvGrpSpPr/>
            <p:nvPr/>
          </p:nvGrpSpPr>
          <p:grpSpPr>
            <a:xfrm>
              <a:off x="6324600" y="3417500"/>
              <a:ext cx="782733" cy="1048028"/>
              <a:chOff x="4267200" y="4175611"/>
              <a:chExt cx="782733" cy="1048028"/>
            </a:xfrm>
          </p:grpSpPr>
          <p:sp>
            <p:nvSpPr>
              <p:cNvPr id="25" name="TextBox 24"/>
              <p:cNvSpPr txBox="1"/>
              <p:nvPr/>
            </p:nvSpPr>
            <p:spPr>
              <a:xfrm>
                <a:off x="4267200" y="4700420"/>
                <a:ext cx="782733" cy="523219"/>
              </a:xfrm>
              <a:prstGeom prst="rect">
                <a:avLst/>
              </a:prstGeom>
              <a:noFill/>
            </p:spPr>
            <p:txBody>
              <a:bodyPr wrap="square" rtlCol="0">
                <a:spAutoFit/>
              </a:bodyPr>
              <a:lstStyle/>
              <a:p>
                <a:r>
                  <a:rPr lang="en-US" sz="2800" dirty="0" smtClean="0"/>
                  <a:t>24</a:t>
                </a:r>
                <a:endParaRPr lang="en-US" sz="2800" dirty="0"/>
              </a:p>
            </p:txBody>
          </p:sp>
          <p:sp>
            <p:nvSpPr>
              <p:cNvPr id="26" name="TextBox 25"/>
              <p:cNvSpPr txBox="1"/>
              <p:nvPr/>
            </p:nvSpPr>
            <p:spPr>
              <a:xfrm>
                <a:off x="4398867" y="4175611"/>
                <a:ext cx="384365" cy="523220"/>
              </a:xfrm>
              <a:prstGeom prst="rect">
                <a:avLst/>
              </a:prstGeom>
              <a:noFill/>
            </p:spPr>
            <p:txBody>
              <a:bodyPr wrap="none" rtlCol="0">
                <a:spAutoFit/>
              </a:bodyPr>
              <a:lstStyle/>
              <a:p>
                <a:r>
                  <a:rPr lang="en-US" sz="2800" dirty="0" smtClean="0"/>
                  <a:t>6</a:t>
                </a:r>
                <a:endParaRPr lang="en-US" sz="2800" dirty="0"/>
              </a:p>
            </p:txBody>
          </p:sp>
          <p:cxnSp>
            <p:nvCxnSpPr>
              <p:cNvPr id="27" name="Straight Connector 26"/>
              <p:cNvCxnSpPr/>
              <p:nvPr/>
            </p:nvCxnSpPr>
            <p:spPr>
              <a:xfrm>
                <a:off x="4267200" y="4698831"/>
                <a:ext cx="6477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grpSp>
        <p:nvGrpSpPr>
          <p:cNvPr id="28" name="Group 27"/>
          <p:cNvGrpSpPr/>
          <p:nvPr/>
        </p:nvGrpSpPr>
        <p:grpSpPr>
          <a:xfrm>
            <a:off x="2024658" y="5480086"/>
            <a:ext cx="2705100" cy="1015663"/>
            <a:chOff x="5219700" y="3417500"/>
            <a:chExt cx="2705100" cy="1015663"/>
          </a:xfrm>
        </p:grpSpPr>
        <p:sp>
          <p:nvSpPr>
            <p:cNvPr id="29" name="Oval 28">
              <a:hlinkClick r:id="rId3" action="ppaction://hlinksldjump"/>
            </p:cNvPr>
            <p:cNvSpPr/>
            <p:nvPr/>
          </p:nvSpPr>
          <p:spPr>
            <a:xfrm>
              <a:off x="5219700" y="3417500"/>
              <a:ext cx="2705100" cy="101566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30" name="Group 33"/>
            <p:cNvGrpSpPr/>
            <p:nvPr/>
          </p:nvGrpSpPr>
          <p:grpSpPr>
            <a:xfrm>
              <a:off x="6324600" y="3417500"/>
              <a:ext cx="647700" cy="1015663"/>
              <a:chOff x="4267200" y="4175611"/>
              <a:chExt cx="647700" cy="1015663"/>
            </a:xfrm>
          </p:grpSpPr>
          <p:sp>
            <p:nvSpPr>
              <p:cNvPr id="31" name="TextBox 30"/>
              <p:cNvSpPr txBox="1"/>
              <p:nvPr/>
            </p:nvSpPr>
            <p:spPr>
              <a:xfrm>
                <a:off x="4274855" y="4668054"/>
                <a:ext cx="574867" cy="523220"/>
              </a:xfrm>
              <a:prstGeom prst="rect">
                <a:avLst/>
              </a:prstGeom>
              <a:noFill/>
            </p:spPr>
            <p:txBody>
              <a:bodyPr wrap="square" rtlCol="0">
                <a:spAutoFit/>
              </a:bodyPr>
              <a:lstStyle/>
              <a:p>
                <a:r>
                  <a:rPr lang="en-US" sz="2800" dirty="0" smtClean="0"/>
                  <a:t>12</a:t>
                </a:r>
                <a:endParaRPr lang="en-US" sz="2800" dirty="0"/>
              </a:p>
            </p:txBody>
          </p:sp>
          <p:sp>
            <p:nvSpPr>
              <p:cNvPr id="32" name="TextBox 31"/>
              <p:cNvSpPr txBox="1"/>
              <p:nvPr/>
            </p:nvSpPr>
            <p:spPr>
              <a:xfrm>
                <a:off x="4398867" y="4175611"/>
                <a:ext cx="384365" cy="523220"/>
              </a:xfrm>
              <a:prstGeom prst="rect">
                <a:avLst/>
              </a:prstGeom>
              <a:noFill/>
            </p:spPr>
            <p:txBody>
              <a:bodyPr wrap="none" rtlCol="0">
                <a:spAutoFit/>
              </a:bodyPr>
              <a:lstStyle/>
              <a:p>
                <a:r>
                  <a:rPr lang="en-US" sz="2800" dirty="0" smtClean="0"/>
                  <a:t>6</a:t>
                </a:r>
                <a:endParaRPr lang="en-US" sz="2800" dirty="0"/>
              </a:p>
            </p:txBody>
          </p:sp>
          <p:cxnSp>
            <p:nvCxnSpPr>
              <p:cNvPr id="33" name="Straight Connector 32"/>
              <p:cNvCxnSpPr/>
              <p:nvPr/>
            </p:nvCxnSpPr>
            <p:spPr>
              <a:xfrm>
                <a:off x="4267200" y="4700419"/>
                <a:ext cx="6477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3" name="Group 2"/>
          <p:cNvGrpSpPr/>
          <p:nvPr/>
        </p:nvGrpSpPr>
        <p:grpSpPr>
          <a:xfrm>
            <a:off x="1447800" y="609600"/>
            <a:ext cx="6629400" cy="5029200"/>
            <a:chOff x="1447800" y="609600"/>
            <a:chExt cx="6629400" cy="5029200"/>
          </a:xfrm>
        </p:grpSpPr>
        <p:sp>
          <p:nvSpPr>
            <p:cNvPr id="4" name="5-Point Star 3"/>
            <p:cNvSpPr/>
            <p:nvPr/>
          </p:nvSpPr>
          <p:spPr>
            <a:xfrm>
              <a:off x="1447800" y="609600"/>
              <a:ext cx="6629400" cy="5029200"/>
            </a:xfrm>
            <a:prstGeom prst="star5">
              <a:avLst/>
            </a:prstGeom>
            <a:gradFill flip="none" rotWithShape="1">
              <a:gsLst>
                <a:gs pos="0">
                  <a:srgbClr val="3366FF"/>
                </a:gs>
                <a:gs pos="45000">
                  <a:srgbClr val="FFFFFF"/>
                </a:gs>
              </a:gsLst>
              <a:path path="circle">
                <a:fillToRect l="100000" t="100000"/>
              </a:path>
              <a:tileRect r="-100000" b="-10000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000" dirty="0">
                <a:solidFill>
                  <a:srgbClr val="000090"/>
                </a:solidFill>
              </a:endParaRPr>
            </a:p>
          </p:txBody>
        </p:sp>
        <p:sp>
          <p:nvSpPr>
            <p:cNvPr id="5" name="TextBox 4"/>
            <p:cNvSpPr txBox="1"/>
            <p:nvPr/>
          </p:nvSpPr>
          <p:spPr>
            <a:xfrm>
              <a:off x="2933700" y="2667000"/>
              <a:ext cx="3733800" cy="1077218"/>
            </a:xfrm>
            <a:prstGeom prst="rect">
              <a:avLst/>
            </a:prstGeom>
            <a:noFill/>
          </p:spPr>
          <p:txBody>
            <a:bodyPr wrap="square" rtlCol="0">
              <a:spAutoFit/>
            </a:bodyPr>
            <a:lstStyle/>
            <a:p>
              <a:pPr algn="ctr"/>
              <a:r>
                <a:rPr lang="en-US" sz="3200" b="1" dirty="0" smtClean="0">
                  <a:solidFill>
                    <a:srgbClr val="0000FF"/>
                  </a:solidFill>
                  <a:latin typeface="Georgia"/>
                  <a:cs typeface="Georgia"/>
                </a:rPr>
                <a:t>You’re Right! Great Job!</a:t>
              </a:r>
              <a:endParaRPr lang="en-US" sz="3200" b="1" dirty="0">
                <a:solidFill>
                  <a:srgbClr val="0000FF"/>
                </a:solidFill>
                <a:latin typeface="Georgia"/>
                <a:cs typeface="Georgia"/>
              </a:endParaRPr>
            </a:p>
          </p:txBody>
        </p:sp>
      </p:grpSp>
      <p:sp>
        <p:nvSpPr>
          <p:cNvPr id="6" name="Action Button: Home 5">
            <a:hlinkClick r:id="rId3" action="ppaction://hlinksldjump" highlightClick="1"/>
          </p:cNvPr>
          <p:cNvSpPr/>
          <p:nvPr/>
        </p:nvSpPr>
        <p:spPr>
          <a:xfrm>
            <a:off x="457200" y="5486400"/>
            <a:ext cx="1042416" cy="1042416"/>
          </a:xfrm>
          <a:prstGeom prst="actionButtonHo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9" name="Group 8"/>
          <p:cNvGrpSpPr/>
          <p:nvPr/>
        </p:nvGrpSpPr>
        <p:grpSpPr>
          <a:xfrm>
            <a:off x="7578241" y="5486400"/>
            <a:ext cx="1108559" cy="1042416"/>
            <a:chOff x="7578241" y="5486400"/>
            <a:chExt cx="1108559" cy="1042416"/>
          </a:xfrm>
        </p:grpSpPr>
        <p:sp>
          <p:nvSpPr>
            <p:cNvPr id="7" name="Action Button: Custom 6">
              <a:hlinkClick r:id="rId4" action="ppaction://hlinksldjump" highlightClick="1"/>
            </p:cNvPr>
            <p:cNvSpPr/>
            <p:nvPr/>
          </p:nvSpPr>
          <p:spPr>
            <a:xfrm>
              <a:off x="7620000" y="5486400"/>
              <a:ext cx="1042416" cy="1042416"/>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a:hlinkClick r:id="rId4" action="ppaction://hlinksldjump"/>
            </p:cNvPr>
            <p:cNvSpPr txBox="1"/>
            <p:nvPr/>
          </p:nvSpPr>
          <p:spPr>
            <a:xfrm>
              <a:off x="7578241" y="5638800"/>
              <a:ext cx="1108559" cy="646331"/>
            </a:xfrm>
            <a:prstGeom prst="rect">
              <a:avLst/>
            </a:prstGeom>
            <a:noFill/>
          </p:spPr>
          <p:txBody>
            <a:bodyPr wrap="none" rtlCol="0">
              <a:spAutoFit/>
            </a:bodyPr>
            <a:lstStyle/>
            <a:p>
              <a:pPr algn="ctr"/>
              <a:r>
                <a:rPr lang="en-US" dirty="0" smtClean="0"/>
                <a:t>Next</a:t>
              </a:r>
            </a:p>
            <a:p>
              <a:pPr algn="ctr"/>
              <a:r>
                <a:rPr lang="en-US" dirty="0" smtClean="0"/>
                <a:t>Question</a:t>
              </a:r>
              <a:endParaRPr lang="en-US"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2" name="Applause"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Double Wave 1">
            <a:hlinkClick r:id="rId3" action="ppaction://hlinksldjump">
              <a:snd r:embed="rId2" name="Ooooh"/>
            </a:hlinkClick>
          </p:cNvPr>
          <p:cNvSpPr/>
          <p:nvPr/>
        </p:nvSpPr>
        <p:spPr>
          <a:xfrm>
            <a:off x="1066800" y="1143000"/>
            <a:ext cx="6477000" cy="2743200"/>
          </a:xfrm>
          <a:prstGeom prst="doubleWave">
            <a:avLst/>
          </a:prstGeom>
          <a:gradFill flip="none" rotWithShape="1">
            <a:gsLst>
              <a:gs pos="0">
                <a:srgbClr val="3366FF"/>
              </a:gs>
              <a:gs pos="45000">
                <a:srgbClr val="FFFFFF"/>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smtClean="0">
                <a:solidFill>
                  <a:srgbClr val="000090"/>
                </a:solidFill>
              </a:rPr>
              <a:t>Try Again! </a:t>
            </a:r>
          </a:p>
          <a:p>
            <a:pPr algn="ctr"/>
            <a:r>
              <a:rPr lang="en-US" sz="5000" dirty="0" smtClean="0">
                <a:solidFill>
                  <a:srgbClr val="000090"/>
                </a:solidFill>
              </a:rPr>
              <a:t>You Can Do It!</a:t>
            </a:r>
            <a:endParaRPr lang="en-US" sz="5000" dirty="0">
              <a:solidFill>
                <a:srgbClr val="000090"/>
              </a:solidFill>
            </a:endParaRPr>
          </a:p>
        </p:txBody>
      </p:sp>
      <p:sp>
        <p:nvSpPr>
          <p:cNvPr id="3" name="TextBox 2"/>
          <p:cNvSpPr txBox="1"/>
          <p:nvPr/>
        </p:nvSpPr>
        <p:spPr>
          <a:xfrm>
            <a:off x="2057400" y="4343400"/>
            <a:ext cx="5312572" cy="646331"/>
          </a:xfrm>
          <a:prstGeom prst="rect">
            <a:avLst/>
          </a:prstGeom>
          <a:noFill/>
        </p:spPr>
        <p:txBody>
          <a:bodyPr wrap="none" rtlCol="0">
            <a:spAutoFit/>
          </a:bodyPr>
          <a:lstStyle/>
          <a:p>
            <a:pPr algn="ctr"/>
            <a:r>
              <a:rPr lang="en-US" dirty="0" smtClean="0"/>
              <a:t>Did you put your answer in simplest form?</a:t>
            </a:r>
          </a:p>
          <a:p>
            <a:pPr algn="ctr"/>
            <a:r>
              <a:rPr lang="en-US" dirty="0" smtClean="0"/>
              <a:t>Did you remember to NOT add the denominators?</a:t>
            </a:r>
            <a:endParaRPr lang="en-US" dirty="0"/>
          </a:p>
        </p:txBody>
      </p:sp>
      <p:grpSp>
        <p:nvGrpSpPr>
          <p:cNvPr id="6" name="Group 5"/>
          <p:cNvGrpSpPr/>
          <p:nvPr/>
        </p:nvGrpSpPr>
        <p:grpSpPr>
          <a:xfrm>
            <a:off x="7666508" y="5486400"/>
            <a:ext cx="1172692" cy="1042416"/>
            <a:chOff x="7666508" y="5486400"/>
            <a:chExt cx="1172692" cy="1042416"/>
          </a:xfrm>
        </p:grpSpPr>
        <p:sp>
          <p:nvSpPr>
            <p:cNvPr id="4" name="Action Button: Custom 3">
              <a:hlinkClick r:id="" action="ppaction://hlinkshowjump?jump=previousslide" highlightClick="1"/>
            </p:cNvPr>
            <p:cNvSpPr/>
            <p:nvPr/>
          </p:nvSpPr>
          <p:spPr>
            <a:xfrm>
              <a:off x="7772400" y="5486400"/>
              <a:ext cx="1042416" cy="1042416"/>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a:hlinkClick r:id="rId4" action="ppaction://hlinksldjump"/>
            </p:cNvPr>
            <p:cNvSpPr txBox="1"/>
            <p:nvPr/>
          </p:nvSpPr>
          <p:spPr>
            <a:xfrm>
              <a:off x="7666508" y="5562600"/>
              <a:ext cx="1172692" cy="923330"/>
            </a:xfrm>
            <a:prstGeom prst="rect">
              <a:avLst/>
            </a:prstGeom>
            <a:noFill/>
          </p:spPr>
          <p:txBody>
            <a:bodyPr wrap="none" rtlCol="0">
              <a:spAutoFit/>
            </a:bodyPr>
            <a:lstStyle/>
            <a:p>
              <a:pPr algn="ctr"/>
              <a:r>
                <a:rPr lang="en-US" dirty="0" smtClean="0"/>
                <a:t>Back</a:t>
              </a:r>
            </a:p>
            <a:p>
              <a:pPr algn="ctr"/>
              <a:r>
                <a:rPr lang="en-US" dirty="0" smtClean="0"/>
                <a:t> to</a:t>
              </a:r>
            </a:p>
            <a:p>
              <a:pPr algn="ctr"/>
              <a:r>
                <a:rPr lang="en-US" dirty="0" smtClean="0"/>
                <a:t> Question</a:t>
              </a:r>
              <a:endParaRPr lang="en-US" dirty="0"/>
            </a:p>
          </p:txBody>
        </p:sp>
      </p:grpSp>
      <p:sp>
        <p:nvSpPr>
          <p:cNvPr id="7" name="Action Button: Home 6">
            <a:hlinkClick r:id="rId5" action="ppaction://hlinksldjump" highlightClick="1"/>
          </p:cNvPr>
          <p:cNvSpPr/>
          <p:nvPr/>
        </p:nvSpPr>
        <p:spPr>
          <a:xfrm>
            <a:off x="304800" y="5486400"/>
            <a:ext cx="1042416" cy="1042416"/>
          </a:xfrm>
          <a:prstGeom prst="actionButtonHo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Oooo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1"/>
          <p:cNvGrpSpPr/>
          <p:nvPr/>
        </p:nvGrpSpPr>
        <p:grpSpPr>
          <a:xfrm>
            <a:off x="1257300" y="711368"/>
            <a:ext cx="1485900" cy="2031326"/>
            <a:chOff x="914400" y="1175771"/>
            <a:chExt cx="1485900" cy="2031326"/>
          </a:xfrm>
        </p:grpSpPr>
        <p:sp>
          <p:nvSpPr>
            <p:cNvPr id="3" name="TextBox 2"/>
            <p:cNvSpPr txBox="1"/>
            <p:nvPr/>
          </p:nvSpPr>
          <p:spPr>
            <a:xfrm>
              <a:off x="1181100" y="2191434"/>
              <a:ext cx="1219200" cy="1015663"/>
            </a:xfrm>
            <a:prstGeom prst="rect">
              <a:avLst/>
            </a:prstGeom>
            <a:noFill/>
          </p:spPr>
          <p:txBody>
            <a:bodyPr wrap="square" rtlCol="0">
              <a:spAutoFit/>
            </a:bodyPr>
            <a:lstStyle/>
            <a:p>
              <a:r>
                <a:rPr lang="en-US" sz="6000" dirty="0" smtClean="0"/>
                <a:t>3</a:t>
              </a:r>
              <a:endParaRPr lang="en-US" sz="6000" dirty="0"/>
            </a:p>
          </p:txBody>
        </p:sp>
        <p:cxnSp>
          <p:nvCxnSpPr>
            <p:cNvPr id="4" name="Straight Connector 3"/>
            <p:cNvCxnSpPr/>
            <p:nvPr/>
          </p:nvCxnSpPr>
          <p:spPr>
            <a:xfrm>
              <a:off x="914400" y="2242066"/>
              <a:ext cx="1219200" cy="150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1181100" y="1175771"/>
              <a:ext cx="685800" cy="1015663"/>
            </a:xfrm>
            <a:prstGeom prst="rect">
              <a:avLst/>
            </a:prstGeom>
            <a:noFill/>
          </p:spPr>
          <p:txBody>
            <a:bodyPr wrap="square" rtlCol="0">
              <a:spAutoFit/>
            </a:bodyPr>
            <a:lstStyle/>
            <a:p>
              <a:r>
                <a:rPr lang="en-US" sz="6000" dirty="0" smtClean="0"/>
                <a:t>1</a:t>
              </a:r>
              <a:endParaRPr lang="en-US" sz="6000" dirty="0"/>
            </a:p>
          </p:txBody>
        </p:sp>
      </p:grpSp>
      <p:grpSp>
        <p:nvGrpSpPr>
          <p:cNvPr id="6" name="Group 5"/>
          <p:cNvGrpSpPr/>
          <p:nvPr/>
        </p:nvGrpSpPr>
        <p:grpSpPr>
          <a:xfrm>
            <a:off x="3886200" y="711368"/>
            <a:ext cx="1219200" cy="2081957"/>
            <a:chOff x="914400" y="1175772"/>
            <a:chExt cx="1219200" cy="2081957"/>
          </a:xfrm>
        </p:grpSpPr>
        <p:sp>
          <p:nvSpPr>
            <p:cNvPr id="7" name="TextBox 6"/>
            <p:cNvSpPr txBox="1"/>
            <p:nvPr/>
          </p:nvSpPr>
          <p:spPr>
            <a:xfrm>
              <a:off x="914400" y="2242066"/>
              <a:ext cx="1219200" cy="1015663"/>
            </a:xfrm>
            <a:prstGeom prst="rect">
              <a:avLst/>
            </a:prstGeom>
            <a:noFill/>
          </p:spPr>
          <p:txBody>
            <a:bodyPr wrap="square" rtlCol="0">
              <a:spAutoFit/>
            </a:bodyPr>
            <a:lstStyle/>
            <a:p>
              <a:r>
                <a:rPr lang="en-US" sz="6000" dirty="0" smtClean="0"/>
                <a:t> 3</a:t>
              </a:r>
              <a:endParaRPr lang="en-US" sz="6000" dirty="0"/>
            </a:p>
          </p:txBody>
        </p:sp>
        <p:cxnSp>
          <p:nvCxnSpPr>
            <p:cNvPr id="8" name="Straight Connector 7"/>
            <p:cNvCxnSpPr/>
            <p:nvPr/>
          </p:nvCxnSpPr>
          <p:spPr>
            <a:xfrm>
              <a:off x="914400" y="2242066"/>
              <a:ext cx="1219200" cy="150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1143000" y="1175772"/>
              <a:ext cx="685800" cy="1015663"/>
            </a:xfrm>
            <a:prstGeom prst="rect">
              <a:avLst/>
            </a:prstGeom>
            <a:noFill/>
          </p:spPr>
          <p:txBody>
            <a:bodyPr wrap="square" rtlCol="0">
              <a:spAutoFit/>
            </a:bodyPr>
            <a:lstStyle/>
            <a:p>
              <a:r>
                <a:rPr lang="en-US" sz="6000" dirty="0" smtClean="0"/>
                <a:t>1</a:t>
              </a:r>
              <a:endParaRPr lang="en-US" sz="6000" dirty="0"/>
            </a:p>
          </p:txBody>
        </p:sp>
      </p:grpSp>
      <p:sp>
        <p:nvSpPr>
          <p:cNvPr id="10" name="TextBox 9"/>
          <p:cNvSpPr txBox="1"/>
          <p:nvPr/>
        </p:nvSpPr>
        <p:spPr>
          <a:xfrm>
            <a:off x="2895600" y="1219200"/>
            <a:ext cx="634008" cy="1015663"/>
          </a:xfrm>
          <a:prstGeom prst="rect">
            <a:avLst/>
          </a:prstGeom>
          <a:noFill/>
        </p:spPr>
        <p:txBody>
          <a:bodyPr wrap="none" rtlCol="0">
            <a:spAutoFit/>
          </a:bodyPr>
          <a:lstStyle/>
          <a:p>
            <a:r>
              <a:rPr lang="en-US" sz="6000" dirty="0" smtClean="0"/>
              <a:t>+</a:t>
            </a:r>
            <a:endParaRPr lang="en-US" sz="6000" dirty="0"/>
          </a:p>
        </p:txBody>
      </p:sp>
      <p:sp>
        <p:nvSpPr>
          <p:cNvPr id="11" name="TextBox 10"/>
          <p:cNvSpPr txBox="1"/>
          <p:nvPr/>
        </p:nvSpPr>
        <p:spPr>
          <a:xfrm>
            <a:off x="5486400" y="1270337"/>
            <a:ext cx="634008" cy="1015663"/>
          </a:xfrm>
          <a:prstGeom prst="rect">
            <a:avLst/>
          </a:prstGeom>
          <a:noFill/>
        </p:spPr>
        <p:txBody>
          <a:bodyPr wrap="none" rtlCol="0">
            <a:spAutoFit/>
          </a:bodyPr>
          <a:lstStyle/>
          <a:p>
            <a:r>
              <a:rPr lang="en-US" sz="6000" dirty="0" smtClean="0"/>
              <a:t>=</a:t>
            </a:r>
            <a:endParaRPr lang="en-US" sz="6000" dirty="0"/>
          </a:p>
        </p:txBody>
      </p:sp>
      <p:sp>
        <p:nvSpPr>
          <p:cNvPr id="12" name="TextBox 11"/>
          <p:cNvSpPr txBox="1"/>
          <p:nvPr/>
        </p:nvSpPr>
        <p:spPr>
          <a:xfrm>
            <a:off x="1067610" y="2793325"/>
            <a:ext cx="826368" cy="1015663"/>
          </a:xfrm>
          <a:prstGeom prst="rect">
            <a:avLst/>
          </a:prstGeom>
          <a:noFill/>
        </p:spPr>
        <p:txBody>
          <a:bodyPr wrap="none" rtlCol="0">
            <a:spAutoFit/>
          </a:bodyPr>
          <a:lstStyle/>
          <a:p>
            <a:r>
              <a:rPr lang="en-US" sz="6000" dirty="0" smtClean="0"/>
              <a:t>a. </a:t>
            </a:r>
            <a:endParaRPr lang="en-US" sz="6000" dirty="0"/>
          </a:p>
        </p:txBody>
      </p:sp>
      <p:sp>
        <p:nvSpPr>
          <p:cNvPr id="13" name="TextBox 12"/>
          <p:cNvSpPr txBox="1"/>
          <p:nvPr/>
        </p:nvSpPr>
        <p:spPr>
          <a:xfrm>
            <a:off x="1066800" y="4191000"/>
            <a:ext cx="826368" cy="1015663"/>
          </a:xfrm>
          <a:prstGeom prst="rect">
            <a:avLst/>
          </a:prstGeom>
          <a:noFill/>
        </p:spPr>
        <p:txBody>
          <a:bodyPr wrap="none" rtlCol="0">
            <a:spAutoFit/>
          </a:bodyPr>
          <a:lstStyle/>
          <a:p>
            <a:r>
              <a:rPr lang="en-US" sz="6000" dirty="0" smtClean="0"/>
              <a:t>b. </a:t>
            </a:r>
            <a:endParaRPr lang="en-US" sz="6000" dirty="0"/>
          </a:p>
        </p:txBody>
      </p:sp>
      <p:sp>
        <p:nvSpPr>
          <p:cNvPr id="14" name="TextBox 13"/>
          <p:cNvSpPr txBox="1"/>
          <p:nvPr/>
        </p:nvSpPr>
        <p:spPr>
          <a:xfrm>
            <a:off x="1143000" y="5385137"/>
            <a:ext cx="783162" cy="1015663"/>
          </a:xfrm>
          <a:prstGeom prst="rect">
            <a:avLst/>
          </a:prstGeom>
          <a:noFill/>
        </p:spPr>
        <p:txBody>
          <a:bodyPr wrap="none" rtlCol="0">
            <a:spAutoFit/>
          </a:bodyPr>
          <a:lstStyle/>
          <a:p>
            <a:r>
              <a:rPr lang="en-US" sz="6000" dirty="0" smtClean="0"/>
              <a:t>c. </a:t>
            </a:r>
            <a:endParaRPr lang="en-US" sz="6000" dirty="0"/>
          </a:p>
        </p:txBody>
      </p:sp>
      <p:grpSp>
        <p:nvGrpSpPr>
          <p:cNvPr id="15" name="Group 14"/>
          <p:cNvGrpSpPr/>
          <p:nvPr/>
        </p:nvGrpSpPr>
        <p:grpSpPr>
          <a:xfrm>
            <a:off x="2013265" y="4191000"/>
            <a:ext cx="2705100" cy="1015663"/>
            <a:chOff x="5219700" y="3417500"/>
            <a:chExt cx="2705100" cy="1015663"/>
          </a:xfrm>
        </p:grpSpPr>
        <p:sp>
          <p:nvSpPr>
            <p:cNvPr id="16" name="Oval 15">
              <a:hlinkClick r:id="rId2" action="ppaction://hlinksldjump"/>
            </p:cNvPr>
            <p:cNvSpPr/>
            <p:nvPr/>
          </p:nvSpPr>
          <p:spPr>
            <a:xfrm>
              <a:off x="5219700" y="3417500"/>
              <a:ext cx="2705100" cy="101566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7" name="Group 33"/>
            <p:cNvGrpSpPr/>
            <p:nvPr/>
          </p:nvGrpSpPr>
          <p:grpSpPr>
            <a:xfrm>
              <a:off x="6324600" y="3417500"/>
              <a:ext cx="647700" cy="994782"/>
              <a:chOff x="4267200" y="4175611"/>
              <a:chExt cx="647700" cy="994782"/>
            </a:xfrm>
          </p:grpSpPr>
          <p:sp>
            <p:nvSpPr>
              <p:cNvPr id="18" name="TextBox 17"/>
              <p:cNvSpPr txBox="1"/>
              <p:nvPr/>
            </p:nvSpPr>
            <p:spPr>
              <a:xfrm>
                <a:off x="4404903" y="4647173"/>
                <a:ext cx="477932" cy="523220"/>
              </a:xfrm>
              <a:prstGeom prst="rect">
                <a:avLst/>
              </a:prstGeom>
              <a:noFill/>
            </p:spPr>
            <p:txBody>
              <a:bodyPr wrap="square" rtlCol="0">
                <a:spAutoFit/>
              </a:bodyPr>
              <a:lstStyle/>
              <a:p>
                <a:r>
                  <a:rPr lang="en-US" sz="2800" dirty="0" smtClean="0"/>
                  <a:t>3</a:t>
                </a:r>
                <a:endParaRPr lang="en-US" sz="2800" dirty="0"/>
              </a:p>
            </p:txBody>
          </p:sp>
          <p:sp>
            <p:nvSpPr>
              <p:cNvPr id="19" name="TextBox 18"/>
              <p:cNvSpPr txBox="1"/>
              <p:nvPr/>
            </p:nvSpPr>
            <p:spPr>
              <a:xfrm>
                <a:off x="4425635" y="4175611"/>
                <a:ext cx="384365" cy="523220"/>
              </a:xfrm>
              <a:prstGeom prst="rect">
                <a:avLst/>
              </a:prstGeom>
              <a:noFill/>
            </p:spPr>
            <p:txBody>
              <a:bodyPr wrap="none" rtlCol="0">
                <a:spAutoFit/>
              </a:bodyPr>
              <a:lstStyle/>
              <a:p>
                <a:r>
                  <a:rPr lang="en-US" sz="2800" dirty="0" smtClean="0"/>
                  <a:t>3</a:t>
                </a:r>
                <a:endParaRPr lang="en-US" sz="2800" dirty="0"/>
              </a:p>
            </p:txBody>
          </p:sp>
          <p:cxnSp>
            <p:nvCxnSpPr>
              <p:cNvPr id="20" name="Straight Connector 19"/>
              <p:cNvCxnSpPr/>
              <p:nvPr/>
            </p:nvCxnSpPr>
            <p:spPr>
              <a:xfrm>
                <a:off x="4267200" y="4698831"/>
                <a:ext cx="6477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grpSp>
        <p:nvGrpSpPr>
          <p:cNvPr id="21" name="Group 20"/>
          <p:cNvGrpSpPr/>
          <p:nvPr/>
        </p:nvGrpSpPr>
        <p:grpSpPr>
          <a:xfrm>
            <a:off x="2013265" y="5385931"/>
            <a:ext cx="2705100" cy="1048028"/>
            <a:chOff x="5219700" y="3417500"/>
            <a:chExt cx="2705100" cy="1048028"/>
          </a:xfrm>
        </p:grpSpPr>
        <p:sp>
          <p:nvSpPr>
            <p:cNvPr id="22" name="Oval 21">
              <a:hlinkClick r:id="rId2" action="ppaction://hlinksldjump"/>
            </p:cNvPr>
            <p:cNvSpPr/>
            <p:nvPr/>
          </p:nvSpPr>
          <p:spPr>
            <a:xfrm>
              <a:off x="5219700" y="3417500"/>
              <a:ext cx="2705100" cy="101566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23" name="Group 33"/>
            <p:cNvGrpSpPr/>
            <p:nvPr/>
          </p:nvGrpSpPr>
          <p:grpSpPr>
            <a:xfrm>
              <a:off x="6324600" y="3417500"/>
              <a:ext cx="647700" cy="1048028"/>
              <a:chOff x="4267200" y="4175611"/>
              <a:chExt cx="647700" cy="1048028"/>
            </a:xfrm>
          </p:grpSpPr>
          <p:sp>
            <p:nvSpPr>
              <p:cNvPr id="24" name="TextBox 23"/>
              <p:cNvSpPr txBox="1"/>
              <p:nvPr/>
            </p:nvSpPr>
            <p:spPr>
              <a:xfrm>
                <a:off x="4398867" y="4700419"/>
                <a:ext cx="477932" cy="523220"/>
              </a:xfrm>
              <a:prstGeom prst="rect">
                <a:avLst/>
              </a:prstGeom>
              <a:noFill/>
            </p:spPr>
            <p:txBody>
              <a:bodyPr wrap="square" rtlCol="0">
                <a:spAutoFit/>
              </a:bodyPr>
              <a:lstStyle/>
              <a:p>
                <a:r>
                  <a:rPr lang="en-US" sz="2800" dirty="0" smtClean="0"/>
                  <a:t>6</a:t>
                </a:r>
                <a:endParaRPr lang="en-US" sz="2800" dirty="0"/>
              </a:p>
            </p:txBody>
          </p:sp>
          <p:sp>
            <p:nvSpPr>
              <p:cNvPr id="25" name="TextBox 24"/>
              <p:cNvSpPr txBox="1"/>
              <p:nvPr/>
            </p:nvSpPr>
            <p:spPr>
              <a:xfrm>
                <a:off x="4398867" y="4175611"/>
                <a:ext cx="384365" cy="523220"/>
              </a:xfrm>
              <a:prstGeom prst="rect">
                <a:avLst/>
              </a:prstGeom>
              <a:noFill/>
            </p:spPr>
            <p:txBody>
              <a:bodyPr wrap="none" rtlCol="0">
                <a:spAutoFit/>
              </a:bodyPr>
              <a:lstStyle/>
              <a:p>
                <a:r>
                  <a:rPr lang="en-US" sz="2800" dirty="0" smtClean="0"/>
                  <a:t>2</a:t>
                </a:r>
                <a:endParaRPr lang="en-US" sz="2800" dirty="0"/>
              </a:p>
            </p:txBody>
          </p:sp>
          <p:cxnSp>
            <p:nvCxnSpPr>
              <p:cNvPr id="26" name="Straight Connector 25"/>
              <p:cNvCxnSpPr/>
              <p:nvPr/>
            </p:nvCxnSpPr>
            <p:spPr>
              <a:xfrm>
                <a:off x="4267200" y="4698831"/>
                <a:ext cx="6477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grpSp>
        <p:nvGrpSpPr>
          <p:cNvPr id="27" name="Group 26"/>
          <p:cNvGrpSpPr/>
          <p:nvPr/>
        </p:nvGrpSpPr>
        <p:grpSpPr>
          <a:xfrm>
            <a:off x="1952811" y="2793325"/>
            <a:ext cx="2705100" cy="1048028"/>
            <a:chOff x="5219700" y="3417500"/>
            <a:chExt cx="2705100" cy="1048028"/>
          </a:xfrm>
        </p:grpSpPr>
        <p:sp>
          <p:nvSpPr>
            <p:cNvPr id="28" name="Oval 27">
              <a:hlinkClick r:id="rId3" action="ppaction://hlinksldjump"/>
            </p:cNvPr>
            <p:cNvSpPr/>
            <p:nvPr/>
          </p:nvSpPr>
          <p:spPr>
            <a:xfrm>
              <a:off x="5219700" y="3417500"/>
              <a:ext cx="2705100" cy="101566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29" name="Group 33"/>
            <p:cNvGrpSpPr/>
            <p:nvPr/>
          </p:nvGrpSpPr>
          <p:grpSpPr>
            <a:xfrm>
              <a:off x="6324600" y="3417500"/>
              <a:ext cx="647700" cy="1048028"/>
              <a:chOff x="4267200" y="4175611"/>
              <a:chExt cx="647700" cy="1048028"/>
            </a:xfrm>
          </p:grpSpPr>
          <p:sp>
            <p:nvSpPr>
              <p:cNvPr id="30" name="TextBox 29"/>
              <p:cNvSpPr txBox="1"/>
              <p:nvPr/>
            </p:nvSpPr>
            <p:spPr>
              <a:xfrm>
                <a:off x="4398867" y="4700419"/>
                <a:ext cx="477932" cy="523220"/>
              </a:xfrm>
              <a:prstGeom prst="rect">
                <a:avLst/>
              </a:prstGeom>
              <a:noFill/>
            </p:spPr>
            <p:txBody>
              <a:bodyPr wrap="square" rtlCol="0">
                <a:spAutoFit/>
              </a:bodyPr>
              <a:lstStyle/>
              <a:p>
                <a:r>
                  <a:rPr lang="en-US" sz="2800" dirty="0" smtClean="0"/>
                  <a:t>3</a:t>
                </a:r>
                <a:endParaRPr lang="en-US" sz="2800" dirty="0"/>
              </a:p>
            </p:txBody>
          </p:sp>
          <p:sp>
            <p:nvSpPr>
              <p:cNvPr id="31" name="TextBox 30"/>
              <p:cNvSpPr txBox="1"/>
              <p:nvPr/>
            </p:nvSpPr>
            <p:spPr>
              <a:xfrm>
                <a:off x="4398867" y="4175611"/>
                <a:ext cx="384365" cy="523220"/>
              </a:xfrm>
              <a:prstGeom prst="rect">
                <a:avLst/>
              </a:prstGeom>
              <a:noFill/>
            </p:spPr>
            <p:txBody>
              <a:bodyPr wrap="none" rtlCol="0">
                <a:spAutoFit/>
              </a:bodyPr>
              <a:lstStyle/>
              <a:p>
                <a:r>
                  <a:rPr lang="en-US" sz="2800" dirty="0" smtClean="0"/>
                  <a:t>2</a:t>
                </a:r>
                <a:endParaRPr lang="en-US" sz="2800" dirty="0"/>
              </a:p>
            </p:txBody>
          </p:sp>
          <p:cxnSp>
            <p:nvCxnSpPr>
              <p:cNvPr id="32" name="Straight Connector 31"/>
              <p:cNvCxnSpPr/>
              <p:nvPr/>
            </p:nvCxnSpPr>
            <p:spPr>
              <a:xfrm>
                <a:off x="4267200" y="4698831"/>
                <a:ext cx="6477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latin typeface="Arial"/>
                <a:ea typeface="+mj-ea"/>
                <a:cs typeface="Arial"/>
              </a:rPr>
              <a:t>Introduction</a:t>
            </a:r>
            <a:endParaRPr lang="en-US" dirty="0">
              <a:latin typeface="Arial"/>
              <a:ea typeface="+mj-ea"/>
              <a:cs typeface="Arial"/>
            </a:endParaRPr>
          </a:p>
        </p:txBody>
      </p:sp>
      <p:sp>
        <p:nvSpPr>
          <p:cNvPr id="3" name="Content Placeholder 2"/>
          <p:cNvSpPr>
            <a:spLocks noGrp="1"/>
          </p:cNvSpPr>
          <p:nvPr>
            <p:ph idx="1"/>
          </p:nvPr>
        </p:nvSpPr>
        <p:spPr>
          <a:xfrm>
            <a:off x="457200" y="1752600"/>
            <a:ext cx="8229600" cy="4800600"/>
          </a:xfrm>
        </p:spPr>
        <p:txBody>
          <a:bodyPr/>
          <a:lstStyle/>
          <a:p>
            <a:pPr eaLnBrk="1" fontAlgn="auto" hangingPunct="1">
              <a:spcAft>
                <a:spcPts val="0"/>
              </a:spcAft>
              <a:buFont typeface="Wingdings" pitchFamily="2" charset="2"/>
              <a:buChar char=""/>
              <a:defRPr/>
            </a:pPr>
            <a:r>
              <a:rPr lang="en-US" sz="3000" dirty="0" smtClean="0">
                <a:latin typeface="Arial"/>
                <a:ea typeface="+mn-ea"/>
                <a:cs typeface="Arial"/>
              </a:rPr>
              <a:t>This project is designed for Mrs. Maccani’s 3</a:t>
            </a:r>
            <a:r>
              <a:rPr lang="en-US" sz="3000" baseline="30000" dirty="0" smtClean="0">
                <a:latin typeface="Arial"/>
                <a:ea typeface="+mn-ea"/>
                <a:cs typeface="Arial"/>
              </a:rPr>
              <a:t>rd</a:t>
            </a:r>
            <a:r>
              <a:rPr lang="en-US" sz="3000" dirty="0" smtClean="0">
                <a:latin typeface="Arial"/>
                <a:ea typeface="+mn-ea"/>
                <a:cs typeface="Arial"/>
              </a:rPr>
              <a:t> grade class.</a:t>
            </a:r>
          </a:p>
          <a:p>
            <a:pPr eaLnBrk="1" fontAlgn="auto" hangingPunct="1">
              <a:spcAft>
                <a:spcPts val="0"/>
              </a:spcAft>
              <a:buFont typeface="Wingdings" pitchFamily="2" charset="2"/>
              <a:buChar char=""/>
              <a:defRPr/>
            </a:pPr>
            <a:r>
              <a:rPr lang="en-US" sz="3000" dirty="0" smtClean="0">
                <a:latin typeface="Arial"/>
                <a:ea typeface="+mn-ea"/>
                <a:cs typeface="Arial"/>
              </a:rPr>
              <a:t>The purpose of this project is to understand the relationship between whole numbers, simple fractions, and decimals.  Students will demonstrate their understanding of equivalency and problem solving related to fractions and decimals.</a:t>
            </a:r>
          </a:p>
          <a:p>
            <a:pPr eaLnBrk="1" fontAlgn="auto" hangingPunct="1">
              <a:spcAft>
                <a:spcPts val="0"/>
              </a:spcAft>
              <a:buFont typeface="Wingdings" pitchFamily="2" charset="2"/>
              <a:buNone/>
              <a:defRPr/>
            </a:pPr>
            <a:endParaRPr lang="en-US" dirty="0">
              <a:ea typeface="+mn-ea"/>
              <a:cs typeface="+mn-cs"/>
            </a:endParaRPr>
          </a:p>
        </p:txBody>
      </p:sp>
      <p:sp>
        <p:nvSpPr>
          <p:cNvPr id="5" name="Action Button: Custom 4">
            <a:hlinkClick r:id="" action="ppaction://hlinkshowjump?jump=nextslide" highlightClick="1"/>
          </p:cNvPr>
          <p:cNvSpPr/>
          <p:nvPr/>
        </p:nvSpPr>
        <p:spPr>
          <a:xfrm>
            <a:off x="3124200" y="6096000"/>
            <a:ext cx="2667000" cy="533400"/>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Click here to continue.</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1"/>
          <p:cNvGrpSpPr/>
          <p:nvPr/>
        </p:nvGrpSpPr>
        <p:grpSpPr>
          <a:xfrm>
            <a:off x="1447800" y="609600"/>
            <a:ext cx="6629400" cy="5029200"/>
            <a:chOff x="1447800" y="609600"/>
            <a:chExt cx="6629400" cy="5029200"/>
          </a:xfrm>
        </p:grpSpPr>
        <p:sp>
          <p:nvSpPr>
            <p:cNvPr id="3" name="5-Point Star 2"/>
            <p:cNvSpPr/>
            <p:nvPr/>
          </p:nvSpPr>
          <p:spPr>
            <a:xfrm>
              <a:off x="1447800" y="609600"/>
              <a:ext cx="6629400" cy="5029200"/>
            </a:xfrm>
            <a:prstGeom prst="star5">
              <a:avLst/>
            </a:prstGeom>
            <a:gradFill flip="none" rotWithShape="1">
              <a:gsLst>
                <a:gs pos="0">
                  <a:srgbClr val="3366FF"/>
                </a:gs>
                <a:gs pos="45000">
                  <a:srgbClr val="FFFFFF"/>
                </a:gs>
              </a:gsLst>
              <a:path path="circle">
                <a:fillToRect l="100000" t="100000"/>
              </a:path>
              <a:tileRect r="-100000" b="-10000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000" dirty="0">
                <a:solidFill>
                  <a:srgbClr val="000090"/>
                </a:solidFill>
              </a:endParaRPr>
            </a:p>
          </p:txBody>
        </p:sp>
        <p:sp>
          <p:nvSpPr>
            <p:cNvPr id="4" name="TextBox 3"/>
            <p:cNvSpPr txBox="1"/>
            <p:nvPr/>
          </p:nvSpPr>
          <p:spPr>
            <a:xfrm>
              <a:off x="2933700" y="2667000"/>
              <a:ext cx="3733800" cy="1077218"/>
            </a:xfrm>
            <a:prstGeom prst="rect">
              <a:avLst/>
            </a:prstGeom>
            <a:noFill/>
          </p:spPr>
          <p:txBody>
            <a:bodyPr wrap="square" rtlCol="0">
              <a:spAutoFit/>
            </a:bodyPr>
            <a:lstStyle/>
            <a:p>
              <a:pPr algn="ctr"/>
              <a:r>
                <a:rPr lang="en-US" sz="3200" b="1" dirty="0" smtClean="0">
                  <a:solidFill>
                    <a:srgbClr val="0000FF"/>
                  </a:solidFill>
                  <a:latin typeface="Georgia"/>
                  <a:cs typeface="Georgia"/>
                </a:rPr>
                <a:t>You’re Right! Great Job!</a:t>
              </a:r>
              <a:endParaRPr lang="en-US" sz="3200" b="1" dirty="0">
                <a:solidFill>
                  <a:srgbClr val="0000FF"/>
                </a:solidFill>
                <a:latin typeface="Georgia"/>
                <a:cs typeface="Georgia"/>
              </a:endParaRPr>
            </a:p>
          </p:txBody>
        </p:sp>
      </p:grpSp>
      <p:sp>
        <p:nvSpPr>
          <p:cNvPr id="5" name="Action Button: Home 4">
            <a:hlinkClick r:id="rId3" action="ppaction://hlinksldjump" highlightClick="1"/>
          </p:cNvPr>
          <p:cNvSpPr/>
          <p:nvPr/>
        </p:nvSpPr>
        <p:spPr>
          <a:xfrm>
            <a:off x="405384" y="5638800"/>
            <a:ext cx="1042416" cy="1042416"/>
          </a:xfrm>
          <a:prstGeom prst="actionButtonHo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8" name="Group 7"/>
          <p:cNvGrpSpPr/>
          <p:nvPr/>
        </p:nvGrpSpPr>
        <p:grpSpPr>
          <a:xfrm>
            <a:off x="7620000" y="5638800"/>
            <a:ext cx="1118616" cy="1042416"/>
            <a:chOff x="7620000" y="5638800"/>
            <a:chExt cx="1118616" cy="1042416"/>
          </a:xfrm>
        </p:grpSpPr>
        <p:sp>
          <p:nvSpPr>
            <p:cNvPr id="6" name="Action Button: Custom 5">
              <a:hlinkClick r:id="rId4" action="ppaction://hlinksldjump" highlightClick="1"/>
            </p:cNvPr>
            <p:cNvSpPr/>
            <p:nvPr/>
          </p:nvSpPr>
          <p:spPr>
            <a:xfrm>
              <a:off x="7696200" y="5638800"/>
              <a:ext cx="1042416" cy="1042416"/>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a:hlinkClick r:id="rId4" action="ppaction://hlinksldjump"/>
            </p:cNvPr>
            <p:cNvSpPr txBox="1"/>
            <p:nvPr/>
          </p:nvSpPr>
          <p:spPr>
            <a:xfrm>
              <a:off x="7620000" y="5830669"/>
              <a:ext cx="1108559" cy="646331"/>
            </a:xfrm>
            <a:prstGeom prst="rect">
              <a:avLst/>
            </a:prstGeom>
            <a:noFill/>
          </p:spPr>
          <p:txBody>
            <a:bodyPr wrap="none" rtlCol="0">
              <a:spAutoFit/>
            </a:bodyPr>
            <a:lstStyle/>
            <a:p>
              <a:pPr algn="ctr"/>
              <a:r>
                <a:rPr lang="en-US" dirty="0" smtClean="0"/>
                <a:t>Next </a:t>
              </a:r>
            </a:p>
            <a:p>
              <a:pPr algn="ctr"/>
              <a:r>
                <a:rPr lang="en-US" dirty="0" smtClean="0"/>
                <a:t>Question</a:t>
              </a:r>
              <a:endParaRPr lang="en-US"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2" name="Applause"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Double Wave 1">
            <a:hlinkClick r:id="rId3" action="ppaction://hlinksldjump">
              <a:snd r:embed="rId2" name="Ooooh"/>
            </a:hlinkClick>
          </p:cNvPr>
          <p:cNvSpPr/>
          <p:nvPr/>
        </p:nvSpPr>
        <p:spPr>
          <a:xfrm>
            <a:off x="1066800" y="1143000"/>
            <a:ext cx="6477000" cy="2743200"/>
          </a:xfrm>
          <a:prstGeom prst="doubleWave">
            <a:avLst/>
          </a:prstGeom>
          <a:gradFill flip="none" rotWithShape="1">
            <a:gsLst>
              <a:gs pos="0">
                <a:srgbClr val="3366FF"/>
              </a:gs>
              <a:gs pos="45000">
                <a:srgbClr val="FFFFFF"/>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smtClean="0">
                <a:solidFill>
                  <a:srgbClr val="000090"/>
                </a:solidFill>
              </a:rPr>
              <a:t>Try Again! </a:t>
            </a:r>
          </a:p>
          <a:p>
            <a:pPr algn="ctr"/>
            <a:r>
              <a:rPr lang="en-US" sz="5000" dirty="0" smtClean="0">
                <a:solidFill>
                  <a:srgbClr val="000090"/>
                </a:solidFill>
              </a:rPr>
              <a:t>You Can Do It!</a:t>
            </a:r>
            <a:endParaRPr lang="en-US" sz="5000" dirty="0">
              <a:solidFill>
                <a:srgbClr val="000090"/>
              </a:solidFill>
            </a:endParaRPr>
          </a:p>
        </p:txBody>
      </p:sp>
      <p:sp>
        <p:nvSpPr>
          <p:cNvPr id="3" name="Action Button: Home 2">
            <a:hlinkClick r:id="rId4" action="ppaction://hlinksldjump" highlightClick="1"/>
          </p:cNvPr>
          <p:cNvSpPr/>
          <p:nvPr/>
        </p:nvSpPr>
        <p:spPr>
          <a:xfrm>
            <a:off x="304800" y="5410200"/>
            <a:ext cx="1042416" cy="1042416"/>
          </a:xfrm>
          <a:prstGeom prst="actionButtonHo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TextBox 3"/>
          <p:cNvSpPr txBox="1"/>
          <p:nvPr/>
        </p:nvSpPr>
        <p:spPr>
          <a:xfrm>
            <a:off x="2057400" y="4343400"/>
            <a:ext cx="5312572" cy="646331"/>
          </a:xfrm>
          <a:prstGeom prst="rect">
            <a:avLst/>
          </a:prstGeom>
          <a:noFill/>
        </p:spPr>
        <p:txBody>
          <a:bodyPr wrap="none" rtlCol="0">
            <a:spAutoFit/>
          </a:bodyPr>
          <a:lstStyle/>
          <a:p>
            <a:pPr algn="ctr"/>
            <a:r>
              <a:rPr lang="en-US" dirty="0" smtClean="0"/>
              <a:t>Did you add correctly?</a:t>
            </a:r>
          </a:p>
          <a:p>
            <a:pPr algn="ctr"/>
            <a:r>
              <a:rPr lang="en-US" dirty="0" smtClean="0"/>
              <a:t>Did you remember to NOT add the denominators? </a:t>
            </a:r>
            <a:endParaRPr lang="en-US" dirty="0"/>
          </a:p>
        </p:txBody>
      </p:sp>
      <p:grpSp>
        <p:nvGrpSpPr>
          <p:cNvPr id="7" name="Group 6"/>
          <p:cNvGrpSpPr/>
          <p:nvPr/>
        </p:nvGrpSpPr>
        <p:grpSpPr>
          <a:xfrm>
            <a:off x="7806841" y="5410200"/>
            <a:ext cx="1108559" cy="1042416"/>
            <a:chOff x="7806841" y="5410200"/>
            <a:chExt cx="1108559" cy="1042416"/>
          </a:xfrm>
        </p:grpSpPr>
        <p:sp>
          <p:nvSpPr>
            <p:cNvPr id="5" name="Action Button: Custom 4">
              <a:hlinkClick r:id="rId5" action="ppaction://hlinksldjump" highlightClick="1"/>
            </p:cNvPr>
            <p:cNvSpPr/>
            <p:nvPr/>
          </p:nvSpPr>
          <p:spPr>
            <a:xfrm>
              <a:off x="7848600" y="5410200"/>
              <a:ext cx="1042416" cy="1042416"/>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a:hlinkClick r:id="rId5" action="ppaction://hlinksldjump"/>
            </p:cNvPr>
            <p:cNvSpPr txBox="1"/>
            <p:nvPr/>
          </p:nvSpPr>
          <p:spPr>
            <a:xfrm>
              <a:off x="7806841" y="5410200"/>
              <a:ext cx="1108559" cy="923330"/>
            </a:xfrm>
            <a:prstGeom prst="rect">
              <a:avLst/>
            </a:prstGeom>
            <a:noFill/>
          </p:spPr>
          <p:txBody>
            <a:bodyPr wrap="none" rtlCol="0">
              <a:spAutoFit/>
            </a:bodyPr>
            <a:lstStyle/>
            <a:p>
              <a:pPr algn="ctr"/>
              <a:r>
                <a:rPr lang="en-US" dirty="0" smtClean="0"/>
                <a:t>Back</a:t>
              </a:r>
            </a:p>
            <a:p>
              <a:pPr algn="ctr"/>
              <a:r>
                <a:rPr lang="en-US" dirty="0" smtClean="0"/>
                <a:t>to</a:t>
              </a:r>
            </a:p>
            <a:p>
              <a:pPr algn="ctr"/>
              <a:r>
                <a:rPr lang="en-US" dirty="0" smtClean="0"/>
                <a:t>Question</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Oooo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1"/>
          <p:cNvGrpSpPr/>
          <p:nvPr/>
        </p:nvGrpSpPr>
        <p:grpSpPr>
          <a:xfrm>
            <a:off x="1257300" y="762000"/>
            <a:ext cx="1219200" cy="2031325"/>
            <a:chOff x="914400" y="1226403"/>
            <a:chExt cx="1219200" cy="2031325"/>
          </a:xfrm>
        </p:grpSpPr>
        <p:sp>
          <p:nvSpPr>
            <p:cNvPr id="3" name="TextBox 2"/>
            <p:cNvSpPr txBox="1"/>
            <p:nvPr/>
          </p:nvSpPr>
          <p:spPr>
            <a:xfrm>
              <a:off x="914400" y="2242065"/>
              <a:ext cx="1219200" cy="1015663"/>
            </a:xfrm>
            <a:prstGeom prst="rect">
              <a:avLst/>
            </a:prstGeom>
            <a:noFill/>
          </p:spPr>
          <p:txBody>
            <a:bodyPr wrap="square" rtlCol="0">
              <a:spAutoFit/>
            </a:bodyPr>
            <a:lstStyle/>
            <a:p>
              <a:r>
                <a:rPr lang="en-US" sz="6000" dirty="0" smtClean="0"/>
                <a:t>10</a:t>
              </a:r>
              <a:endParaRPr lang="en-US" sz="6000" dirty="0"/>
            </a:p>
          </p:txBody>
        </p:sp>
        <p:cxnSp>
          <p:nvCxnSpPr>
            <p:cNvPr id="4" name="Straight Connector 3"/>
            <p:cNvCxnSpPr/>
            <p:nvPr/>
          </p:nvCxnSpPr>
          <p:spPr>
            <a:xfrm>
              <a:off x="914400" y="2242066"/>
              <a:ext cx="1219200" cy="150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1181100" y="1226403"/>
              <a:ext cx="685800" cy="1015663"/>
            </a:xfrm>
            <a:prstGeom prst="rect">
              <a:avLst/>
            </a:prstGeom>
            <a:noFill/>
          </p:spPr>
          <p:txBody>
            <a:bodyPr wrap="square" rtlCol="0">
              <a:spAutoFit/>
            </a:bodyPr>
            <a:lstStyle/>
            <a:p>
              <a:r>
                <a:rPr lang="en-US" sz="6000" dirty="0" smtClean="0"/>
                <a:t>3</a:t>
              </a:r>
              <a:endParaRPr lang="en-US" sz="6000" dirty="0"/>
            </a:p>
          </p:txBody>
        </p:sp>
      </p:grpSp>
      <p:grpSp>
        <p:nvGrpSpPr>
          <p:cNvPr id="6" name="Group 5"/>
          <p:cNvGrpSpPr/>
          <p:nvPr/>
        </p:nvGrpSpPr>
        <p:grpSpPr>
          <a:xfrm>
            <a:off x="4000500" y="761999"/>
            <a:ext cx="1219200" cy="2031325"/>
            <a:chOff x="914400" y="1226403"/>
            <a:chExt cx="1219200" cy="2031325"/>
          </a:xfrm>
        </p:grpSpPr>
        <p:sp>
          <p:nvSpPr>
            <p:cNvPr id="7" name="TextBox 6"/>
            <p:cNvSpPr txBox="1"/>
            <p:nvPr/>
          </p:nvSpPr>
          <p:spPr>
            <a:xfrm>
              <a:off x="914400" y="2242065"/>
              <a:ext cx="1219200" cy="1015663"/>
            </a:xfrm>
            <a:prstGeom prst="rect">
              <a:avLst/>
            </a:prstGeom>
            <a:noFill/>
          </p:spPr>
          <p:txBody>
            <a:bodyPr wrap="square" rtlCol="0">
              <a:spAutoFit/>
            </a:bodyPr>
            <a:lstStyle/>
            <a:p>
              <a:r>
                <a:rPr lang="en-US" sz="6000" dirty="0" smtClean="0"/>
                <a:t>10</a:t>
              </a:r>
              <a:endParaRPr lang="en-US" sz="6000" dirty="0"/>
            </a:p>
          </p:txBody>
        </p:sp>
        <p:cxnSp>
          <p:nvCxnSpPr>
            <p:cNvPr id="8" name="Straight Connector 7"/>
            <p:cNvCxnSpPr/>
            <p:nvPr/>
          </p:nvCxnSpPr>
          <p:spPr>
            <a:xfrm>
              <a:off x="914400" y="2242066"/>
              <a:ext cx="1219200" cy="150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1181100" y="1226403"/>
              <a:ext cx="685800" cy="1015663"/>
            </a:xfrm>
            <a:prstGeom prst="rect">
              <a:avLst/>
            </a:prstGeom>
            <a:noFill/>
          </p:spPr>
          <p:txBody>
            <a:bodyPr wrap="square" rtlCol="0">
              <a:spAutoFit/>
            </a:bodyPr>
            <a:lstStyle/>
            <a:p>
              <a:r>
                <a:rPr lang="en-US" sz="6000" dirty="0" smtClean="0"/>
                <a:t>5</a:t>
              </a:r>
              <a:endParaRPr lang="en-US" sz="6000" dirty="0"/>
            </a:p>
          </p:txBody>
        </p:sp>
      </p:grpSp>
      <p:sp>
        <p:nvSpPr>
          <p:cNvPr id="10" name="TextBox 9"/>
          <p:cNvSpPr txBox="1"/>
          <p:nvPr/>
        </p:nvSpPr>
        <p:spPr>
          <a:xfrm>
            <a:off x="2871192" y="1219200"/>
            <a:ext cx="634008" cy="1015663"/>
          </a:xfrm>
          <a:prstGeom prst="rect">
            <a:avLst/>
          </a:prstGeom>
          <a:noFill/>
        </p:spPr>
        <p:txBody>
          <a:bodyPr wrap="none" rtlCol="0">
            <a:spAutoFit/>
          </a:bodyPr>
          <a:lstStyle/>
          <a:p>
            <a:r>
              <a:rPr lang="en-US" sz="6000" dirty="0" smtClean="0"/>
              <a:t>+</a:t>
            </a:r>
            <a:endParaRPr lang="en-US" sz="6000" dirty="0"/>
          </a:p>
        </p:txBody>
      </p:sp>
      <p:sp>
        <p:nvSpPr>
          <p:cNvPr id="11" name="TextBox 10"/>
          <p:cNvSpPr txBox="1"/>
          <p:nvPr/>
        </p:nvSpPr>
        <p:spPr>
          <a:xfrm>
            <a:off x="5538192" y="1295400"/>
            <a:ext cx="634008" cy="1015663"/>
          </a:xfrm>
          <a:prstGeom prst="rect">
            <a:avLst/>
          </a:prstGeom>
          <a:noFill/>
        </p:spPr>
        <p:txBody>
          <a:bodyPr wrap="none" rtlCol="0">
            <a:spAutoFit/>
          </a:bodyPr>
          <a:lstStyle/>
          <a:p>
            <a:r>
              <a:rPr lang="en-US" sz="6000" dirty="0" smtClean="0"/>
              <a:t>=</a:t>
            </a:r>
            <a:endParaRPr lang="en-US" sz="6000" dirty="0"/>
          </a:p>
        </p:txBody>
      </p:sp>
      <p:sp>
        <p:nvSpPr>
          <p:cNvPr id="12" name="TextBox 11"/>
          <p:cNvSpPr txBox="1"/>
          <p:nvPr/>
        </p:nvSpPr>
        <p:spPr>
          <a:xfrm>
            <a:off x="1067610" y="2895600"/>
            <a:ext cx="826368" cy="1015663"/>
          </a:xfrm>
          <a:prstGeom prst="rect">
            <a:avLst/>
          </a:prstGeom>
          <a:noFill/>
        </p:spPr>
        <p:txBody>
          <a:bodyPr wrap="none" rtlCol="0">
            <a:spAutoFit/>
          </a:bodyPr>
          <a:lstStyle/>
          <a:p>
            <a:r>
              <a:rPr lang="en-US" sz="6000" dirty="0" smtClean="0"/>
              <a:t>a. </a:t>
            </a:r>
            <a:endParaRPr lang="en-US" sz="6000" dirty="0"/>
          </a:p>
        </p:txBody>
      </p:sp>
      <p:sp>
        <p:nvSpPr>
          <p:cNvPr id="13" name="TextBox 12"/>
          <p:cNvSpPr txBox="1"/>
          <p:nvPr/>
        </p:nvSpPr>
        <p:spPr>
          <a:xfrm>
            <a:off x="1067610" y="4089737"/>
            <a:ext cx="826368" cy="1015663"/>
          </a:xfrm>
          <a:prstGeom prst="rect">
            <a:avLst/>
          </a:prstGeom>
          <a:noFill/>
        </p:spPr>
        <p:txBody>
          <a:bodyPr wrap="none" rtlCol="0">
            <a:spAutoFit/>
          </a:bodyPr>
          <a:lstStyle/>
          <a:p>
            <a:r>
              <a:rPr lang="en-US" sz="6000" dirty="0" smtClean="0"/>
              <a:t>b. </a:t>
            </a:r>
            <a:endParaRPr lang="en-US" sz="6000" dirty="0"/>
          </a:p>
        </p:txBody>
      </p:sp>
      <p:sp>
        <p:nvSpPr>
          <p:cNvPr id="14" name="TextBox 13"/>
          <p:cNvSpPr txBox="1"/>
          <p:nvPr/>
        </p:nvSpPr>
        <p:spPr>
          <a:xfrm>
            <a:off x="1066800" y="5156537"/>
            <a:ext cx="783162" cy="1015663"/>
          </a:xfrm>
          <a:prstGeom prst="rect">
            <a:avLst/>
          </a:prstGeom>
          <a:noFill/>
        </p:spPr>
        <p:txBody>
          <a:bodyPr wrap="none" rtlCol="0">
            <a:spAutoFit/>
          </a:bodyPr>
          <a:lstStyle/>
          <a:p>
            <a:r>
              <a:rPr lang="en-US" sz="6000" dirty="0" smtClean="0"/>
              <a:t>c. </a:t>
            </a:r>
            <a:endParaRPr lang="en-US" sz="6000" dirty="0"/>
          </a:p>
        </p:txBody>
      </p:sp>
      <p:grpSp>
        <p:nvGrpSpPr>
          <p:cNvPr id="15" name="Group 14"/>
          <p:cNvGrpSpPr/>
          <p:nvPr/>
        </p:nvGrpSpPr>
        <p:grpSpPr>
          <a:xfrm>
            <a:off x="1893978" y="5410200"/>
            <a:ext cx="2705100" cy="1015663"/>
            <a:chOff x="5219700" y="3417500"/>
            <a:chExt cx="2705100" cy="1015663"/>
          </a:xfrm>
        </p:grpSpPr>
        <p:sp>
          <p:nvSpPr>
            <p:cNvPr id="16" name="Oval 15">
              <a:hlinkClick r:id="rId2" action="ppaction://hlinksldjump"/>
            </p:cNvPr>
            <p:cNvSpPr/>
            <p:nvPr/>
          </p:nvSpPr>
          <p:spPr>
            <a:xfrm>
              <a:off x="5219700" y="3417500"/>
              <a:ext cx="2705100" cy="101566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7" name="Group 33"/>
            <p:cNvGrpSpPr/>
            <p:nvPr/>
          </p:nvGrpSpPr>
          <p:grpSpPr>
            <a:xfrm>
              <a:off x="6324600" y="3417500"/>
              <a:ext cx="769041" cy="1000274"/>
              <a:chOff x="4267200" y="4175611"/>
              <a:chExt cx="769041" cy="1000274"/>
            </a:xfrm>
          </p:grpSpPr>
          <p:sp>
            <p:nvSpPr>
              <p:cNvPr id="18" name="TextBox 17"/>
              <p:cNvSpPr txBox="1"/>
              <p:nvPr/>
            </p:nvSpPr>
            <p:spPr>
              <a:xfrm>
                <a:off x="4267200" y="4652665"/>
                <a:ext cx="769041" cy="523220"/>
              </a:xfrm>
              <a:prstGeom prst="rect">
                <a:avLst/>
              </a:prstGeom>
              <a:noFill/>
            </p:spPr>
            <p:txBody>
              <a:bodyPr wrap="square" rtlCol="0">
                <a:spAutoFit/>
              </a:bodyPr>
              <a:lstStyle/>
              <a:p>
                <a:r>
                  <a:rPr lang="en-US" sz="2800" dirty="0" smtClean="0"/>
                  <a:t>20</a:t>
                </a:r>
                <a:endParaRPr lang="en-US" sz="2800" dirty="0"/>
              </a:p>
            </p:txBody>
          </p:sp>
          <p:sp>
            <p:nvSpPr>
              <p:cNvPr id="19" name="TextBox 18"/>
              <p:cNvSpPr txBox="1"/>
              <p:nvPr/>
            </p:nvSpPr>
            <p:spPr>
              <a:xfrm>
                <a:off x="4398867" y="4175611"/>
                <a:ext cx="384365" cy="523220"/>
              </a:xfrm>
              <a:prstGeom prst="rect">
                <a:avLst/>
              </a:prstGeom>
              <a:noFill/>
            </p:spPr>
            <p:txBody>
              <a:bodyPr wrap="none" rtlCol="0">
                <a:spAutoFit/>
              </a:bodyPr>
              <a:lstStyle/>
              <a:p>
                <a:r>
                  <a:rPr lang="en-US" sz="2800" dirty="0" smtClean="0"/>
                  <a:t>8</a:t>
                </a:r>
                <a:endParaRPr lang="en-US" sz="2800" dirty="0"/>
              </a:p>
            </p:txBody>
          </p:sp>
          <p:cxnSp>
            <p:nvCxnSpPr>
              <p:cNvPr id="20" name="Straight Connector 19"/>
              <p:cNvCxnSpPr/>
              <p:nvPr/>
            </p:nvCxnSpPr>
            <p:spPr>
              <a:xfrm>
                <a:off x="4267200" y="4698831"/>
                <a:ext cx="6477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grpSp>
        <p:nvGrpSpPr>
          <p:cNvPr id="21" name="Group 20"/>
          <p:cNvGrpSpPr/>
          <p:nvPr/>
        </p:nvGrpSpPr>
        <p:grpSpPr>
          <a:xfrm>
            <a:off x="1893978" y="2879417"/>
            <a:ext cx="2705100" cy="1015663"/>
            <a:chOff x="5219700" y="3417500"/>
            <a:chExt cx="2705100" cy="1015663"/>
          </a:xfrm>
        </p:grpSpPr>
        <p:sp>
          <p:nvSpPr>
            <p:cNvPr id="22" name="Oval 21">
              <a:hlinkClick r:id="rId2" action="ppaction://hlinksldjump"/>
            </p:cNvPr>
            <p:cNvSpPr/>
            <p:nvPr/>
          </p:nvSpPr>
          <p:spPr>
            <a:xfrm>
              <a:off x="5219700" y="3417500"/>
              <a:ext cx="2705100" cy="101566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23" name="Group 33"/>
            <p:cNvGrpSpPr/>
            <p:nvPr/>
          </p:nvGrpSpPr>
          <p:grpSpPr>
            <a:xfrm>
              <a:off x="6324600" y="3417500"/>
              <a:ext cx="769041" cy="1015663"/>
              <a:chOff x="4267200" y="4175611"/>
              <a:chExt cx="769041" cy="1015663"/>
            </a:xfrm>
          </p:grpSpPr>
          <p:sp>
            <p:nvSpPr>
              <p:cNvPr id="24" name="TextBox 23"/>
              <p:cNvSpPr txBox="1"/>
              <p:nvPr/>
            </p:nvSpPr>
            <p:spPr>
              <a:xfrm>
                <a:off x="4267200" y="4668054"/>
                <a:ext cx="769041" cy="523220"/>
              </a:xfrm>
              <a:prstGeom prst="rect">
                <a:avLst/>
              </a:prstGeom>
              <a:noFill/>
            </p:spPr>
            <p:txBody>
              <a:bodyPr wrap="square" rtlCol="0">
                <a:spAutoFit/>
              </a:bodyPr>
              <a:lstStyle/>
              <a:p>
                <a:r>
                  <a:rPr lang="en-US" sz="2800" dirty="0" smtClean="0"/>
                  <a:t>10</a:t>
                </a:r>
                <a:endParaRPr lang="en-US" sz="2800" dirty="0"/>
              </a:p>
            </p:txBody>
          </p:sp>
          <p:sp>
            <p:nvSpPr>
              <p:cNvPr id="25" name="TextBox 24"/>
              <p:cNvSpPr txBox="1"/>
              <p:nvPr/>
            </p:nvSpPr>
            <p:spPr>
              <a:xfrm>
                <a:off x="4398867" y="4175611"/>
                <a:ext cx="384365" cy="523220"/>
              </a:xfrm>
              <a:prstGeom prst="rect">
                <a:avLst/>
              </a:prstGeom>
              <a:noFill/>
            </p:spPr>
            <p:txBody>
              <a:bodyPr wrap="none" rtlCol="0">
                <a:spAutoFit/>
              </a:bodyPr>
              <a:lstStyle/>
              <a:p>
                <a:r>
                  <a:rPr lang="en-US" sz="2800" dirty="0" smtClean="0"/>
                  <a:t>8</a:t>
                </a:r>
                <a:endParaRPr lang="en-US" sz="2800" dirty="0"/>
              </a:p>
            </p:txBody>
          </p:sp>
          <p:cxnSp>
            <p:nvCxnSpPr>
              <p:cNvPr id="26" name="Straight Connector 25"/>
              <p:cNvCxnSpPr/>
              <p:nvPr/>
            </p:nvCxnSpPr>
            <p:spPr>
              <a:xfrm>
                <a:off x="4267200" y="4698831"/>
                <a:ext cx="6477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grpSp>
        <p:nvGrpSpPr>
          <p:cNvPr id="27" name="Group 26"/>
          <p:cNvGrpSpPr/>
          <p:nvPr/>
        </p:nvGrpSpPr>
        <p:grpSpPr>
          <a:xfrm>
            <a:off x="1893978" y="4089737"/>
            <a:ext cx="2705100" cy="1066800"/>
            <a:chOff x="5194615" y="3417500"/>
            <a:chExt cx="2705100" cy="1066800"/>
          </a:xfrm>
        </p:grpSpPr>
        <p:sp>
          <p:nvSpPr>
            <p:cNvPr id="28" name="Oval 27">
              <a:hlinkClick r:id="rId3" action="ppaction://hlinksldjump"/>
            </p:cNvPr>
            <p:cNvSpPr/>
            <p:nvPr/>
          </p:nvSpPr>
          <p:spPr>
            <a:xfrm>
              <a:off x="5194615" y="3468637"/>
              <a:ext cx="2705100" cy="101566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29" name="Group 33"/>
            <p:cNvGrpSpPr/>
            <p:nvPr/>
          </p:nvGrpSpPr>
          <p:grpSpPr>
            <a:xfrm>
              <a:off x="6324600" y="3417500"/>
              <a:ext cx="647700" cy="1048028"/>
              <a:chOff x="4267200" y="4175611"/>
              <a:chExt cx="647700" cy="1048028"/>
            </a:xfrm>
          </p:grpSpPr>
          <p:sp>
            <p:nvSpPr>
              <p:cNvPr id="30" name="TextBox 29"/>
              <p:cNvSpPr txBox="1"/>
              <p:nvPr/>
            </p:nvSpPr>
            <p:spPr>
              <a:xfrm>
                <a:off x="4398867" y="4700419"/>
                <a:ext cx="477932" cy="523220"/>
              </a:xfrm>
              <a:prstGeom prst="rect">
                <a:avLst/>
              </a:prstGeom>
              <a:noFill/>
            </p:spPr>
            <p:txBody>
              <a:bodyPr wrap="square" rtlCol="0">
                <a:spAutoFit/>
              </a:bodyPr>
              <a:lstStyle/>
              <a:p>
                <a:r>
                  <a:rPr lang="en-US" sz="2800" dirty="0" smtClean="0"/>
                  <a:t>5</a:t>
                </a:r>
                <a:endParaRPr lang="en-US" sz="2800" dirty="0"/>
              </a:p>
            </p:txBody>
          </p:sp>
          <p:sp>
            <p:nvSpPr>
              <p:cNvPr id="31" name="TextBox 30"/>
              <p:cNvSpPr txBox="1"/>
              <p:nvPr/>
            </p:nvSpPr>
            <p:spPr>
              <a:xfrm>
                <a:off x="4398867" y="4175611"/>
                <a:ext cx="384365" cy="523220"/>
              </a:xfrm>
              <a:prstGeom prst="rect">
                <a:avLst/>
              </a:prstGeom>
              <a:noFill/>
            </p:spPr>
            <p:txBody>
              <a:bodyPr wrap="none" rtlCol="0">
                <a:spAutoFit/>
              </a:bodyPr>
              <a:lstStyle/>
              <a:p>
                <a:r>
                  <a:rPr lang="en-US" sz="2800" dirty="0" smtClean="0"/>
                  <a:t>4</a:t>
                </a:r>
                <a:endParaRPr lang="en-US" sz="2800" dirty="0"/>
              </a:p>
            </p:txBody>
          </p:sp>
          <p:cxnSp>
            <p:nvCxnSpPr>
              <p:cNvPr id="32" name="Straight Connector 31"/>
              <p:cNvCxnSpPr/>
              <p:nvPr/>
            </p:nvCxnSpPr>
            <p:spPr>
              <a:xfrm>
                <a:off x="4267200" y="4698831"/>
                <a:ext cx="6477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1"/>
          <p:cNvGrpSpPr/>
          <p:nvPr/>
        </p:nvGrpSpPr>
        <p:grpSpPr>
          <a:xfrm>
            <a:off x="1447800" y="609600"/>
            <a:ext cx="6629400" cy="5029200"/>
            <a:chOff x="1447800" y="609600"/>
            <a:chExt cx="6629400" cy="5029200"/>
          </a:xfrm>
        </p:grpSpPr>
        <p:sp>
          <p:nvSpPr>
            <p:cNvPr id="3" name="5-Point Star 2"/>
            <p:cNvSpPr/>
            <p:nvPr/>
          </p:nvSpPr>
          <p:spPr>
            <a:xfrm>
              <a:off x="1447800" y="609600"/>
              <a:ext cx="6629400" cy="5029200"/>
            </a:xfrm>
            <a:prstGeom prst="star5">
              <a:avLst/>
            </a:prstGeom>
            <a:gradFill flip="none" rotWithShape="1">
              <a:gsLst>
                <a:gs pos="0">
                  <a:srgbClr val="3366FF"/>
                </a:gs>
                <a:gs pos="45000">
                  <a:srgbClr val="FFFFFF"/>
                </a:gs>
              </a:gsLst>
              <a:path path="circle">
                <a:fillToRect l="100000" t="100000"/>
              </a:path>
              <a:tileRect r="-100000" b="-10000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000" dirty="0">
                <a:solidFill>
                  <a:srgbClr val="000090"/>
                </a:solidFill>
              </a:endParaRPr>
            </a:p>
          </p:txBody>
        </p:sp>
        <p:sp>
          <p:nvSpPr>
            <p:cNvPr id="4" name="TextBox 3"/>
            <p:cNvSpPr txBox="1"/>
            <p:nvPr/>
          </p:nvSpPr>
          <p:spPr>
            <a:xfrm>
              <a:off x="2933700" y="2667000"/>
              <a:ext cx="3733800" cy="1077218"/>
            </a:xfrm>
            <a:prstGeom prst="rect">
              <a:avLst/>
            </a:prstGeom>
            <a:noFill/>
          </p:spPr>
          <p:txBody>
            <a:bodyPr wrap="square" rtlCol="0">
              <a:spAutoFit/>
            </a:bodyPr>
            <a:lstStyle/>
            <a:p>
              <a:pPr algn="ctr"/>
              <a:r>
                <a:rPr lang="en-US" sz="3200" b="1" dirty="0" smtClean="0">
                  <a:solidFill>
                    <a:srgbClr val="0000FF"/>
                  </a:solidFill>
                  <a:latin typeface="Georgia"/>
                  <a:cs typeface="Georgia"/>
                </a:rPr>
                <a:t>You’re Right! Great Job!</a:t>
              </a:r>
              <a:endParaRPr lang="en-US" sz="3200" b="1" dirty="0">
                <a:solidFill>
                  <a:srgbClr val="0000FF"/>
                </a:solidFill>
                <a:latin typeface="Georgia"/>
                <a:cs typeface="Georgia"/>
              </a:endParaRPr>
            </a:p>
          </p:txBody>
        </p:sp>
      </p:grpSp>
      <p:sp>
        <p:nvSpPr>
          <p:cNvPr id="5" name="Action Button: Home 4">
            <a:hlinkClick r:id="rId3" action="ppaction://hlinksldjump" highlightClick="1"/>
          </p:cNvPr>
          <p:cNvSpPr/>
          <p:nvPr/>
        </p:nvSpPr>
        <p:spPr>
          <a:xfrm>
            <a:off x="405384" y="5410200"/>
            <a:ext cx="1042416" cy="1042416"/>
          </a:xfrm>
          <a:prstGeom prst="actionButtonHo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8" name="Group 7"/>
          <p:cNvGrpSpPr/>
          <p:nvPr/>
        </p:nvGrpSpPr>
        <p:grpSpPr>
          <a:xfrm>
            <a:off x="7772400" y="5410200"/>
            <a:ext cx="1042416" cy="1042416"/>
            <a:chOff x="7772400" y="5410200"/>
            <a:chExt cx="1042416" cy="1042416"/>
          </a:xfrm>
        </p:grpSpPr>
        <p:sp>
          <p:nvSpPr>
            <p:cNvPr id="6" name="Action Button: Custom 5">
              <a:hlinkClick r:id="rId4" action="ppaction://hlinksldjump" highlightClick="1"/>
            </p:cNvPr>
            <p:cNvSpPr/>
            <p:nvPr/>
          </p:nvSpPr>
          <p:spPr>
            <a:xfrm>
              <a:off x="7772400" y="5410200"/>
              <a:ext cx="1042416" cy="1042416"/>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p:cNvSpPr txBox="1"/>
            <p:nvPr/>
          </p:nvSpPr>
          <p:spPr>
            <a:xfrm>
              <a:off x="7848600" y="5638800"/>
              <a:ext cx="929010" cy="646331"/>
            </a:xfrm>
            <a:prstGeom prst="rect">
              <a:avLst/>
            </a:prstGeom>
            <a:noFill/>
          </p:spPr>
          <p:txBody>
            <a:bodyPr wrap="none" rtlCol="0">
              <a:spAutoFit/>
            </a:bodyPr>
            <a:lstStyle/>
            <a:p>
              <a:pPr algn="ctr"/>
              <a:r>
                <a:rPr lang="en-US" dirty="0" smtClean="0"/>
                <a:t>Next</a:t>
              </a:r>
            </a:p>
            <a:p>
              <a:pPr algn="ctr"/>
              <a:r>
                <a:rPr lang="en-US" dirty="0" smtClean="0"/>
                <a:t>Lesson</a:t>
              </a:r>
              <a:endParaRPr lang="en-US"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2" name="Applause"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Double Wave 1">
            <a:hlinkClick r:id="rId3" action="ppaction://hlinksldjump">
              <a:snd r:embed="rId2" name="Ooooh"/>
            </a:hlinkClick>
          </p:cNvPr>
          <p:cNvSpPr/>
          <p:nvPr/>
        </p:nvSpPr>
        <p:spPr>
          <a:xfrm>
            <a:off x="1066800" y="1143000"/>
            <a:ext cx="6477000" cy="2743200"/>
          </a:xfrm>
          <a:prstGeom prst="doubleWave">
            <a:avLst/>
          </a:prstGeom>
          <a:gradFill flip="none" rotWithShape="1">
            <a:gsLst>
              <a:gs pos="0">
                <a:srgbClr val="3366FF"/>
              </a:gs>
              <a:gs pos="45000">
                <a:srgbClr val="FFFFFF"/>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smtClean="0">
                <a:solidFill>
                  <a:srgbClr val="000090"/>
                </a:solidFill>
              </a:rPr>
              <a:t>Try Again! </a:t>
            </a:r>
          </a:p>
          <a:p>
            <a:pPr algn="ctr"/>
            <a:r>
              <a:rPr lang="en-US" sz="5000" dirty="0" smtClean="0">
                <a:solidFill>
                  <a:srgbClr val="000090"/>
                </a:solidFill>
              </a:rPr>
              <a:t>You Can Do It!</a:t>
            </a:r>
            <a:endParaRPr lang="en-US" sz="5000" dirty="0">
              <a:solidFill>
                <a:srgbClr val="000090"/>
              </a:solidFill>
            </a:endParaRPr>
          </a:p>
        </p:txBody>
      </p:sp>
      <p:sp>
        <p:nvSpPr>
          <p:cNvPr id="3" name="Action Button: Home 2">
            <a:hlinkClick r:id="rId4" action="ppaction://hlinksldjump" highlightClick="1"/>
          </p:cNvPr>
          <p:cNvSpPr/>
          <p:nvPr/>
        </p:nvSpPr>
        <p:spPr>
          <a:xfrm>
            <a:off x="304800" y="5562600"/>
            <a:ext cx="1042416" cy="1042416"/>
          </a:xfrm>
          <a:prstGeom prst="actionButtonHo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6" name="Group 5"/>
          <p:cNvGrpSpPr/>
          <p:nvPr/>
        </p:nvGrpSpPr>
        <p:grpSpPr>
          <a:xfrm>
            <a:off x="7730641" y="5562600"/>
            <a:ext cx="1108559" cy="1042416"/>
            <a:chOff x="7730641" y="5562600"/>
            <a:chExt cx="1108559" cy="1042416"/>
          </a:xfrm>
        </p:grpSpPr>
        <p:sp>
          <p:nvSpPr>
            <p:cNvPr id="4" name="Action Button: Custom 3">
              <a:hlinkClick r:id="rId5" action="ppaction://hlinksldjump" highlightClick="1"/>
            </p:cNvPr>
            <p:cNvSpPr/>
            <p:nvPr/>
          </p:nvSpPr>
          <p:spPr>
            <a:xfrm>
              <a:off x="7772400" y="5562600"/>
              <a:ext cx="1042416" cy="1042416"/>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a:hlinkClick r:id="rId5" action="ppaction://hlinksldjump"/>
            </p:cNvPr>
            <p:cNvSpPr txBox="1"/>
            <p:nvPr/>
          </p:nvSpPr>
          <p:spPr>
            <a:xfrm>
              <a:off x="7730641" y="5562600"/>
              <a:ext cx="1108559" cy="923330"/>
            </a:xfrm>
            <a:prstGeom prst="rect">
              <a:avLst/>
            </a:prstGeom>
            <a:noFill/>
          </p:spPr>
          <p:txBody>
            <a:bodyPr wrap="none" rtlCol="0">
              <a:spAutoFit/>
            </a:bodyPr>
            <a:lstStyle/>
            <a:p>
              <a:pPr algn="ctr"/>
              <a:r>
                <a:rPr lang="en-US" dirty="0" smtClean="0"/>
                <a:t>Back</a:t>
              </a:r>
            </a:p>
            <a:p>
              <a:pPr algn="ctr"/>
              <a:r>
                <a:rPr lang="en-US" dirty="0" smtClean="0"/>
                <a:t>To</a:t>
              </a:r>
            </a:p>
            <a:p>
              <a:pPr algn="ctr"/>
              <a:r>
                <a:rPr lang="en-US" dirty="0" smtClean="0"/>
                <a:t>Question</a:t>
              </a:r>
              <a:endParaRPr lang="en-US" dirty="0"/>
            </a:p>
          </p:txBody>
        </p:sp>
      </p:grpSp>
      <p:sp>
        <p:nvSpPr>
          <p:cNvPr id="7" name="TextBox 6"/>
          <p:cNvSpPr txBox="1"/>
          <p:nvPr/>
        </p:nvSpPr>
        <p:spPr>
          <a:xfrm>
            <a:off x="2057400" y="4343400"/>
            <a:ext cx="5312572" cy="646331"/>
          </a:xfrm>
          <a:prstGeom prst="rect">
            <a:avLst/>
          </a:prstGeom>
          <a:noFill/>
        </p:spPr>
        <p:txBody>
          <a:bodyPr wrap="none" rtlCol="0">
            <a:spAutoFit/>
          </a:bodyPr>
          <a:lstStyle/>
          <a:p>
            <a:pPr algn="ctr"/>
            <a:r>
              <a:rPr lang="en-US" dirty="0" smtClean="0"/>
              <a:t>Did you put your answer in simplest form?</a:t>
            </a:r>
          </a:p>
          <a:p>
            <a:pPr algn="ctr"/>
            <a:r>
              <a:rPr lang="en-US" dirty="0" smtClean="0"/>
              <a:t>Did you remember to NOT add the denominators?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Oooo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How to Subtract Fractions</a:t>
            </a:r>
            <a:endParaRPr lang="en-US" dirty="0"/>
          </a:p>
        </p:txBody>
      </p:sp>
      <p:sp>
        <p:nvSpPr>
          <p:cNvPr id="3" name="Content Placeholder 2"/>
          <p:cNvSpPr>
            <a:spLocks noGrp="1"/>
          </p:cNvSpPr>
          <p:nvPr>
            <p:ph idx="1"/>
          </p:nvPr>
        </p:nvSpPr>
        <p:spPr>
          <a:xfrm>
            <a:off x="457200" y="2057400"/>
            <a:ext cx="8229600" cy="4038600"/>
          </a:xfrm>
        </p:spPr>
        <p:txBody>
          <a:bodyPr>
            <a:normAutofit fontScale="92500"/>
          </a:bodyPr>
          <a:lstStyle/>
          <a:p>
            <a:r>
              <a:rPr lang="en-US" dirty="0" smtClean="0"/>
              <a:t>Rule: When subtracting fractions, the denominators need to be the same.  You subtract the numerators but the denominators do not change. Just as you did in adding fractions, the size of the pieces is not changing, you are just taking away a certain amount of pieces.</a:t>
            </a:r>
          </a:p>
          <a:p>
            <a:r>
              <a:rPr lang="en-US" dirty="0" smtClean="0"/>
              <a:t>Example:                                                                 </a:t>
            </a:r>
          </a:p>
          <a:p>
            <a:endParaRPr lang="en-US" dirty="0" smtClean="0"/>
          </a:p>
          <a:p>
            <a:r>
              <a:rPr lang="en-US" dirty="0" smtClean="0"/>
              <a:t>Think of subtracting whole numbers, such as, 5 – 1 = 4. You subtract the same way with the numerators in the fractions.</a:t>
            </a:r>
          </a:p>
        </p:txBody>
      </p:sp>
      <p:grpSp>
        <p:nvGrpSpPr>
          <p:cNvPr id="4" name="Group 3"/>
          <p:cNvGrpSpPr/>
          <p:nvPr/>
        </p:nvGrpSpPr>
        <p:grpSpPr>
          <a:xfrm>
            <a:off x="2285999" y="3962400"/>
            <a:ext cx="762002" cy="1046440"/>
            <a:chOff x="2362199" y="4278968"/>
            <a:chExt cx="762002" cy="1046440"/>
          </a:xfrm>
        </p:grpSpPr>
        <p:sp>
          <p:nvSpPr>
            <p:cNvPr id="5" name="TextBox 4"/>
            <p:cNvSpPr txBox="1"/>
            <p:nvPr/>
          </p:nvSpPr>
          <p:spPr>
            <a:xfrm>
              <a:off x="2590800" y="4278968"/>
              <a:ext cx="384365" cy="523220"/>
            </a:xfrm>
            <a:prstGeom prst="rect">
              <a:avLst/>
            </a:prstGeom>
            <a:noFill/>
          </p:spPr>
          <p:txBody>
            <a:bodyPr wrap="none" rtlCol="0">
              <a:spAutoFit/>
            </a:bodyPr>
            <a:lstStyle/>
            <a:p>
              <a:r>
                <a:rPr lang="en-US" sz="2800" dirty="0" smtClean="0"/>
                <a:t>5</a:t>
              </a:r>
              <a:endParaRPr lang="en-US" sz="2800" dirty="0"/>
            </a:p>
          </p:txBody>
        </p:sp>
        <p:grpSp>
          <p:nvGrpSpPr>
            <p:cNvPr id="6" name="Group 25"/>
            <p:cNvGrpSpPr/>
            <p:nvPr/>
          </p:nvGrpSpPr>
          <p:grpSpPr>
            <a:xfrm>
              <a:off x="2362199" y="4802188"/>
              <a:ext cx="762002" cy="523220"/>
              <a:chOff x="2362200" y="4800600"/>
              <a:chExt cx="762002" cy="523220"/>
            </a:xfrm>
          </p:grpSpPr>
          <p:cxnSp>
            <p:nvCxnSpPr>
              <p:cNvPr id="7" name="Straight Connector 6"/>
              <p:cNvCxnSpPr/>
              <p:nvPr/>
            </p:nvCxnSpPr>
            <p:spPr>
              <a:xfrm rot="10800000">
                <a:off x="2362200" y="4800600"/>
                <a:ext cx="762002"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2590800" y="4800600"/>
                <a:ext cx="384365" cy="523220"/>
              </a:xfrm>
              <a:prstGeom prst="rect">
                <a:avLst/>
              </a:prstGeom>
              <a:noFill/>
            </p:spPr>
            <p:txBody>
              <a:bodyPr wrap="none" rtlCol="0">
                <a:spAutoFit/>
              </a:bodyPr>
              <a:lstStyle/>
              <a:p>
                <a:r>
                  <a:rPr lang="en-US" sz="2800" dirty="0" smtClean="0"/>
                  <a:t>8</a:t>
                </a:r>
                <a:endParaRPr lang="en-US" sz="2800" dirty="0"/>
              </a:p>
            </p:txBody>
          </p:sp>
        </p:grpSp>
      </p:grpSp>
      <p:sp>
        <p:nvSpPr>
          <p:cNvPr id="9" name="TextBox 8"/>
          <p:cNvSpPr txBox="1"/>
          <p:nvPr/>
        </p:nvSpPr>
        <p:spPr>
          <a:xfrm>
            <a:off x="3225914" y="4038600"/>
            <a:ext cx="355486" cy="707886"/>
          </a:xfrm>
          <a:prstGeom prst="rect">
            <a:avLst/>
          </a:prstGeom>
          <a:noFill/>
        </p:spPr>
        <p:txBody>
          <a:bodyPr wrap="none" rtlCol="0">
            <a:spAutoFit/>
          </a:bodyPr>
          <a:lstStyle/>
          <a:p>
            <a:r>
              <a:rPr lang="en-US" sz="4000" dirty="0" smtClean="0"/>
              <a:t>-</a:t>
            </a:r>
            <a:endParaRPr lang="en-US" sz="4000" dirty="0"/>
          </a:p>
        </p:txBody>
      </p:sp>
      <p:grpSp>
        <p:nvGrpSpPr>
          <p:cNvPr id="10" name="Group 9"/>
          <p:cNvGrpSpPr/>
          <p:nvPr/>
        </p:nvGrpSpPr>
        <p:grpSpPr>
          <a:xfrm>
            <a:off x="3886199" y="3962400"/>
            <a:ext cx="762002" cy="1046440"/>
            <a:chOff x="2362199" y="4278968"/>
            <a:chExt cx="762002" cy="1046440"/>
          </a:xfrm>
        </p:grpSpPr>
        <p:sp>
          <p:nvSpPr>
            <p:cNvPr id="11" name="TextBox 10"/>
            <p:cNvSpPr txBox="1"/>
            <p:nvPr/>
          </p:nvSpPr>
          <p:spPr>
            <a:xfrm>
              <a:off x="2590800" y="4278968"/>
              <a:ext cx="384365" cy="523220"/>
            </a:xfrm>
            <a:prstGeom prst="rect">
              <a:avLst/>
            </a:prstGeom>
            <a:noFill/>
          </p:spPr>
          <p:txBody>
            <a:bodyPr wrap="none" rtlCol="0">
              <a:spAutoFit/>
            </a:bodyPr>
            <a:lstStyle/>
            <a:p>
              <a:r>
                <a:rPr lang="en-US" sz="2800" dirty="0" smtClean="0"/>
                <a:t>1</a:t>
              </a:r>
              <a:endParaRPr lang="en-US" sz="2800" dirty="0"/>
            </a:p>
          </p:txBody>
        </p:sp>
        <p:grpSp>
          <p:nvGrpSpPr>
            <p:cNvPr id="12" name="Group 25"/>
            <p:cNvGrpSpPr/>
            <p:nvPr/>
          </p:nvGrpSpPr>
          <p:grpSpPr>
            <a:xfrm>
              <a:off x="2362199" y="4802188"/>
              <a:ext cx="762002" cy="523220"/>
              <a:chOff x="2362200" y="4800600"/>
              <a:chExt cx="762002" cy="523220"/>
            </a:xfrm>
          </p:grpSpPr>
          <p:cxnSp>
            <p:nvCxnSpPr>
              <p:cNvPr id="13" name="Straight Connector 12"/>
              <p:cNvCxnSpPr/>
              <p:nvPr/>
            </p:nvCxnSpPr>
            <p:spPr>
              <a:xfrm rot="10800000">
                <a:off x="2362200" y="4800600"/>
                <a:ext cx="762002"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2590800" y="4800600"/>
                <a:ext cx="384365" cy="523220"/>
              </a:xfrm>
              <a:prstGeom prst="rect">
                <a:avLst/>
              </a:prstGeom>
              <a:noFill/>
            </p:spPr>
            <p:txBody>
              <a:bodyPr wrap="none" rtlCol="0">
                <a:spAutoFit/>
              </a:bodyPr>
              <a:lstStyle/>
              <a:p>
                <a:r>
                  <a:rPr lang="en-US" sz="2800" dirty="0" smtClean="0"/>
                  <a:t>8</a:t>
                </a:r>
                <a:endParaRPr lang="en-US" sz="2800" dirty="0"/>
              </a:p>
            </p:txBody>
          </p:sp>
        </p:grpSp>
      </p:grpSp>
      <p:sp>
        <p:nvSpPr>
          <p:cNvPr id="15" name="TextBox 14"/>
          <p:cNvSpPr txBox="1"/>
          <p:nvPr/>
        </p:nvSpPr>
        <p:spPr>
          <a:xfrm>
            <a:off x="4787241" y="4191000"/>
            <a:ext cx="394359" cy="523220"/>
          </a:xfrm>
          <a:prstGeom prst="rect">
            <a:avLst/>
          </a:prstGeom>
          <a:noFill/>
        </p:spPr>
        <p:txBody>
          <a:bodyPr wrap="none" rtlCol="0">
            <a:spAutoFit/>
          </a:bodyPr>
          <a:lstStyle/>
          <a:p>
            <a:r>
              <a:rPr lang="en-US" sz="2800" dirty="0" smtClean="0"/>
              <a:t>=</a:t>
            </a:r>
            <a:endParaRPr lang="en-US" sz="2800" dirty="0"/>
          </a:p>
        </p:txBody>
      </p:sp>
      <p:grpSp>
        <p:nvGrpSpPr>
          <p:cNvPr id="16" name="Group 15"/>
          <p:cNvGrpSpPr/>
          <p:nvPr/>
        </p:nvGrpSpPr>
        <p:grpSpPr>
          <a:xfrm>
            <a:off x="5181600" y="3962400"/>
            <a:ext cx="762002" cy="1046440"/>
            <a:chOff x="2362199" y="4278968"/>
            <a:chExt cx="762002" cy="1046440"/>
          </a:xfrm>
        </p:grpSpPr>
        <p:sp>
          <p:nvSpPr>
            <p:cNvPr id="17" name="TextBox 16"/>
            <p:cNvSpPr txBox="1"/>
            <p:nvPr/>
          </p:nvSpPr>
          <p:spPr>
            <a:xfrm>
              <a:off x="2590800" y="4278968"/>
              <a:ext cx="384365" cy="523220"/>
            </a:xfrm>
            <a:prstGeom prst="rect">
              <a:avLst/>
            </a:prstGeom>
            <a:noFill/>
          </p:spPr>
          <p:txBody>
            <a:bodyPr wrap="none" rtlCol="0">
              <a:spAutoFit/>
            </a:bodyPr>
            <a:lstStyle/>
            <a:p>
              <a:r>
                <a:rPr lang="en-US" sz="2800" dirty="0" smtClean="0"/>
                <a:t>4</a:t>
              </a:r>
              <a:endParaRPr lang="en-US" sz="2800" dirty="0"/>
            </a:p>
          </p:txBody>
        </p:sp>
        <p:grpSp>
          <p:nvGrpSpPr>
            <p:cNvPr id="18" name="Group 25"/>
            <p:cNvGrpSpPr/>
            <p:nvPr/>
          </p:nvGrpSpPr>
          <p:grpSpPr>
            <a:xfrm>
              <a:off x="2362199" y="4802188"/>
              <a:ext cx="762002" cy="523220"/>
              <a:chOff x="2362200" y="4800600"/>
              <a:chExt cx="762002" cy="523220"/>
            </a:xfrm>
          </p:grpSpPr>
          <p:cxnSp>
            <p:nvCxnSpPr>
              <p:cNvPr id="19" name="Straight Connector 18"/>
              <p:cNvCxnSpPr/>
              <p:nvPr/>
            </p:nvCxnSpPr>
            <p:spPr>
              <a:xfrm rot="10800000">
                <a:off x="2362200" y="4800600"/>
                <a:ext cx="762002"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2590800" y="4800600"/>
                <a:ext cx="384365" cy="523220"/>
              </a:xfrm>
              <a:prstGeom prst="rect">
                <a:avLst/>
              </a:prstGeom>
              <a:noFill/>
            </p:spPr>
            <p:txBody>
              <a:bodyPr wrap="none" rtlCol="0">
                <a:spAutoFit/>
              </a:bodyPr>
              <a:lstStyle/>
              <a:p>
                <a:r>
                  <a:rPr lang="en-US" sz="2800" dirty="0" smtClean="0"/>
                  <a:t>8</a:t>
                </a:r>
                <a:endParaRPr lang="en-US" sz="2800" dirty="0"/>
              </a:p>
            </p:txBody>
          </p:sp>
        </p:grpSp>
      </p:grpSp>
      <p:sp>
        <p:nvSpPr>
          <p:cNvPr id="21" name="Action Button: Forward or Next 20">
            <a:hlinkClick r:id="" action="ppaction://hlinkshowjump?jump=nextslide" highlightClick="1"/>
          </p:cNvPr>
          <p:cNvSpPr/>
          <p:nvPr/>
        </p:nvSpPr>
        <p:spPr>
          <a:xfrm>
            <a:off x="8305800" y="6096000"/>
            <a:ext cx="661416" cy="521208"/>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Subtract Fractions</a:t>
            </a:r>
            <a:endParaRPr lang="en-US" dirty="0"/>
          </a:p>
        </p:txBody>
      </p:sp>
      <p:sp>
        <p:nvSpPr>
          <p:cNvPr id="3" name="Content Placeholder 2"/>
          <p:cNvSpPr>
            <a:spLocks noGrp="1"/>
          </p:cNvSpPr>
          <p:nvPr>
            <p:ph idx="1"/>
          </p:nvPr>
        </p:nvSpPr>
        <p:spPr>
          <a:xfrm>
            <a:off x="457200" y="1752600"/>
            <a:ext cx="8229600" cy="3200400"/>
          </a:xfrm>
        </p:spPr>
        <p:txBody>
          <a:bodyPr/>
          <a:lstStyle/>
          <a:p>
            <a:r>
              <a:rPr lang="en-US" dirty="0" smtClean="0"/>
              <a:t>The same rules apply with subtracting as they do with adding.</a:t>
            </a:r>
          </a:p>
          <a:p>
            <a:r>
              <a:rPr lang="en-US" dirty="0" smtClean="0"/>
              <a:t>Denominators need to be the same</a:t>
            </a:r>
          </a:p>
          <a:p>
            <a:r>
              <a:rPr lang="en-US" dirty="0" smtClean="0"/>
              <a:t>Subtract the numerators</a:t>
            </a:r>
          </a:p>
          <a:p>
            <a:r>
              <a:rPr lang="en-US" dirty="0" smtClean="0"/>
              <a:t>You do NOT subtract the denominators because the size of the pieces does not change.  </a:t>
            </a:r>
          </a:p>
        </p:txBody>
      </p:sp>
      <p:grpSp>
        <p:nvGrpSpPr>
          <p:cNvPr id="4" name="Group 3"/>
          <p:cNvGrpSpPr/>
          <p:nvPr/>
        </p:nvGrpSpPr>
        <p:grpSpPr>
          <a:xfrm>
            <a:off x="685800" y="4876800"/>
            <a:ext cx="762002" cy="1046440"/>
            <a:chOff x="2362199" y="4278968"/>
            <a:chExt cx="762002" cy="1046440"/>
          </a:xfrm>
        </p:grpSpPr>
        <p:sp>
          <p:nvSpPr>
            <p:cNvPr id="5" name="TextBox 4"/>
            <p:cNvSpPr txBox="1"/>
            <p:nvPr/>
          </p:nvSpPr>
          <p:spPr>
            <a:xfrm>
              <a:off x="2590800" y="4278968"/>
              <a:ext cx="384365" cy="523220"/>
            </a:xfrm>
            <a:prstGeom prst="rect">
              <a:avLst/>
            </a:prstGeom>
            <a:noFill/>
          </p:spPr>
          <p:txBody>
            <a:bodyPr wrap="none" rtlCol="0">
              <a:spAutoFit/>
            </a:bodyPr>
            <a:lstStyle/>
            <a:p>
              <a:r>
                <a:rPr lang="en-US" sz="2800" dirty="0" smtClean="0"/>
                <a:t>3</a:t>
              </a:r>
              <a:endParaRPr lang="en-US" sz="2800" dirty="0"/>
            </a:p>
          </p:txBody>
        </p:sp>
        <p:grpSp>
          <p:nvGrpSpPr>
            <p:cNvPr id="6" name="Group 25"/>
            <p:cNvGrpSpPr/>
            <p:nvPr/>
          </p:nvGrpSpPr>
          <p:grpSpPr>
            <a:xfrm>
              <a:off x="2362199" y="4802188"/>
              <a:ext cx="762002" cy="523220"/>
              <a:chOff x="2362200" y="4800600"/>
              <a:chExt cx="762002" cy="523220"/>
            </a:xfrm>
          </p:grpSpPr>
          <p:cxnSp>
            <p:nvCxnSpPr>
              <p:cNvPr id="7" name="Straight Connector 6"/>
              <p:cNvCxnSpPr/>
              <p:nvPr/>
            </p:nvCxnSpPr>
            <p:spPr>
              <a:xfrm rot="10800000">
                <a:off x="2362200" y="4800600"/>
                <a:ext cx="762002"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2590800" y="4800600"/>
                <a:ext cx="384365" cy="523220"/>
              </a:xfrm>
              <a:prstGeom prst="rect">
                <a:avLst/>
              </a:prstGeom>
              <a:noFill/>
            </p:spPr>
            <p:txBody>
              <a:bodyPr wrap="none" rtlCol="0">
                <a:spAutoFit/>
              </a:bodyPr>
              <a:lstStyle/>
              <a:p>
                <a:r>
                  <a:rPr lang="en-US" sz="2800" dirty="0" smtClean="0"/>
                  <a:t>6</a:t>
                </a:r>
                <a:endParaRPr lang="en-US" sz="2800" dirty="0"/>
              </a:p>
            </p:txBody>
          </p:sp>
        </p:grpSp>
      </p:grpSp>
      <p:grpSp>
        <p:nvGrpSpPr>
          <p:cNvPr id="9" name="Group 8"/>
          <p:cNvGrpSpPr/>
          <p:nvPr/>
        </p:nvGrpSpPr>
        <p:grpSpPr>
          <a:xfrm>
            <a:off x="2031886" y="4897160"/>
            <a:ext cx="762002" cy="1046440"/>
            <a:chOff x="2362199" y="4278968"/>
            <a:chExt cx="762002" cy="1046440"/>
          </a:xfrm>
        </p:grpSpPr>
        <p:sp>
          <p:nvSpPr>
            <p:cNvPr id="10" name="TextBox 9"/>
            <p:cNvSpPr txBox="1"/>
            <p:nvPr/>
          </p:nvSpPr>
          <p:spPr>
            <a:xfrm>
              <a:off x="2590800" y="4278968"/>
              <a:ext cx="384365" cy="523220"/>
            </a:xfrm>
            <a:prstGeom prst="rect">
              <a:avLst/>
            </a:prstGeom>
            <a:noFill/>
          </p:spPr>
          <p:txBody>
            <a:bodyPr wrap="none" rtlCol="0">
              <a:spAutoFit/>
            </a:bodyPr>
            <a:lstStyle/>
            <a:p>
              <a:r>
                <a:rPr lang="en-US" sz="2800" dirty="0" smtClean="0"/>
                <a:t>1</a:t>
              </a:r>
              <a:endParaRPr lang="en-US" sz="2800" dirty="0"/>
            </a:p>
          </p:txBody>
        </p:sp>
        <p:grpSp>
          <p:nvGrpSpPr>
            <p:cNvPr id="11" name="Group 25"/>
            <p:cNvGrpSpPr/>
            <p:nvPr/>
          </p:nvGrpSpPr>
          <p:grpSpPr>
            <a:xfrm>
              <a:off x="2362199" y="4802188"/>
              <a:ext cx="762002" cy="523220"/>
              <a:chOff x="2362200" y="4800600"/>
              <a:chExt cx="762002" cy="523220"/>
            </a:xfrm>
          </p:grpSpPr>
          <p:cxnSp>
            <p:nvCxnSpPr>
              <p:cNvPr id="12" name="Straight Connector 11"/>
              <p:cNvCxnSpPr/>
              <p:nvPr/>
            </p:nvCxnSpPr>
            <p:spPr>
              <a:xfrm rot="10800000">
                <a:off x="2362200" y="4800600"/>
                <a:ext cx="762002"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2590800" y="4800600"/>
                <a:ext cx="384365" cy="523220"/>
              </a:xfrm>
              <a:prstGeom prst="rect">
                <a:avLst/>
              </a:prstGeom>
              <a:noFill/>
            </p:spPr>
            <p:txBody>
              <a:bodyPr wrap="none" rtlCol="0">
                <a:spAutoFit/>
              </a:bodyPr>
              <a:lstStyle/>
              <a:p>
                <a:r>
                  <a:rPr lang="en-US" sz="2800" dirty="0" smtClean="0"/>
                  <a:t>6</a:t>
                </a:r>
                <a:endParaRPr lang="en-US" sz="2800" dirty="0"/>
              </a:p>
            </p:txBody>
          </p:sp>
        </p:grpSp>
      </p:grpSp>
      <p:sp>
        <p:nvSpPr>
          <p:cNvPr id="14" name="TextBox 13"/>
          <p:cNvSpPr txBox="1"/>
          <p:nvPr/>
        </p:nvSpPr>
        <p:spPr>
          <a:xfrm>
            <a:off x="1701914" y="4974104"/>
            <a:ext cx="355486" cy="707886"/>
          </a:xfrm>
          <a:prstGeom prst="rect">
            <a:avLst/>
          </a:prstGeom>
          <a:noFill/>
        </p:spPr>
        <p:txBody>
          <a:bodyPr wrap="none" rtlCol="0">
            <a:spAutoFit/>
          </a:bodyPr>
          <a:lstStyle/>
          <a:p>
            <a:r>
              <a:rPr lang="en-US" sz="4000" dirty="0" smtClean="0"/>
              <a:t>-</a:t>
            </a:r>
            <a:endParaRPr lang="en-US" sz="4000" dirty="0"/>
          </a:p>
        </p:txBody>
      </p:sp>
      <p:sp>
        <p:nvSpPr>
          <p:cNvPr id="15" name="TextBox 14"/>
          <p:cNvSpPr txBox="1"/>
          <p:nvPr/>
        </p:nvSpPr>
        <p:spPr>
          <a:xfrm>
            <a:off x="3200400" y="4974104"/>
            <a:ext cx="2852464" cy="523220"/>
          </a:xfrm>
          <a:prstGeom prst="rect">
            <a:avLst/>
          </a:prstGeom>
          <a:noFill/>
        </p:spPr>
        <p:txBody>
          <a:bodyPr wrap="none" rtlCol="0">
            <a:spAutoFit/>
          </a:bodyPr>
          <a:lstStyle/>
          <a:p>
            <a:r>
              <a:rPr lang="en-US" sz="2800" dirty="0" smtClean="0"/>
              <a:t>Does NOT equal </a:t>
            </a:r>
            <a:endParaRPr lang="en-US" sz="2800" dirty="0"/>
          </a:p>
        </p:txBody>
      </p:sp>
      <p:grpSp>
        <p:nvGrpSpPr>
          <p:cNvPr id="16" name="Group 15"/>
          <p:cNvGrpSpPr/>
          <p:nvPr/>
        </p:nvGrpSpPr>
        <p:grpSpPr>
          <a:xfrm>
            <a:off x="6172200" y="4661556"/>
            <a:ext cx="762002" cy="1046440"/>
            <a:chOff x="2362199" y="4278968"/>
            <a:chExt cx="762002" cy="1046440"/>
          </a:xfrm>
        </p:grpSpPr>
        <p:sp>
          <p:nvSpPr>
            <p:cNvPr id="17" name="TextBox 16"/>
            <p:cNvSpPr txBox="1"/>
            <p:nvPr/>
          </p:nvSpPr>
          <p:spPr>
            <a:xfrm>
              <a:off x="2590800" y="4278968"/>
              <a:ext cx="384365" cy="523220"/>
            </a:xfrm>
            <a:prstGeom prst="rect">
              <a:avLst/>
            </a:prstGeom>
            <a:noFill/>
          </p:spPr>
          <p:txBody>
            <a:bodyPr wrap="none" rtlCol="0">
              <a:spAutoFit/>
            </a:bodyPr>
            <a:lstStyle/>
            <a:p>
              <a:r>
                <a:rPr lang="en-US" sz="2800" dirty="0" smtClean="0"/>
                <a:t>2</a:t>
              </a:r>
              <a:endParaRPr lang="en-US" sz="2800" dirty="0"/>
            </a:p>
          </p:txBody>
        </p:sp>
        <p:grpSp>
          <p:nvGrpSpPr>
            <p:cNvPr id="18" name="Group 25"/>
            <p:cNvGrpSpPr/>
            <p:nvPr/>
          </p:nvGrpSpPr>
          <p:grpSpPr>
            <a:xfrm>
              <a:off x="2362199" y="4802188"/>
              <a:ext cx="762002" cy="523220"/>
              <a:chOff x="2362200" y="4800600"/>
              <a:chExt cx="762002" cy="523220"/>
            </a:xfrm>
          </p:grpSpPr>
          <p:cxnSp>
            <p:nvCxnSpPr>
              <p:cNvPr id="19" name="Straight Connector 18"/>
              <p:cNvCxnSpPr/>
              <p:nvPr/>
            </p:nvCxnSpPr>
            <p:spPr>
              <a:xfrm rot="10800000">
                <a:off x="2362200" y="4800600"/>
                <a:ext cx="762002"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2590800" y="4800600"/>
                <a:ext cx="384365" cy="523220"/>
              </a:xfrm>
              <a:prstGeom prst="rect">
                <a:avLst/>
              </a:prstGeom>
              <a:noFill/>
            </p:spPr>
            <p:txBody>
              <a:bodyPr wrap="none" rtlCol="0">
                <a:spAutoFit/>
              </a:bodyPr>
              <a:lstStyle/>
              <a:p>
                <a:r>
                  <a:rPr lang="en-US" sz="2800" dirty="0" smtClean="0"/>
                  <a:t>0</a:t>
                </a:r>
                <a:endParaRPr lang="en-US" sz="2800" dirty="0"/>
              </a:p>
            </p:txBody>
          </p:sp>
        </p:grpSp>
      </p:grpSp>
      <p:sp>
        <p:nvSpPr>
          <p:cNvPr id="21" name="TextBox 20"/>
          <p:cNvSpPr txBox="1"/>
          <p:nvPr/>
        </p:nvSpPr>
        <p:spPr>
          <a:xfrm>
            <a:off x="685800" y="5888503"/>
            <a:ext cx="7840608" cy="646331"/>
          </a:xfrm>
          <a:prstGeom prst="rect">
            <a:avLst/>
          </a:prstGeom>
          <a:noFill/>
        </p:spPr>
        <p:txBody>
          <a:bodyPr wrap="none" rtlCol="0">
            <a:spAutoFit/>
          </a:bodyPr>
          <a:lstStyle/>
          <a:p>
            <a:pPr algn="ctr"/>
            <a:r>
              <a:rPr lang="en-US" dirty="0" smtClean="0"/>
              <a:t>We can’t start with three sixths and end up with zero. </a:t>
            </a:r>
          </a:p>
          <a:p>
            <a:pPr algn="ctr"/>
            <a:r>
              <a:rPr lang="en-US" dirty="0" smtClean="0"/>
              <a:t> We are taking away 1 piece out of 3, so we would have two sixths left over.</a:t>
            </a:r>
            <a:endParaRPr lang="en-US" dirty="0"/>
          </a:p>
        </p:txBody>
      </p:sp>
      <p:sp>
        <p:nvSpPr>
          <p:cNvPr id="22" name="Action Button: Forward or Next 21">
            <a:hlinkClick r:id="" action="ppaction://hlinkshowjump?jump=nextslide" highlightClick="1"/>
          </p:cNvPr>
          <p:cNvSpPr/>
          <p:nvPr/>
        </p:nvSpPr>
        <p:spPr>
          <a:xfrm>
            <a:off x="8526408" y="6301566"/>
            <a:ext cx="617592" cy="466535"/>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Subtract Fractions</a:t>
            </a:r>
            <a:endParaRPr lang="en-US" dirty="0"/>
          </a:p>
        </p:txBody>
      </p:sp>
      <p:graphicFrame>
        <p:nvGraphicFramePr>
          <p:cNvPr id="4" name="Content Placeholder 3"/>
          <p:cNvGraphicFramePr>
            <a:graphicFrameLocks noGrp="1"/>
          </p:cNvGraphicFramePr>
          <p:nvPr>
            <p:ph idx="1"/>
          </p:nvPr>
        </p:nvGraphicFramePr>
        <p:xfrm>
          <a:off x="762003" y="3058160"/>
          <a:ext cx="8229600" cy="370840"/>
        </p:xfrm>
        <a:graphic>
          <a:graphicData uri="http://schemas.openxmlformats.org/drawingml/2006/table">
            <a:tbl>
              <a:tblPr firstRow="1" bandRow="1">
                <a:tableStyleId>{5C22544A-7EE6-4342-B048-85BDC9FD1C3A}</a:tableStyleId>
              </a:tblPr>
              <a:tblGrid>
                <a:gridCol w="1028700"/>
                <a:gridCol w="1028700"/>
                <a:gridCol w="1028700"/>
                <a:gridCol w="1028700"/>
                <a:gridCol w="1028700"/>
                <a:gridCol w="1028700"/>
                <a:gridCol w="1028700"/>
                <a:gridCol w="1028700"/>
              </a:tblGrid>
              <a:tr h="370840">
                <a:tc>
                  <a:txBody>
                    <a:bodyPr/>
                    <a:lstStyle/>
                    <a:p>
                      <a:r>
                        <a:rPr lang="en-US" dirty="0" smtClean="0"/>
                        <a:t>      1/8</a:t>
                      </a:r>
                      <a:endParaRPr lang="en-US" dirty="0"/>
                    </a:p>
                  </a:txBody>
                  <a:tcPr>
                    <a:solidFill>
                      <a:schemeClr val="accent4"/>
                    </a:solidFill>
                  </a:tcPr>
                </a:tc>
                <a:tc>
                  <a:txBody>
                    <a:bodyPr/>
                    <a:lstStyle/>
                    <a:p>
                      <a:r>
                        <a:rPr lang="en-US" dirty="0" smtClean="0"/>
                        <a:t>      1/8</a:t>
                      </a:r>
                      <a:endParaRPr lang="en-US" dirty="0"/>
                    </a:p>
                  </a:txBody>
                  <a:tcPr>
                    <a:solidFill>
                      <a:schemeClr val="accent4"/>
                    </a:solidFill>
                  </a:tcPr>
                </a:tc>
                <a:tc>
                  <a:txBody>
                    <a:bodyPr/>
                    <a:lstStyle/>
                    <a:p>
                      <a:r>
                        <a:rPr lang="en-US" dirty="0" smtClean="0"/>
                        <a:t>     1/8</a:t>
                      </a:r>
                      <a:endParaRPr lang="en-US" dirty="0"/>
                    </a:p>
                  </a:txBody>
                  <a:tcPr>
                    <a:solidFill>
                      <a:schemeClr val="accent4"/>
                    </a:solidFill>
                  </a:tcPr>
                </a:tc>
                <a:tc>
                  <a:txBody>
                    <a:bodyPr/>
                    <a:lstStyle/>
                    <a:p>
                      <a:r>
                        <a:rPr lang="en-US" dirty="0" smtClean="0"/>
                        <a:t>     1/8</a:t>
                      </a:r>
                      <a:endParaRPr lang="en-US" dirty="0"/>
                    </a:p>
                  </a:txBody>
                  <a:tcPr>
                    <a:solidFill>
                      <a:schemeClr val="accent4"/>
                    </a:solidFill>
                  </a:tcPr>
                </a:tc>
                <a:tc>
                  <a:txBody>
                    <a:bodyPr/>
                    <a:lstStyle/>
                    <a:p>
                      <a:r>
                        <a:rPr lang="en-US" dirty="0" smtClean="0"/>
                        <a:t>     1/8</a:t>
                      </a:r>
                      <a:endParaRPr lang="en-US" dirty="0"/>
                    </a:p>
                  </a:txBody>
                  <a:tcPr>
                    <a:solidFill>
                      <a:schemeClr val="accent4"/>
                    </a:solidFill>
                  </a:tcPr>
                </a:tc>
                <a:tc>
                  <a:txBody>
                    <a:bodyPr/>
                    <a:lstStyle/>
                    <a:p>
                      <a:endParaRPr lang="en-US" dirty="0"/>
                    </a:p>
                  </a:txBody>
                  <a:tcPr/>
                </a:tc>
                <a:tc>
                  <a:txBody>
                    <a:bodyPr/>
                    <a:lstStyle/>
                    <a:p>
                      <a:endParaRPr lang="en-US" dirty="0"/>
                    </a:p>
                  </a:txBody>
                  <a:tcPr/>
                </a:tc>
                <a:tc>
                  <a:txBody>
                    <a:bodyPr/>
                    <a:lstStyle/>
                    <a:p>
                      <a:endParaRPr lang="en-US" dirty="0"/>
                    </a:p>
                  </a:txBody>
                  <a:tcPr/>
                </a:tc>
              </a:tr>
            </a:tbl>
          </a:graphicData>
        </a:graphic>
      </p:graphicFrame>
      <p:sp>
        <p:nvSpPr>
          <p:cNvPr id="6" name="TextBox 5"/>
          <p:cNvSpPr txBox="1"/>
          <p:nvPr/>
        </p:nvSpPr>
        <p:spPr>
          <a:xfrm>
            <a:off x="1447800" y="1905000"/>
            <a:ext cx="184666" cy="369332"/>
          </a:xfrm>
          <a:prstGeom prst="rect">
            <a:avLst/>
          </a:prstGeom>
          <a:noFill/>
        </p:spPr>
        <p:txBody>
          <a:bodyPr wrap="none" rtlCol="0">
            <a:spAutoFit/>
          </a:bodyPr>
          <a:lstStyle/>
          <a:p>
            <a:endParaRPr lang="en-US" dirty="0"/>
          </a:p>
        </p:txBody>
      </p:sp>
      <p:sp>
        <p:nvSpPr>
          <p:cNvPr id="7" name="TextBox 6"/>
          <p:cNvSpPr txBox="1"/>
          <p:nvPr/>
        </p:nvSpPr>
        <p:spPr>
          <a:xfrm>
            <a:off x="457200" y="1812667"/>
            <a:ext cx="8533043" cy="923330"/>
          </a:xfrm>
          <a:prstGeom prst="rect">
            <a:avLst/>
          </a:prstGeom>
          <a:noFill/>
        </p:spPr>
        <p:txBody>
          <a:bodyPr wrap="none" rtlCol="0">
            <a:spAutoFit/>
          </a:bodyPr>
          <a:lstStyle/>
          <a:p>
            <a:r>
              <a:rPr lang="en-US" dirty="0" smtClean="0"/>
              <a:t>Below is an example of how to subtract fractions. The red represents the fraction</a:t>
            </a:r>
          </a:p>
          <a:p>
            <a:r>
              <a:rPr lang="en-US" dirty="0" smtClean="0"/>
              <a:t>we are starting with and the </a:t>
            </a:r>
            <a:r>
              <a:rPr lang="en-US" dirty="0" smtClean="0">
                <a:solidFill>
                  <a:schemeClr val="bg1"/>
                </a:solidFill>
              </a:rPr>
              <a:t>X</a:t>
            </a:r>
            <a:r>
              <a:rPr lang="en-US" dirty="0" smtClean="0"/>
              <a:t> represents the number of pieces that are being </a:t>
            </a:r>
          </a:p>
          <a:p>
            <a:r>
              <a:rPr lang="en-US" dirty="0" smtClean="0"/>
              <a:t>subtracted.</a:t>
            </a:r>
            <a:endParaRPr lang="en-US" dirty="0"/>
          </a:p>
        </p:txBody>
      </p:sp>
      <p:graphicFrame>
        <p:nvGraphicFramePr>
          <p:cNvPr id="9" name="Content Placeholder 3"/>
          <p:cNvGraphicFramePr>
            <a:graphicFrameLocks/>
          </p:cNvGraphicFramePr>
          <p:nvPr/>
        </p:nvGraphicFramePr>
        <p:xfrm>
          <a:off x="457200" y="4904839"/>
          <a:ext cx="8229600" cy="370840"/>
        </p:xfrm>
        <a:graphic>
          <a:graphicData uri="http://schemas.openxmlformats.org/drawingml/2006/table">
            <a:tbl>
              <a:tblPr firstRow="1" bandRow="1">
                <a:tableStyleId>{5C22544A-7EE6-4342-B048-85BDC9FD1C3A}</a:tableStyleId>
              </a:tblPr>
              <a:tblGrid>
                <a:gridCol w="1028700"/>
                <a:gridCol w="1028700"/>
                <a:gridCol w="1028700"/>
                <a:gridCol w="1028700"/>
                <a:gridCol w="1028700"/>
                <a:gridCol w="1028700"/>
                <a:gridCol w="1028700"/>
                <a:gridCol w="1028700"/>
              </a:tblGrid>
              <a:tr h="370840">
                <a:tc>
                  <a:txBody>
                    <a:bodyPr/>
                    <a:lstStyle/>
                    <a:p>
                      <a:r>
                        <a:rPr lang="en-US" dirty="0" smtClean="0"/>
                        <a:t>      1/8</a:t>
                      </a:r>
                      <a:endParaRPr lang="en-US" dirty="0"/>
                    </a:p>
                  </a:txBody>
                  <a:tcPr>
                    <a:solidFill>
                      <a:schemeClr val="accent4"/>
                    </a:solidFill>
                  </a:tcPr>
                </a:tc>
                <a:tc>
                  <a:txBody>
                    <a:bodyPr/>
                    <a:lstStyle/>
                    <a:p>
                      <a:r>
                        <a:rPr lang="en-US" dirty="0" smtClean="0"/>
                        <a:t>      1/8</a:t>
                      </a:r>
                      <a:endParaRPr lang="en-US" dirty="0"/>
                    </a:p>
                  </a:txBody>
                  <a:tcPr>
                    <a:solidFill>
                      <a:schemeClr val="accent4"/>
                    </a:solidFill>
                  </a:tcPr>
                </a:tc>
                <a:tc>
                  <a:txBody>
                    <a:bodyPr/>
                    <a:lstStyle/>
                    <a:p>
                      <a:r>
                        <a:rPr lang="en-US" dirty="0" smtClean="0"/>
                        <a:t>     1/8</a:t>
                      </a:r>
                      <a:endParaRPr lang="en-US" dirty="0"/>
                    </a:p>
                  </a:txBody>
                  <a:tcPr>
                    <a:solidFill>
                      <a:schemeClr val="accent4"/>
                    </a:solidFill>
                  </a:tcPr>
                </a:tc>
                <a:tc>
                  <a:txBody>
                    <a:bodyPr/>
                    <a:lstStyle/>
                    <a:p>
                      <a:r>
                        <a:rPr lang="en-US" dirty="0" smtClean="0"/>
                        <a:t>     1/8</a:t>
                      </a:r>
                      <a:endParaRPr lang="en-US" dirty="0"/>
                    </a:p>
                  </a:txBody>
                  <a:tcPr>
                    <a:solidFill>
                      <a:schemeClr val="accent4"/>
                    </a:solidFill>
                  </a:tcPr>
                </a:tc>
                <a:tc>
                  <a:txBody>
                    <a:bodyPr/>
                    <a:lstStyle/>
                    <a:p>
                      <a:r>
                        <a:rPr lang="en-US" dirty="0" smtClean="0"/>
                        <a:t>     1/8</a:t>
                      </a:r>
                      <a:endParaRPr lang="en-US" dirty="0"/>
                    </a:p>
                  </a:txBody>
                  <a:tcPr>
                    <a:solidFill>
                      <a:schemeClr val="accent4"/>
                    </a:solidFill>
                  </a:tcPr>
                </a:tc>
                <a:tc>
                  <a:txBody>
                    <a:bodyPr/>
                    <a:lstStyle/>
                    <a:p>
                      <a:endParaRPr lang="en-US" dirty="0"/>
                    </a:p>
                  </a:txBody>
                  <a:tcPr/>
                </a:tc>
                <a:tc>
                  <a:txBody>
                    <a:bodyPr/>
                    <a:lstStyle/>
                    <a:p>
                      <a:endParaRPr lang="en-US" dirty="0"/>
                    </a:p>
                  </a:txBody>
                  <a:tcPr/>
                </a:tc>
                <a:tc>
                  <a:txBody>
                    <a:bodyPr/>
                    <a:lstStyle/>
                    <a:p>
                      <a:endParaRPr lang="en-US" dirty="0"/>
                    </a:p>
                  </a:txBody>
                  <a:tcPr/>
                </a:tc>
              </a:tr>
            </a:tbl>
          </a:graphicData>
        </a:graphic>
      </p:graphicFrame>
      <p:sp>
        <p:nvSpPr>
          <p:cNvPr id="8" name="TextBox 7"/>
          <p:cNvSpPr txBox="1"/>
          <p:nvPr/>
        </p:nvSpPr>
        <p:spPr>
          <a:xfrm>
            <a:off x="4724400" y="4239161"/>
            <a:ext cx="710451" cy="1323439"/>
          </a:xfrm>
          <a:prstGeom prst="rect">
            <a:avLst/>
          </a:prstGeom>
          <a:noFill/>
        </p:spPr>
        <p:txBody>
          <a:bodyPr wrap="none" rtlCol="0">
            <a:spAutoFit/>
          </a:bodyPr>
          <a:lstStyle/>
          <a:p>
            <a:r>
              <a:rPr lang="en-US" sz="8000" dirty="0" smtClean="0">
                <a:solidFill>
                  <a:srgbClr val="000000"/>
                </a:solidFill>
              </a:rPr>
              <a:t>x</a:t>
            </a:r>
            <a:endParaRPr lang="en-US" sz="8000" dirty="0">
              <a:solidFill>
                <a:srgbClr val="000000"/>
              </a:solidFill>
            </a:endParaRPr>
          </a:p>
        </p:txBody>
      </p:sp>
      <p:sp>
        <p:nvSpPr>
          <p:cNvPr id="10" name="TextBox 9"/>
          <p:cNvSpPr txBox="1"/>
          <p:nvPr/>
        </p:nvSpPr>
        <p:spPr>
          <a:xfrm>
            <a:off x="3657600" y="4239161"/>
            <a:ext cx="710451" cy="1323439"/>
          </a:xfrm>
          <a:prstGeom prst="rect">
            <a:avLst/>
          </a:prstGeom>
          <a:noFill/>
        </p:spPr>
        <p:txBody>
          <a:bodyPr wrap="none" rtlCol="0">
            <a:spAutoFit/>
          </a:bodyPr>
          <a:lstStyle/>
          <a:p>
            <a:r>
              <a:rPr lang="en-US" sz="8000" dirty="0" smtClean="0">
                <a:solidFill>
                  <a:srgbClr val="000000"/>
                </a:solidFill>
              </a:rPr>
              <a:t>x</a:t>
            </a:r>
            <a:endParaRPr lang="en-US" sz="8000" dirty="0">
              <a:solidFill>
                <a:srgbClr val="000000"/>
              </a:solidFill>
            </a:endParaRPr>
          </a:p>
        </p:txBody>
      </p:sp>
      <p:grpSp>
        <p:nvGrpSpPr>
          <p:cNvPr id="11" name="Group 10"/>
          <p:cNvGrpSpPr/>
          <p:nvPr/>
        </p:nvGrpSpPr>
        <p:grpSpPr>
          <a:xfrm>
            <a:off x="0" y="2763560"/>
            <a:ext cx="762002" cy="1046440"/>
            <a:chOff x="2362199" y="4278968"/>
            <a:chExt cx="762002" cy="1046440"/>
          </a:xfrm>
        </p:grpSpPr>
        <p:sp>
          <p:nvSpPr>
            <p:cNvPr id="12" name="TextBox 11"/>
            <p:cNvSpPr txBox="1"/>
            <p:nvPr/>
          </p:nvSpPr>
          <p:spPr>
            <a:xfrm>
              <a:off x="2590800" y="4278968"/>
              <a:ext cx="384365" cy="523220"/>
            </a:xfrm>
            <a:prstGeom prst="rect">
              <a:avLst/>
            </a:prstGeom>
            <a:noFill/>
          </p:spPr>
          <p:txBody>
            <a:bodyPr wrap="none" rtlCol="0">
              <a:spAutoFit/>
            </a:bodyPr>
            <a:lstStyle/>
            <a:p>
              <a:r>
                <a:rPr lang="en-US" sz="2800" dirty="0" smtClean="0"/>
                <a:t>5</a:t>
              </a:r>
              <a:endParaRPr lang="en-US" sz="2800" dirty="0"/>
            </a:p>
          </p:txBody>
        </p:sp>
        <p:grpSp>
          <p:nvGrpSpPr>
            <p:cNvPr id="13" name="Group 25"/>
            <p:cNvGrpSpPr/>
            <p:nvPr/>
          </p:nvGrpSpPr>
          <p:grpSpPr>
            <a:xfrm>
              <a:off x="2362199" y="4802188"/>
              <a:ext cx="762002" cy="523220"/>
              <a:chOff x="2362200" y="4800600"/>
              <a:chExt cx="762002" cy="523220"/>
            </a:xfrm>
          </p:grpSpPr>
          <p:cxnSp>
            <p:nvCxnSpPr>
              <p:cNvPr id="14" name="Straight Connector 13"/>
              <p:cNvCxnSpPr/>
              <p:nvPr/>
            </p:nvCxnSpPr>
            <p:spPr>
              <a:xfrm rot="10800000">
                <a:off x="2362200" y="4800600"/>
                <a:ext cx="762002"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2590800" y="4800600"/>
                <a:ext cx="384365" cy="523220"/>
              </a:xfrm>
              <a:prstGeom prst="rect">
                <a:avLst/>
              </a:prstGeom>
              <a:noFill/>
            </p:spPr>
            <p:txBody>
              <a:bodyPr wrap="none" rtlCol="0">
                <a:spAutoFit/>
              </a:bodyPr>
              <a:lstStyle/>
              <a:p>
                <a:r>
                  <a:rPr lang="en-US" sz="2800" dirty="0" smtClean="0"/>
                  <a:t>8</a:t>
                </a:r>
                <a:endParaRPr lang="en-US" sz="2800" dirty="0"/>
              </a:p>
            </p:txBody>
          </p:sp>
        </p:grpSp>
      </p:grpSp>
      <p:grpSp>
        <p:nvGrpSpPr>
          <p:cNvPr id="20" name="Group 19"/>
          <p:cNvGrpSpPr/>
          <p:nvPr/>
        </p:nvGrpSpPr>
        <p:grpSpPr>
          <a:xfrm>
            <a:off x="2895597" y="3593169"/>
            <a:ext cx="762002" cy="1046440"/>
            <a:chOff x="2362199" y="4278968"/>
            <a:chExt cx="762002" cy="1046440"/>
          </a:xfrm>
        </p:grpSpPr>
        <p:sp>
          <p:nvSpPr>
            <p:cNvPr id="21" name="TextBox 20"/>
            <p:cNvSpPr txBox="1"/>
            <p:nvPr/>
          </p:nvSpPr>
          <p:spPr>
            <a:xfrm>
              <a:off x="2590800" y="4278968"/>
              <a:ext cx="384365" cy="523220"/>
            </a:xfrm>
            <a:prstGeom prst="rect">
              <a:avLst/>
            </a:prstGeom>
            <a:noFill/>
          </p:spPr>
          <p:txBody>
            <a:bodyPr wrap="none" rtlCol="0">
              <a:spAutoFit/>
            </a:bodyPr>
            <a:lstStyle/>
            <a:p>
              <a:r>
                <a:rPr lang="en-US" sz="2800" dirty="0" smtClean="0"/>
                <a:t>2</a:t>
              </a:r>
              <a:endParaRPr lang="en-US" sz="2800" dirty="0"/>
            </a:p>
          </p:txBody>
        </p:sp>
        <p:grpSp>
          <p:nvGrpSpPr>
            <p:cNvPr id="22" name="Group 25"/>
            <p:cNvGrpSpPr/>
            <p:nvPr/>
          </p:nvGrpSpPr>
          <p:grpSpPr>
            <a:xfrm>
              <a:off x="2362199" y="4802188"/>
              <a:ext cx="762002" cy="523220"/>
              <a:chOff x="2362200" y="4800600"/>
              <a:chExt cx="762002" cy="523220"/>
            </a:xfrm>
          </p:grpSpPr>
          <p:cxnSp>
            <p:nvCxnSpPr>
              <p:cNvPr id="23" name="Straight Connector 22"/>
              <p:cNvCxnSpPr/>
              <p:nvPr/>
            </p:nvCxnSpPr>
            <p:spPr>
              <a:xfrm rot="10800000">
                <a:off x="2362200" y="4800600"/>
                <a:ext cx="762002"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2590800" y="4800600"/>
                <a:ext cx="384365" cy="523220"/>
              </a:xfrm>
              <a:prstGeom prst="rect">
                <a:avLst/>
              </a:prstGeom>
              <a:noFill/>
            </p:spPr>
            <p:txBody>
              <a:bodyPr wrap="none" rtlCol="0">
                <a:spAutoFit/>
              </a:bodyPr>
              <a:lstStyle/>
              <a:p>
                <a:r>
                  <a:rPr lang="en-US" sz="2800" dirty="0" smtClean="0"/>
                  <a:t>8</a:t>
                </a:r>
                <a:endParaRPr lang="en-US" sz="2800" dirty="0"/>
              </a:p>
            </p:txBody>
          </p:sp>
        </p:grpSp>
      </p:grpSp>
      <p:grpSp>
        <p:nvGrpSpPr>
          <p:cNvPr id="25" name="Group 24"/>
          <p:cNvGrpSpPr/>
          <p:nvPr/>
        </p:nvGrpSpPr>
        <p:grpSpPr>
          <a:xfrm>
            <a:off x="1447800" y="3591580"/>
            <a:ext cx="762002" cy="1046440"/>
            <a:chOff x="2362199" y="4278968"/>
            <a:chExt cx="762002" cy="1046440"/>
          </a:xfrm>
        </p:grpSpPr>
        <p:sp>
          <p:nvSpPr>
            <p:cNvPr id="26" name="TextBox 25"/>
            <p:cNvSpPr txBox="1"/>
            <p:nvPr/>
          </p:nvSpPr>
          <p:spPr>
            <a:xfrm>
              <a:off x="2590800" y="4278968"/>
              <a:ext cx="384365" cy="523220"/>
            </a:xfrm>
            <a:prstGeom prst="rect">
              <a:avLst/>
            </a:prstGeom>
            <a:noFill/>
          </p:spPr>
          <p:txBody>
            <a:bodyPr wrap="none" rtlCol="0">
              <a:spAutoFit/>
            </a:bodyPr>
            <a:lstStyle/>
            <a:p>
              <a:r>
                <a:rPr lang="en-US" sz="2800" dirty="0" smtClean="0"/>
                <a:t>5</a:t>
              </a:r>
              <a:endParaRPr lang="en-US" sz="2800" dirty="0"/>
            </a:p>
          </p:txBody>
        </p:sp>
        <p:grpSp>
          <p:nvGrpSpPr>
            <p:cNvPr id="27" name="Group 25"/>
            <p:cNvGrpSpPr/>
            <p:nvPr/>
          </p:nvGrpSpPr>
          <p:grpSpPr>
            <a:xfrm>
              <a:off x="2362199" y="4802188"/>
              <a:ext cx="762002" cy="523220"/>
              <a:chOff x="2362200" y="4800600"/>
              <a:chExt cx="762002" cy="523220"/>
            </a:xfrm>
          </p:grpSpPr>
          <p:cxnSp>
            <p:nvCxnSpPr>
              <p:cNvPr id="28" name="Straight Connector 27"/>
              <p:cNvCxnSpPr/>
              <p:nvPr/>
            </p:nvCxnSpPr>
            <p:spPr>
              <a:xfrm rot="10800000">
                <a:off x="2362200" y="4800600"/>
                <a:ext cx="762002"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2590800" y="4800600"/>
                <a:ext cx="384365" cy="523220"/>
              </a:xfrm>
              <a:prstGeom prst="rect">
                <a:avLst/>
              </a:prstGeom>
              <a:noFill/>
            </p:spPr>
            <p:txBody>
              <a:bodyPr wrap="none" rtlCol="0">
                <a:spAutoFit/>
              </a:bodyPr>
              <a:lstStyle/>
              <a:p>
                <a:r>
                  <a:rPr lang="en-US" sz="2800" dirty="0" smtClean="0"/>
                  <a:t>8</a:t>
                </a:r>
                <a:endParaRPr lang="en-US" sz="2800" dirty="0"/>
              </a:p>
            </p:txBody>
          </p:sp>
        </p:grpSp>
      </p:grpSp>
      <p:sp>
        <p:nvSpPr>
          <p:cNvPr id="30" name="TextBox 29"/>
          <p:cNvSpPr txBox="1"/>
          <p:nvPr/>
        </p:nvSpPr>
        <p:spPr>
          <a:xfrm>
            <a:off x="2362200" y="3505200"/>
            <a:ext cx="440896" cy="1015663"/>
          </a:xfrm>
          <a:prstGeom prst="rect">
            <a:avLst/>
          </a:prstGeom>
          <a:noFill/>
        </p:spPr>
        <p:txBody>
          <a:bodyPr wrap="none" rtlCol="0">
            <a:spAutoFit/>
          </a:bodyPr>
          <a:lstStyle/>
          <a:p>
            <a:r>
              <a:rPr lang="en-US" sz="6000" dirty="0" smtClean="0"/>
              <a:t>-</a:t>
            </a:r>
            <a:endParaRPr lang="en-US" sz="6000" dirty="0"/>
          </a:p>
        </p:txBody>
      </p:sp>
      <p:sp>
        <p:nvSpPr>
          <p:cNvPr id="31" name="TextBox 30"/>
          <p:cNvSpPr txBox="1"/>
          <p:nvPr/>
        </p:nvSpPr>
        <p:spPr>
          <a:xfrm>
            <a:off x="3886200" y="3581400"/>
            <a:ext cx="634008" cy="1015663"/>
          </a:xfrm>
          <a:prstGeom prst="rect">
            <a:avLst/>
          </a:prstGeom>
          <a:noFill/>
        </p:spPr>
        <p:txBody>
          <a:bodyPr wrap="none" rtlCol="0">
            <a:spAutoFit/>
          </a:bodyPr>
          <a:lstStyle/>
          <a:p>
            <a:r>
              <a:rPr lang="en-US" sz="6000" dirty="0" smtClean="0"/>
              <a:t>=</a:t>
            </a:r>
            <a:endParaRPr lang="en-US" sz="6000" dirty="0"/>
          </a:p>
        </p:txBody>
      </p:sp>
      <p:sp>
        <p:nvSpPr>
          <p:cNvPr id="32" name="TextBox 31"/>
          <p:cNvSpPr txBox="1"/>
          <p:nvPr/>
        </p:nvSpPr>
        <p:spPr>
          <a:xfrm>
            <a:off x="228600" y="5943600"/>
            <a:ext cx="5855952" cy="369332"/>
          </a:xfrm>
          <a:prstGeom prst="rect">
            <a:avLst/>
          </a:prstGeom>
          <a:noFill/>
        </p:spPr>
        <p:txBody>
          <a:bodyPr wrap="none" rtlCol="0">
            <a:spAutoFit/>
          </a:bodyPr>
          <a:lstStyle/>
          <a:p>
            <a:r>
              <a:rPr lang="en-US" dirty="0" smtClean="0"/>
              <a:t>How many eighths do we have left? 3! So the answer is  </a:t>
            </a:r>
            <a:endParaRPr lang="en-US" dirty="0"/>
          </a:p>
        </p:txBody>
      </p:sp>
      <p:cxnSp>
        <p:nvCxnSpPr>
          <p:cNvPr id="34" name="Straight Arrow Connector 33"/>
          <p:cNvCxnSpPr/>
          <p:nvPr/>
        </p:nvCxnSpPr>
        <p:spPr>
          <a:xfrm rot="5400000" flipH="1" flipV="1">
            <a:off x="397458" y="5491188"/>
            <a:ext cx="580053" cy="14903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flipV="1">
            <a:off x="612966" y="5275680"/>
            <a:ext cx="1063435" cy="58005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p:nvPr/>
        </p:nvCxnSpPr>
        <p:spPr>
          <a:xfrm flipV="1">
            <a:off x="612965" y="5275680"/>
            <a:ext cx="2282631" cy="58005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42" name="Group 41"/>
          <p:cNvGrpSpPr/>
          <p:nvPr/>
        </p:nvGrpSpPr>
        <p:grpSpPr>
          <a:xfrm>
            <a:off x="6084552" y="5562600"/>
            <a:ext cx="762002" cy="1046440"/>
            <a:chOff x="2362199" y="4278968"/>
            <a:chExt cx="762002" cy="1046440"/>
          </a:xfrm>
        </p:grpSpPr>
        <p:sp>
          <p:nvSpPr>
            <p:cNvPr id="43" name="TextBox 42"/>
            <p:cNvSpPr txBox="1"/>
            <p:nvPr/>
          </p:nvSpPr>
          <p:spPr>
            <a:xfrm>
              <a:off x="2590800" y="4278968"/>
              <a:ext cx="384365" cy="523220"/>
            </a:xfrm>
            <a:prstGeom prst="rect">
              <a:avLst/>
            </a:prstGeom>
            <a:noFill/>
          </p:spPr>
          <p:txBody>
            <a:bodyPr wrap="none" rtlCol="0">
              <a:spAutoFit/>
            </a:bodyPr>
            <a:lstStyle/>
            <a:p>
              <a:r>
                <a:rPr lang="en-US" sz="2800" dirty="0" smtClean="0"/>
                <a:t>3</a:t>
              </a:r>
              <a:endParaRPr lang="en-US" sz="2800" dirty="0"/>
            </a:p>
          </p:txBody>
        </p:sp>
        <p:grpSp>
          <p:nvGrpSpPr>
            <p:cNvPr id="44" name="Group 25"/>
            <p:cNvGrpSpPr/>
            <p:nvPr/>
          </p:nvGrpSpPr>
          <p:grpSpPr>
            <a:xfrm>
              <a:off x="2362199" y="4802188"/>
              <a:ext cx="762002" cy="523220"/>
              <a:chOff x="2362200" y="4800600"/>
              <a:chExt cx="762002" cy="523220"/>
            </a:xfrm>
          </p:grpSpPr>
          <p:cxnSp>
            <p:nvCxnSpPr>
              <p:cNvPr id="45" name="Straight Connector 44"/>
              <p:cNvCxnSpPr/>
              <p:nvPr/>
            </p:nvCxnSpPr>
            <p:spPr>
              <a:xfrm rot="10800000">
                <a:off x="2362200" y="4800600"/>
                <a:ext cx="762002"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46" name="TextBox 45"/>
              <p:cNvSpPr txBox="1"/>
              <p:nvPr/>
            </p:nvSpPr>
            <p:spPr>
              <a:xfrm>
                <a:off x="2590800" y="4800600"/>
                <a:ext cx="384365" cy="523220"/>
              </a:xfrm>
              <a:prstGeom prst="rect">
                <a:avLst/>
              </a:prstGeom>
              <a:noFill/>
            </p:spPr>
            <p:txBody>
              <a:bodyPr wrap="none" rtlCol="0">
                <a:spAutoFit/>
              </a:bodyPr>
              <a:lstStyle/>
              <a:p>
                <a:r>
                  <a:rPr lang="en-US" sz="2800" dirty="0" smtClean="0"/>
                  <a:t>8</a:t>
                </a:r>
                <a:endParaRPr lang="en-US" sz="2800" dirty="0"/>
              </a:p>
            </p:txBody>
          </p:sp>
        </p:grpSp>
      </p:grpSp>
      <p:sp>
        <p:nvSpPr>
          <p:cNvPr id="47" name="Action Button: Forward or Next 46">
            <a:hlinkClick r:id="" action="ppaction://hlinkshowjump?jump=nextslide" highlightClick="1"/>
          </p:cNvPr>
          <p:cNvSpPr/>
          <p:nvPr/>
        </p:nvSpPr>
        <p:spPr>
          <a:xfrm>
            <a:off x="8426196" y="6088255"/>
            <a:ext cx="521208" cy="520785"/>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Subtract Fractions</a:t>
            </a:r>
            <a:endParaRPr lang="en-US" dirty="0"/>
          </a:p>
        </p:txBody>
      </p:sp>
      <p:graphicFrame>
        <p:nvGraphicFramePr>
          <p:cNvPr id="4" name="Content Placeholder 3"/>
          <p:cNvGraphicFramePr>
            <a:graphicFrameLocks noGrp="1"/>
          </p:cNvGraphicFramePr>
          <p:nvPr>
            <p:ph idx="1"/>
          </p:nvPr>
        </p:nvGraphicFramePr>
        <p:xfrm>
          <a:off x="457201" y="2743200"/>
          <a:ext cx="8229599" cy="370840"/>
        </p:xfrm>
        <a:graphic>
          <a:graphicData uri="http://schemas.openxmlformats.org/drawingml/2006/table">
            <a:tbl>
              <a:tblPr firstRow="1" bandRow="1">
                <a:tableStyleId>{5C22544A-7EE6-4342-B048-85BDC9FD1C3A}</a:tableStyleId>
              </a:tblPr>
              <a:tblGrid>
                <a:gridCol w="1175657"/>
                <a:gridCol w="1175657"/>
                <a:gridCol w="1175657"/>
                <a:gridCol w="1175657"/>
                <a:gridCol w="1175657"/>
                <a:gridCol w="1175657"/>
                <a:gridCol w="1175657"/>
              </a:tblGrid>
              <a:tr h="370840">
                <a:tc>
                  <a:txBody>
                    <a:bodyPr/>
                    <a:lstStyle/>
                    <a:p>
                      <a:r>
                        <a:rPr lang="en-US" dirty="0" smtClean="0"/>
                        <a:t>        1/7</a:t>
                      </a:r>
                      <a:endParaRPr lang="en-US" dirty="0"/>
                    </a:p>
                  </a:txBody>
                  <a:tcPr>
                    <a:solidFill>
                      <a:schemeClr val="accent4"/>
                    </a:solidFill>
                  </a:tcPr>
                </a:tc>
                <a:tc>
                  <a:txBody>
                    <a:bodyPr/>
                    <a:lstStyle/>
                    <a:p>
                      <a:r>
                        <a:rPr lang="en-US" dirty="0" smtClean="0"/>
                        <a:t>        1/7</a:t>
                      </a:r>
                      <a:endParaRPr lang="en-US" dirty="0"/>
                    </a:p>
                  </a:txBody>
                  <a:tcPr>
                    <a:solidFill>
                      <a:schemeClr val="accent4"/>
                    </a:solidFill>
                  </a:tcPr>
                </a:tc>
                <a:tc>
                  <a:txBody>
                    <a:bodyPr/>
                    <a:lstStyle/>
                    <a:p>
                      <a:r>
                        <a:rPr lang="en-US" dirty="0" smtClean="0"/>
                        <a:t>       1/7</a:t>
                      </a:r>
                      <a:endParaRPr lang="en-US" dirty="0"/>
                    </a:p>
                  </a:txBody>
                  <a:tcPr>
                    <a:solidFill>
                      <a:schemeClr val="accent4"/>
                    </a:solidFill>
                  </a:tcPr>
                </a:tc>
                <a:tc>
                  <a:txBody>
                    <a:bodyPr/>
                    <a:lstStyle/>
                    <a:p>
                      <a:r>
                        <a:rPr lang="en-US" dirty="0" smtClean="0"/>
                        <a:t>        1/7</a:t>
                      </a:r>
                      <a:endParaRPr lang="en-US" dirty="0"/>
                    </a:p>
                  </a:txBody>
                  <a:tcPr>
                    <a:solidFill>
                      <a:schemeClr val="accent4"/>
                    </a:solidFill>
                  </a:tcPr>
                </a:tc>
                <a:tc>
                  <a:txBody>
                    <a:bodyPr/>
                    <a:lstStyle/>
                    <a:p>
                      <a:endParaRPr lang="en-US" dirty="0"/>
                    </a:p>
                  </a:txBody>
                  <a:tcPr/>
                </a:tc>
                <a:tc>
                  <a:txBody>
                    <a:bodyPr/>
                    <a:lstStyle/>
                    <a:p>
                      <a:endParaRPr lang="en-US" dirty="0"/>
                    </a:p>
                  </a:txBody>
                  <a:tcPr/>
                </a:tc>
                <a:tc>
                  <a:txBody>
                    <a:bodyPr/>
                    <a:lstStyle/>
                    <a:p>
                      <a:endParaRPr lang="en-US" dirty="0"/>
                    </a:p>
                  </a:txBody>
                  <a:tcPr/>
                </a:tc>
              </a:tr>
            </a:tbl>
          </a:graphicData>
        </a:graphic>
      </p:graphicFrame>
      <p:grpSp>
        <p:nvGrpSpPr>
          <p:cNvPr id="5" name="Group 4"/>
          <p:cNvGrpSpPr/>
          <p:nvPr/>
        </p:nvGrpSpPr>
        <p:grpSpPr>
          <a:xfrm>
            <a:off x="1447800" y="1676400"/>
            <a:ext cx="762002" cy="1046440"/>
            <a:chOff x="2362199" y="4278968"/>
            <a:chExt cx="762002" cy="1046440"/>
          </a:xfrm>
        </p:grpSpPr>
        <p:sp>
          <p:nvSpPr>
            <p:cNvPr id="6" name="TextBox 5"/>
            <p:cNvSpPr txBox="1"/>
            <p:nvPr/>
          </p:nvSpPr>
          <p:spPr>
            <a:xfrm>
              <a:off x="2590800" y="4278968"/>
              <a:ext cx="384365" cy="523220"/>
            </a:xfrm>
            <a:prstGeom prst="rect">
              <a:avLst/>
            </a:prstGeom>
            <a:noFill/>
          </p:spPr>
          <p:txBody>
            <a:bodyPr wrap="none" rtlCol="0">
              <a:spAutoFit/>
            </a:bodyPr>
            <a:lstStyle/>
            <a:p>
              <a:r>
                <a:rPr lang="en-US" sz="2800" dirty="0" smtClean="0"/>
                <a:t>4</a:t>
              </a:r>
              <a:endParaRPr lang="en-US" sz="2800" dirty="0"/>
            </a:p>
          </p:txBody>
        </p:sp>
        <p:grpSp>
          <p:nvGrpSpPr>
            <p:cNvPr id="7" name="Group 25"/>
            <p:cNvGrpSpPr/>
            <p:nvPr/>
          </p:nvGrpSpPr>
          <p:grpSpPr>
            <a:xfrm>
              <a:off x="2362199" y="4802188"/>
              <a:ext cx="762002" cy="523220"/>
              <a:chOff x="2362200" y="4800600"/>
              <a:chExt cx="762002" cy="523220"/>
            </a:xfrm>
          </p:grpSpPr>
          <p:cxnSp>
            <p:nvCxnSpPr>
              <p:cNvPr id="8" name="Straight Connector 7"/>
              <p:cNvCxnSpPr/>
              <p:nvPr/>
            </p:nvCxnSpPr>
            <p:spPr>
              <a:xfrm rot="10800000">
                <a:off x="2362200" y="4800600"/>
                <a:ext cx="762002"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2590800" y="4800600"/>
                <a:ext cx="384365" cy="523220"/>
              </a:xfrm>
              <a:prstGeom prst="rect">
                <a:avLst/>
              </a:prstGeom>
              <a:noFill/>
            </p:spPr>
            <p:txBody>
              <a:bodyPr wrap="none" rtlCol="0">
                <a:spAutoFit/>
              </a:bodyPr>
              <a:lstStyle/>
              <a:p>
                <a:r>
                  <a:rPr lang="en-US" sz="2800" dirty="0" smtClean="0"/>
                  <a:t>7</a:t>
                </a:r>
                <a:endParaRPr lang="en-US" sz="2800" dirty="0"/>
              </a:p>
            </p:txBody>
          </p:sp>
        </p:grpSp>
      </p:grpSp>
      <p:grpSp>
        <p:nvGrpSpPr>
          <p:cNvPr id="10" name="Group 9"/>
          <p:cNvGrpSpPr/>
          <p:nvPr/>
        </p:nvGrpSpPr>
        <p:grpSpPr>
          <a:xfrm>
            <a:off x="2895600" y="1676400"/>
            <a:ext cx="762002" cy="1046440"/>
            <a:chOff x="2362199" y="4278968"/>
            <a:chExt cx="762002" cy="1046440"/>
          </a:xfrm>
        </p:grpSpPr>
        <p:sp>
          <p:nvSpPr>
            <p:cNvPr id="11" name="TextBox 10"/>
            <p:cNvSpPr txBox="1"/>
            <p:nvPr/>
          </p:nvSpPr>
          <p:spPr>
            <a:xfrm>
              <a:off x="2590800" y="4278968"/>
              <a:ext cx="384365" cy="523220"/>
            </a:xfrm>
            <a:prstGeom prst="rect">
              <a:avLst/>
            </a:prstGeom>
            <a:noFill/>
          </p:spPr>
          <p:txBody>
            <a:bodyPr wrap="none" rtlCol="0">
              <a:spAutoFit/>
            </a:bodyPr>
            <a:lstStyle/>
            <a:p>
              <a:r>
                <a:rPr lang="en-US" sz="2800" dirty="0" smtClean="0"/>
                <a:t>3</a:t>
              </a:r>
              <a:endParaRPr lang="en-US" sz="2800" dirty="0"/>
            </a:p>
          </p:txBody>
        </p:sp>
        <p:grpSp>
          <p:nvGrpSpPr>
            <p:cNvPr id="12" name="Group 25"/>
            <p:cNvGrpSpPr/>
            <p:nvPr/>
          </p:nvGrpSpPr>
          <p:grpSpPr>
            <a:xfrm>
              <a:off x="2362199" y="4802188"/>
              <a:ext cx="762002" cy="523220"/>
              <a:chOff x="2362200" y="4800600"/>
              <a:chExt cx="762002" cy="523220"/>
            </a:xfrm>
          </p:grpSpPr>
          <p:cxnSp>
            <p:nvCxnSpPr>
              <p:cNvPr id="13" name="Straight Connector 12"/>
              <p:cNvCxnSpPr/>
              <p:nvPr/>
            </p:nvCxnSpPr>
            <p:spPr>
              <a:xfrm rot="10800000">
                <a:off x="2362200" y="4800600"/>
                <a:ext cx="762002"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2590800" y="4800600"/>
                <a:ext cx="384365" cy="523220"/>
              </a:xfrm>
              <a:prstGeom prst="rect">
                <a:avLst/>
              </a:prstGeom>
              <a:noFill/>
            </p:spPr>
            <p:txBody>
              <a:bodyPr wrap="none" rtlCol="0">
                <a:spAutoFit/>
              </a:bodyPr>
              <a:lstStyle/>
              <a:p>
                <a:r>
                  <a:rPr lang="en-US" sz="2800" dirty="0" smtClean="0"/>
                  <a:t>7</a:t>
                </a:r>
                <a:endParaRPr lang="en-US" sz="2800" dirty="0"/>
              </a:p>
            </p:txBody>
          </p:sp>
        </p:grpSp>
      </p:grpSp>
      <p:sp>
        <p:nvSpPr>
          <p:cNvPr id="15" name="TextBox 14"/>
          <p:cNvSpPr txBox="1"/>
          <p:nvPr/>
        </p:nvSpPr>
        <p:spPr>
          <a:xfrm>
            <a:off x="2362200" y="1600200"/>
            <a:ext cx="440896" cy="1015663"/>
          </a:xfrm>
          <a:prstGeom prst="rect">
            <a:avLst/>
          </a:prstGeom>
          <a:noFill/>
        </p:spPr>
        <p:txBody>
          <a:bodyPr wrap="none" rtlCol="0">
            <a:spAutoFit/>
          </a:bodyPr>
          <a:lstStyle/>
          <a:p>
            <a:r>
              <a:rPr lang="en-US" sz="6000" dirty="0" smtClean="0"/>
              <a:t>-</a:t>
            </a:r>
            <a:endParaRPr lang="en-US" sz="6000" dirty="0"/>
          </a:p>
        </p:txBody>
      </p:sp>
      <p:sp>
        <p:nvSpPr>
          <p:cNvPr id="16" name="TextBox 15"/>
          <p:cNvSpPr txBox="1"/>
          <p:nvPr/>
        </p:nvSpPr>
        <p:spPr>
          <a:xfrm>
            <a:off x="3886200" y="1676400"/>
            <a:ext cx="544139" cy="830997"/>
          </a:xfrm>
          <a:prstGeom prst="rect">
            <a:avLst/>
          </a:prstGeom>
          <a:noFill/>
        </p:spPr>
        <p:txBody>
          <a:bodyPr wrap="none" rtlCol="0">
            <a:spAutoFit/>
          </a:bodyPr>
          <a:lstStyle/>
          <a:p>
            <a:r>
              <a:rPr lang="en-US" sz="4800" dirty="0" smtClean="0"/>
              <a:t>=</a:t>
            </a:r>
            <a:endParaRPr lang="en-US" sz="4800" dirty="0"/>
          </a:p>
        </p:txBody>
      </p:sp>
      <p:grpSp>
        <p:nvGrpSpPr>
          <p:cNvPr id="17" name="Group 16"/>
          <p:cNvGrpSpPr/>
          <p:nvPr/>
        </p:nvGrpSpPr>
        <p:grpSpPr>
          <a:xfrm>
            <a:off x="4800598" y="1676400"/>
            <a:ext cx="762002" cy="1046440"/>
            <a:chOff x="2362199" y="4278968"/>
            <a:chExt cx="762002" cy="1046440"/>
          </a:xfrm>
        </p:grpSpPr>
        <p:sp>
          <p:nvSpPr>
            <p:cNvPr id="18" name="TextBox 17"/>
            <p:cNvSpPr txBox="1"/>
            <p:nvPr/>
          </p:nvSpPr>
          <p:spPr>
            <a:xfrm>
              <a:off x="2590800" y="4278968"/>
              <a:ext cx="384365" cy="523220"/>
            </a:xfrm>
            <a:prstGeom prst="rect">
              <a:avLst/>
            </a:prstGeom>
            <a:noFill/>
          </p:spPr>
          <p:txBody>
            <a:bodyPr wrap="none" rtlCol="0">
              <a:spAutoFit/>
            </a:bodyPr>
            <a:lstStyle/>
            <a:p>
              <a:r>
                <a:rPr lang="en-US" sz="2800" dirty="0" smtClean="0"/>
                <a:t>1</a:t>
              </a:r>
              <a:endParaRPr lang="en-US" sz="2800" dirty="0"/>
            </a:p>
          </p:txBody>
        </p:sp>
        <p:grpSp>
          <p:nvGrpSpPr>
            <p:cNvPr id="19" name="Group 25"/>
            <p:cNvGrpSpPr/>
            <p:nvPr/>
          </p:nvGrpSpPr>
          <p:grpSpPr>
            <a:xfrm>
              <a:off x="2362199" y="4802188"/>
              <a:ext cx="762002" cy="523220"/>
              <a:chOff x="2362200" y="4800600"/>
              <a:chExt cx="762002" cy="523220"/>
            </a:xfrm>
          </p:grpSpPr>
          <p:cxnSp>
            <p:nvCxnSpPr>
              <p:cNvPr id="20" name="Straight Connector 19"/>
              <p:cNvCxnSpPr/>
              <p:nvPr/>
            </p:nvCxnSpPr>
            <p:spPr>
              <a:xfrm rot="10800000">
                <a:off x="2362200" y="4800600"/>
                <a:ext cx="762002"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2590800" y="4800600"/>
                <a:ext cx="384365" cy="523220"/>
              </a:xfrm>
              <a:prstGeom prst="rect">
                <a:avLst/>
              </a:prstGeom>
              <a:noFill/>
            </p:spPr>
            <p:txBody>
              <a:bodyPr wrap="none" rtlCol="0">
                <a:spAutoFit/>
              </a:bodyPr>
              <a:lstStyle/>
              <a:p>
                <a:r>
                  <a:rPr lang="en-US" sz="2800" dirty="0" smtClean="0"/>
                  <a:t>7</a:t>
                </a:r>
                <a:endParaRPr lang="en-US" sz="2800" dirty="0"/>
              </a:p>
            </p:txBody>
          </p:sp>
        </p:grpSp>
      </p:grpSp>
      <p:sp>
        <p:nvSpPr>
          <p:cNvPr id="22" name="TextBox 21"/>
          <p:cNvSpPr txBox="1"/>
          <p:nvPr/>
        </p:nvSpPr>
        <p:spPr>
          <a:xfrm>
            <a:off x="1828800" y="2133600"/>
            <a:ext cx="710451" cy="1323439"/>
          </a:xfrm>
          <a:prstGeom prst="rect">
            <a:avLst/>
          </a:prstGeom>
          <a:noFill/>
        </p:spPr>
        <p:txBody>
          <a:bodyPr wrap="none" rtlCol="0">
            <a:spAutoFit/>
          </a:bodyPr>
          <a:lstStyle/>
          <a:p>
            <a:r>
              <a:rPr lang="en-US" sz="8000" dirty="0" smtClean="0">
                <a:solidFill>
                  <a:srgbClr val="000000"/>
                </a:solidFill>
              </a:rPr>
              <a:t>x</a:t>
            </a:r>
            <a:endParaRPr lang="en-US" sz="8000" dirty="0">
              <a:solidFill>
                <a:srgbClr val="000000"/>
              </a:solidFill>
            </a:endParaRPr>
          </a:p>
        </p:txBody>
      </p:sp>
      <p:sp>
        <p:nvSpPr>
          <p:cNvPr id="23" name="TextBox 22"/>
          <p:cNvSpPr txBox="1"/>
          <p:nvPr/>
        </p:nvSpPr>
        <p:spPr>
          <a:xfrm>
            <a:off x="3048000" y="2105561"/>
            <a:ext cx="710451" cy="1323439"/>
          </a:xfrm>
          <a:prstGeom prst="rect">
            <a:avLst/>
          </a:prstGeom>
          <a:noFill/>
        </p:spPr>
        <p:txBody>
          <a:bodyPr wrap="none" rtlCol="0">
            <a:spAutoFit/>
          </a:bodyPr>
          <a:lstStyle/>
          <a:p>
            <a:r>
              <a:rPr lang="en-US" sz="8000" dirty="0" smtClean="0">
                <a:solidFill>
                  <a:srgbClr val="000000"/>
                </a:solidFill>
              </a:rPr>
              <a:t>x</a:t>
            </a:r>
            <a:endParaRPr lang="en-US" sz="8000" dirty="0">
              <a:solidFill>
                <a:srgbClr val="000000"/>
              </a:solidFill>
            </a:endParaRPr>
          </a:p>
        </p:txBody>
      </p:sp>
      <p:sp>
        <p:nvSpPr>
          <p:cNvPr id="24" name="TextBox 23"/>
          <p:cNvSpPr txBox="1"/>
          <p:nvPr/>
        </p:nvSpPr>
        <p:spPr>
          <a:xfrm>
            <a:off x="4318749" y="2133600"/>
            <a:ext cx="710451" cy="1323439"/>
          </a:xfrm>
          <a:prstGeom prst="rect">
            <a:avLst/>
          </a:prstGeom>
          <a:noFill/>
        </p:spPr>
        <p:txBody>
          <a:bodyPr wrap="none" rtlCol="0">
            <a:spAutoFit/>
          </a:bodyPr>
          <a:lstStyle/>
          <a:p>
            <a:r>
              <a:rPr lang="en-US" sz="8000" dirty="0" smtClean="0">
                <a:solidFill>
                  <a:srgbClr val="000000"/>
                </a:solidFill>
              </a:rPr>
              <a:t>x</a:t>
            </a:r>
            <a:endParaRPr lang="en-US" sz="8000" dirty="0">
              <a:solidFill>
                <a:srgbClr val="000000"/>
              </a:solidFill>
            </a:endParaRPr>
          </a:p>
        </p:txBody>
      </p:sp>
      <p:grpSp>
        <p:nvGrpSpPr>
          <p:cNvPr id="25" name="Group 24"/>
          <p:cNvGrpSpPr/>
          <p:nvPr/>
        </p:nvGrpSpPr>
        <p:grpSpPr>
          <a:xfrm>
            <a:off x="4495800" y="3660778"/>
            <a:ext cx="762002" cy="1046440"/>
            <a:chOff x="2362199" y="4278968"/>
            <a:chExt cx="762002" cy="1046440"/>
          </a:xfrm>
        </p:grpSpPr>
        <p:sp>
          <p:nvSpPr>
            <p:cNvPr id="26" name="TextBox 25"/>
            <p:cNvSpPr txBox="1"/>
            <p:nvPr/>
          </p:nvSpPr>
          <p:spPr>
            <a:xfrm>
              <a:off x="2590800" y="4278968"/>
              <a:ext cx="384365" cy="523220"/>
            </a:xfrm>
            <a:prstGeom prst="rect">
              <a:avLst/>
            </a:prstGeom>
            <a:noFill/>
          </p:spPr>
          <p:txBody>
            <a:bodyPr wrap="none" rtlCol="0">
              <a:spAutoFit/>
            </a:bodyPr>
            <a:lstStyle/>
            <a:p>
              <a:r>
                <a:rPr lang="en-US" sz="2800" dirty="0" smtClean="0"/>
                <a:t>2</a:t>
              </a:r>
              <a:endParaRPr lang="en-US" sz="2800" dirty="0"/>
            </a:p>
          </p:txBody>
        </p:sp>
        <p:grpSp>
          <p:nvGrpSpPr>
            <p:cNvPr id="27" name="Group 25"/>
            <p:cNvGrpSpPr/>
            <p:nvPr/>
          </p:nvGrpSpPr>
          <p:grpSpPr>
            <a:xfrm>
              <a:off x="2362199" y="4802188"/>
              <a:ext cx="762002" cy="523220"/>
              <a:chOff x="2362200" y="4800600"/>
              <a:chExt cx="762002" cy="523220"/>
            </a:xfrm>
          </p:grpSpPr>
          <p:cxnSp>
            <p:nvCxnSpPr>
              <p:cNvPr id="28" name="Straight Connector 27"/>
              <p:cNvCxnSpPr/>
              <p:nvPr/>
            </p:nvCxnSpPr>
            <p:spPr>
              <a:xfrm rot="10800000">
                <a:off x="2362200" y="4800600"/>
                <a:ext cx="762002"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2590800" y="4800600"/>
                <a:ext cx="384365" cy="523220"/>
              </a:xfrm>
              <a:prstGeom prst="rect">
                <a:avLst/>
              </a:prstGeom>
              <a:noFill/>
            </p:spPr>
            <p:txBody>
              <a:bodyPr wrap="none" rtlCol="0">
                <a:spAutoFit/>
              </a:bodyPr>
              <a:lstStyle/>
              <a:p>
                <a:r>
                  <a:rPr lang="en-US" sz="2800" dirty="0" smtClean="0"/>
                  <a:t>6</a:t>
                </a:r>
                <a:endParaRPr lang="en-US" sz="2800" dirty="0"/>
              </a:p>
            </p:txBody>
          </p:sp>
        </p:grpSp>
      </p:grpSp>
      <p:grpSp>
        <p:nvGrpSpPr>
          <p:cNvPr id="30" name="Group 29"/>
          <p:cNvGrpSpPr/>
          <p:nvPr/>
        </p:nvGrpSpPr>
        <p:grpSpPr>
          <a:xfrm>
            <a:off x="2895600" y="3659189"/>
            <a:ext cx="762002" cy="1046440"/>
            <a:chOff x="2362199" y="4278968"/>
            <a:chExt cx="762002" cy="1046440"/>
          </a:xfrm>
        </p:grpSpPr>
        <p:sp>
          <p:nvSpPr>
            <p:cNvPr id="31" name="TextBox 30"/>
            <p:cNvSpPr txBox="1"/>
            <p:nvPr/>
          </p:nvSpPr>
          <p:spPr>
            <a:xfrm>
              <a:off x="2590800" y="4278968"/>
              <a:ext cx="384365" cy="523220"/>
            </a:xfrm>
            <a:prstGeom prst="rect">
              <a:avLst/>
            </a:prstGeom>
            <a:noFill/>
          </p:spPr>
          <p:txBody>
            <a:bodyPr wrap="none" rtlCol="0">
              <a:spAutoFit/>
            </a:bodyPr>
            <a:lstStyle/>
            <a:p>
              <a:r>
                <a:rPr lang="en-US" sz="2800" dirty="0" smtClean="0"/>
                <a:t>3</a:t>
              </a:r>
              <a:endParaRPr lang="en-US" sz="2800" dirty="0"/>
            </a:p>
          </p:txBody>
        </p:sp>
        <p:grpSp>
          <p:nvGrpSpPr>
            <p:cNvPr id="32" name="Group 25"/>
            <p:cNvGrpSpPr/>
            <p:nvPr/>
          </p:nvGrpSpPr>
          <p:grpSpPr>
            <a:xfrm>
              <a:off x="2362199" y="4802188"/>
              <a:ext cx="762002" cy="523220"/>
              <a:chOff x="2362200" y="4800600"/>
              <a:chExt cx="762002" cy="523220"/>
            </a:xfrm>
          </p:grpSpPr>
          <p:cxnSp>
            <p:nvCxnSpPr>
              <p:cNvPr id="33" name="Straight Connector 32"/>
              <p:cNvCxnSpPr/>
              <p:nvPr/>
            </p:nvCxnSpPr>
            <p:spPr>
              <a:xfrm rot="10800000">
                <a:off x="2362200" y="4800600"/>
                <a:ext cx="762002"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34" name="TextBox 33"/>
              <p:cNvSpPr txBox="1"/>
              <p:nvPr/>
            </p:nvSpPr>
            <p:spPr>
              <a:xfrm>
                <a:off x="2590800" y="4800600"/>
                <a:ext cx="384365" cy="523220"/>
              </a:xfrm>
              <a:prstGeom prst="rect">
                <a:avLst/>
              </a:prstGeom>
              <a:noFill/>
            </p:spPr>
            <p:txBody>
              <a:bodyPr wrap="none" rtlCol="0">
                <a:spAutoFit/>
              </a:bodyPr>
              <a:lstStyle/>
              <a:p>
                <a:r>
                  <a:rPr lang="en-US" sz="2800" dirty="0" smtClean="0"/>
                  <a:t>6</a:t>
                </a:r>
                <a:endParaRPr lang="en-US" sz="2800" dirty="0"/>
              </a:p>
            </p:txBody>
          </p:sp>
        </p:grpSp>
      </p:grpSp>
      <p:grpSp>
        <p:nvGrpSpPr>
          <p:cNvPr id="35" name="Group 34"/>
          <p:cNvGrpSpPr/>
          <p:nvPr/>
        </p:nvGrpSpPr>
        <p:grpSpPr>
          <a:xfrm>
            <a:off x="1447799" y="3657600"/>
            <a:ext cx="762002" cy="1046440"/>
            <a:chOff x="2362199" y="4278968"/>
            <a:chExt cx="762002" cy="1046440"/>
          </a:xfrm>
        </p:grpSpPr>
        <p:sp>
          <p:nvSpPr>
            <p:cNvPr id="36" name="TextBox 35"/>
            <p:cNvSpPr txBox="1"/>
            <p:nvPr/>
          </p:nvSpPr>
          <p:spPr>
            <a:xfrm>
              <a:off x="2590800" y="4278968"/>
              <a:ext cx="384365" cy="523220"/>
            </a:xfrm>
            <a:prstGeom prst="rect">
              <a:avLst/>
            </a:prstGeom>
            <a:noFill/>
          </p:spPr>
          <p:txBody>
            <a:bodyPr wrap="none" rtlCol="0">
              <a:spAutoFit/>
            </a:bodyPr>
            <a:lstStyle/>
            <a:p>
              <a:r>
                <a:rPr lang="en-US" sz="2800" dirty="0" smtClean="0"/>
                <a:t>5</a:t>
              </a:r>
              <a:endParaRPr lang="en-US" sz="2800" dirty="0"/>
            </a:p>
          </p:txBody>
        </p:sp>
        <p:grpSp>
          <p:nvGrpSpPr>
            <p:cNvPr id="37" name="Group 25"/>
            <p:cNvGrpSpPr/>
            <p:nvPr/>
          </p:nvGrpSpPr>
          <p:grpSpPr>
            <a:xfrm>
              <a:off x="2362199" y="4802188"/>
              <a:ext cx="762002" cy="523220"/>
              <a:chOff x="2362200" y="4800600"/>
              <a:chExt cx="762002" cy="523220"/>
            </a:xfrm>
          </p:grpSpPr>
          <p:cxnSp>
            <p:nvCxnSpPr>
              <p:cNvPr id="38" name="Straight Connector 37"/>
              <p:cNvCxnSpPr/>
              <p:nvPr/>
            </p:nvCxnSpPr>
            <p:spPr>
              <a:xfrm rot="10800000">
                <a:off x="2362200" y="4800600"/>
                <a:ext cx="762002"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39" name="TextBox 38"/>
              <p:cNvSpPr txBox="1"/>
              <p:nvPr/>
            </p:nvSpPr>
            <p:spPr>
              <a:xfrm>
                <a:off x="2590800" y="4800600"/>
                <a:ext cx="384365" cy="523220"/>
              </a:xfrm>
              <a:prstGeom prst="rect">
                <a:avLst/>
              </a:prstGeom>
              <a:noFill/>
            </p:spPr>
            <p:txBody>
              <a:bodyPr wrap="none" rtlCol="0">
                <a:spAutoFit/>
              </a:bodyPr>
              <a:lstStyle/>
              <a:p>
                <a:r>
                  <a:rPr lang="en-US" sz="2800" dirty="0" smtClean="0"/>
                  <a:t>6</a:t>
                </a:r>
                <a:endParaRPr lang="en-US" sz="2800" dirty="0"/>
              </a:p>
            </p:txBody>
          </p:sp>
        </p:grpSp>
      </p:grpSp>
      <p:sp>
        <p:nvSpPr>
          <p:cNvPr id="40" name="TextBox 39"/>
          <p:cNvSpPr txBox="1"/>
          <p:nvPr/>
        </p:nvSpPr>
        <p:spPr>
          <a:xfrm>
            <a:off x="3810000" y="3741003"/>
            <a:ext cx="544139" cy="830997"/>
          </a:xfrm>
          <a:prstGeom prst="rect">
            <a:avLst/>
          </a:prstGeom>
          <a:noFill/>
        </p:spPr>
        <p:txBody>
          <a:bodyPr wrap="none" rtlCol="0">
            <a:spAutoFit/>
          </a:bodyPr>
          <a:lstStyle/>
          <a:p>
            <a:r>
              <a:rPr lang="en-US" sz="4800" dirty="0" smtClean="0"/>
              <a:t>=</a:t>
            </a:r>
            <a:endParaRPr lang="en-US" sz="4800" dirty="0"/>
          </a:p>
        </p:txBody>
      </p:sp>
      <p:grpSp>
        <p:nvGrpSpPr>
          <p:cNvPr id="41" name="Group 40"/>
          <p:cNvGrpSpPr/>
          <p:nvPr/>
        </p:nvGrpSpPr>
        <p:grpSpPr>
          <a:xfrm>
            <a:off x="7467600" y="3700790"/>
            <a:ext cx="762002" cy="1003250"/>
            <a:chOff x="2362199" y="4322158"/>
            <a:chExt cx="762002" cy="1003250"/>
          </a:xfrm>
        </p:grpSpPr>
        <p:sp>
          <p:nvSpPr>
            <p:cNvPr id="42" name="TextBox 41"/>
            <p:cNvSpPr txBox="1"/>
            <p:nvPr/>
          </p:nvSpPr>
          <p:spPr>
            <a:xfrm>
              <a:off x="2590800" y="4322158"/>
              <a:ext cx="384365" cy="523220"/>
            </a:xfrm>
            <a:prstGeom prst="rect">
              <a:avLst/>
            </a:prstGeom>
            <a:noFill/>
          </p:spPr>
          <p:txBody>
            <a:bodyPr wrap="none" rtlCol="0">
              <a:spAutoFit/>
            </a:bodyPr>
            <a:lstStyle/>
            <a:p>
              <a:r>
                <a:rPr lang="en-US" sz="2800" dirty="0" smtClean="0"/>
                <a:t>1</a:t>
              </a:r>
              <a:endParaRPr lang="en-US" sz="2800" dirty="0"/>
            </a:p>
          </p:txBody>
        </p:sp>
        <p:grpSp>
          <p:nvGrpSpPr>
            <p:cNvPr id="43" name="Group 25"/>
            <p:cNvGrpSpPr/>
            <p:nvPr/>
          </p:nvGrpSpPr>
          <p:grpSpPr>
            <a:xfrm>
              <a:off x="2362199" y="4802188"/>
              <a:ext cx="762002" cy="523220"/>
              <a:chOff x="2362200" y="4800600"/>
              <a:chExt cx="762002" cy="523220"/>
            </a:xfrm>
          </p:grpSpPr>
          <p:cxnSp>
            <p:nvCxnSpPr>
              <p:cNvPr id="44" name="Straight Connector 43"/>
              <p:cNvCxnSpPr/>
              <p:nvPr/>
            </p:nvCxnSpPr>
            <p:spPr>
              <a:xfrm rot="10800000">
                <a:off x="2362200" y="4800600"/>
                <a:ext cx="762002"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45" name="TextBox 44"/>
              <p:cNvSpPr txBox="1"/>
              <p:nvPr/>
            </p:nvSpPr>
            <p:spPr>
              <a:xfrm>
                <a:off x="2590800" y="4800600"/>
                <a:ext cx="384365" cy="523220"/>
              </a:xfrm>
              <a:prstGeom prst="rect">
                <a:avLst/>
              </a:prstGeom>
              <a:noFill/>
            </p:spPr>
            <p:txBody>
              <a:bodyPr wrap="none" rtlCol="0">
                <a:spAutoFit/>
              </a:bodyPr>
              <a:lstStyle/>
              <a:p>
                <a:r>
                  <a:rPr lang="en-US" sz="2800" dirty="0" smtClean="0"/>
                  <a:t>3</a:t>
                </a:r>
                <a:endParaRPr lang="en-US" sz="2800" dirty="0"/>
              </a:p>
            </p:txBody>
          </p:sp>
        </p:grpSp>
      </p:grpSp>
      <p:sp>
        <p:nvSpPr>
          <p:cNvPr id="46" name="TextBox 45"/>
          <p:cNvSpPr txBox="1"/>
          <p:nvPr/>
        </p:nvSpPr>
        <p:spPr>
          <a:xfrm>
            <a:off x="5181600" y="3962400"/>
            <a:ext cx="2198476" cy="369332"/>
          </a:xfrm>
          <a:prstGeom prst="rect">
            <a:avLst/>
          </a:prstGeom>
          <a:noFill/>
        </p:spPr>
        <p:txBody>
          <a:bodyPr wrap="none" rtlCol="0">
            <a:spAutoFit/>
          </a:bodyPr>
          <a:lstStyle/>
          <a:p>
            <a:r>
              <a:rPr lang="en-US" dirty="0" smtClean="0"/>
              <a:t>, or in simplest form</a:t>
            </a:r>
            <a:endParaRPr lang="en-US" dirty="0"/>
          </a:p>
        </p:txBody>
      </p:sp>
      <p:sp>
        <p:nvSpPr>
          <p:cNvPr id="47" name="TextBox 46"/>
          <p:cNvSpPr txBox="1"/>
          <p:nvPr/>
        </p:nvSpPr>
        <p:spPr>
          <a:xfrm>
            <a:off x="2362200" y="3556337"/>
            <a:ext cx="440896" cy="1015663"/>
          </a:xfrm>
          <a:prstGeom prst="rect">
            <a:avLst/>
          </a:prstGeom>
          <a:noFill/>
        </p:spPr>
        <p:txBody>
          <a:bodyPr wrap="none" rtlCol="0">
            <a:spAutoFit/>
          </a:bodyPr>
          <a:lstStyle/>
          <a:p>
            <a:r>
              <a:rPr lang="en-US" sz="6000" dirty="0" smtClean="0"/>
              <a:t>-</a:t>
            </a:r>
            <a:endParaRPr lang="en-US" sz="6000" dirty="0"/>
          </a:p>
        </p:txBody>
      </p:sp>
      <p:graphicFrame>
        <p:nvGraphicFramePr>
          <p:cNvPr id="48" name="Table 47"/>
          <p:cNvGraphicFramePr>
            <a:graphicFrameLocks noGrp="1"/>
          </p:cNvGraphicFramePr>
          <p:nvPr/>
        </p:nvGraphicFramePr>
        <p:xfrm>
          <a:off x="2803096" y="5029200"/>
          <a:ext cx="6096000" cy="370840"/>
        </p:xfrm>
        <a:graphic>
          <a:graphicData uri="http://schemas.openxmlformats.org/drawingml/2006/table">
            <a:tbl>
              <a:tblPr firstRow="1" bandRow="1">
                <a:tableStyleId>{5C22544A-7EE6-4342-B048-85BDC9FD1C3A}</a:tableStyleId>
              </a:tblPr>
              <a:tblGrid>
                <a:gridCol w="1016000"/>
                <a:gridCol w="1016000"/>
                <a:gridCol w="1016000"/>
                <a:gridCol w="1016000"/>
                <a:gridCol w="1016000"/>
                <a:gridCol w="1016000"/>
              </a:tblGrid>
              <a:tr h="370840">
                <a:tc>
                  <a:txBody>
                    <a:bodyPr/>
                    <a:lstStyle/>
                    <a:p>
                      <a:r>
                        <a:rPr lang="en-US" dirty="0" smtClean="0"/>
                        <a:t>     1/6</a:t>
                      </a:r>
                      <a:endParaRPr lang="en-US" dirty="0"/>
                    </a:p>
                  </a:txBody>
                  <a:tcPr>
                    <a:solidFill>
                      <a:schemeClr val="accent4"/>
                    </a:solidFill>
                  </a:tcPr>
                </a:tc>
                <a:tc>
                  <a:txBody>
                    <a:bodyPr/>
                    <a:lstStyle/>
                    <a:p>
                      <a:r>
                        <a:rPr lang="en-US" dirty="0" smtClean="0"/>
                        <a:t>      1/6</a:t>
                      </a:r>
                      <a:endParaRPr lang="en-US" dirty="0"/>
                    </a:p>
                  </a:txBody>
                  <a:tcPr>
                    <a:solidFill>
                      <a:schemeClr val="accent4"/>
                    </a:solidFill>
                  </a:tcPr>
                </a:tc>
                <a:tc>
                  <a:txBody>
                    <a:bodyPr/>
                    <a:lstStyle/>
                    <a:p>
                      <a:r>
                        <a:rPr lang="en-US" dirty="0" smtClean="0"/>
                        <a:t>      1/6</a:t>
                      </a:r>
                      <a:endParaRPr lang="en-US" dirty="0"/>
                    </a:p>
                  </a:txBody>
                  <a:tcPr>
                    <a:solidFill>
                      <a:schemeClr val="accent4"/>
                    </a:solidFill>
                  </a:tcPr>
                </a:tc>
                <a:tc>
                  <a:txBody>
                    <a:bodyPr/>
                    <a:lstStyle/>
                    <a:p>
                      <a:r>
                        <a:rPr lang="en-US" dirty="0" smtClean="0"/>
                        <a:t>     1/6</a:t>
                      </a:r>
                      <a:endParaRPr lang="en-US" dirty="0"/>
                    </a:p>
                  </a:txBody>
                  <a:tcPr>
                    <a:solidFill>
                      <a:schemeClr val="accent4"/>
                    </a:solidFill>
                  </a:tcPr>
                </a:tc>
                <a:tc>
                  <a:txBody>
                    <a:bodyPr/>
                    <a:lstStyle/>
                    <a:p>
                      <a:r>
                        <a:rPr lang="en-US" dirty="0" smtClean="0"/>
                        <a:t>     1/6</a:t>
                      </a:r>
                      <a:endParaRPr lang="en-US" dirty="0"/>
                    </a:p>
                  </a:txBody>
                  <a:tcPr>
                    <a:solidFill>
                      <a:schemeClr val="accent4"/>
                    </a:solidFill>
                  </a:tcPr>
                </a:tc>
                <a:tc>
                  <a:txBody>
                    <a:bodyPr/>
                    <a:lstStyle/>
                    <a:p>
                      <a:endParaRPr lang="en-US" dirty="0"/>
                    </a:p>
                  </a:txBody>
                  <a:tcPr/>
                </a:tc>
              </a:tr>
            </a:tbl>
          </a:graphicData>
        </a:graphic>
      </p:graphicFrame>
      <p:sp>
        <p:nvSpPr>
          <p:cNvPr id="49" name="TextBox 48"/>
          <p:cNvSpPr txBox="1"/>
          <p:nvPr/>
        </p:nvSpPr>
        <p:spPr>
          <a:xfrm>
            <a:off x="6071349" y="4391561"/>
            <a:ext cx="710451" cy="1323439"/>
          </a:xfrm>
          <a:prstGeom prst="rect">
            <a:avLst/>
          </a:prstGeom>
          <a:noFill/>
        </p:spPr>
        <p:txBody>
          <a:bodyPr wrap="none" rtlCol="0">
            <a:spAutoFit/>
          </a:bodyPr>
          <a:lstStyle/>
          <a:p>
            <a:r>
              <a:rPr lang="en-US" sz="8000" dirty="0" smtClean="0">
                <a:solidFill>
                  <a:srgbClr val="000000"/>
                </a:solidFill>
              </a:rPr>
              <a:t>x</a:t>
            </a:r>
            <a:endParaRPr lang="en-US" sz="8000" dirty="0">
              <a:solidFill>
                <a:srgbClr val="000000"/>
              </a:solidFill>
            </a:endParaRPr>
          </a:p>
        </p:txBody>
      </p:sp>
      <p:sp>
        <p:nvSpPr>
          <p:cNvPr id="50" name="TextBox 49"/>
          <p:cNvSpPr txBox="1"/>
          <p:nvPr/>
        </p:nvSpPr>
        <p:spPr>
          <a:xfrm>
            <a:off x="7138149" y="4419600"/>
            <a:ext cx="710451" cy="1323439"/>
          </a:xfrm>
          <a:prstGeom prst="rect">
            <a:avLst/>
          </a:prstGeom>
          <a:noFill/>
        </p:spPr>
        <p:txBody>
          <a:bodyPr wrap="none" rtlCol="0">
            <a:spAutoFit/>
          </a:bodyPr>
          <a:lstStyle/>
          <a:p>
            <a:r>
              <a:rPr lang="en-US" sz="8000" dirty="0" smtClean="0">
                <a:solidFill>
                  <a:srgbClr val="000000"/>
                </a:solidFill>
              </a:rPr>
              <a:t>x</a:t>
            </a:r>
            <a:endParaRPr lang="en-US" sz="8000" dirty="0">
              <a:solidFill>
                <a:srgbClr val="000000"/>
              </a:solidFill>
            </a:endParaRPr>
          </a:p>
        </p:txBody>
      </p:sp>
      <p:graphicFrame>
        <p:nvGraphicFramePr>
          <p:cNvPr id="51" name="Table 50"/>
          <p:cNvGraphicFramePr>
            <a:graphicFrameLocks noGrp="1"/>
          </p:cNvGraphicFramePr>
          <p:nvPr/>
        </p:nvGraphicFramePr>
        <p:xfrm>
          <a:off x="2803096" y="5715000"/>
          <a:ext cx="6096000" cy="370840"/>
        </p:xfrm>
        <a:graphic>
          <a:graphicData uri="http://schemas.openxmlformats.org/drawingml/2006/table">
            <a:tbl>
              <a:tblPr firstRow="1" bandRow="1">
                <a:tableStyleId>{5C22544A-7EE6-4342-B048-85BDC9FD1C3A}</a:tableStyleId>
              </a:tblPr>
              <a:tblGrid>
                <a:gridCol w="2032000"/>
                <a:gridCol w="2032000"/>
                <a:gridCol w="2032000"/>
              </a:tblGrid>
              <a:tr h="370840">
                <a:tc>
                  <a:txBody>
                    <a:bodyPr/>
                    <a:lstStyle/>
                    <a:p>
                      <a:r>
                        <a:rPr lang="en-US" dirty="0" smtClean="0"/>
                        <a:t>                 1/3</a:t>
                      </a:r>
                      <a:endParaRPr lang="en-US" dirty="0"/>
                    </a:p>
                  </a:txBody>
                  <a:tcPr>
                    <a:solidFill>
                      <a:schemeClr val="accent4"/>
                    </a:solidFill>
                  </a:tcPr>
                </a:tc>
                <a:tc>
                  <a:txBody>
                    <a:bodyPr/>
                    <a:lstStyle/>
                    <a:p>
                      <a:endParaRPr lang="en-US" dirty="0"/>
                    </a:p>
                  </a:txBody>
                  <a:tcPr/>
                </a:tc>
                <a:tc>
                  <a:txBody>
                    <a:bodyPr/>
                    <a:lstStyle/>
                    <a:p>
                      <a:endParaRPr lang="en-US" dirty="0"/>
                    </a:p>
                  </a:txBody>
                  <a:tcPr/>
                </a:tc>
              </a:tr>
            </a:tbl>
          </a:graphicData>
        </a:graphic>
      </p:graphicFrame>
      <p:sp>
        <p:nvSpPr>
          <p:cNvPr id="52" name="TextBox 51"/>
          <p:cNvSpPr txBox="1"/>
          <p:nvPr/>
        </p:nvSpPr>
        <p:spPr>
          <a:xfrm>
            <a:off x="5004549" y="4391561"/>
            <a:ext cx="710451" cy="1323439"/>
          </a:xfrm>
          <a:prstGeom prst="rect">
            <a:avLst/>
          </a:prstGeom>
          <a:noFill/>
        </p:spPr>
        <p:txBody>
          <a:bodyPr wrap="none" rtlCol="0">
            <a:spAutoFit/>
          </a:bodyPr>
          <a:lstStyle/>
          <a:p>
            <a:r>
              <a:rPr lang="en-US" sz="8000" dirty="0" smtClean="0">
                <a:solidFill>
                  <a:srgbClr val="000000"/>
                </a:solidFill>
              </a:rPr>
              <a:t>x</a:t>
            </a:r>
            <a:endParaRPr lang="en-US" sz="8000" dirty="0">
              <a:solidFill>
                <a:srgbClr val="000000"/>
              </a:solidFill>
            </a:endParaRPr>
          </a:p>
        </p:txBody>
      </p:sp>
      <p:grpSp>
        <p:nvGrpSpPr>
          <p:cNvPr id="53" name="Group 52"/>
          <p:cNvGrpSpPr/>
          <p:nvPr/>
        </p:nvGrpSpPr>
        <p:grpSpPr>
          <a:xfrm>
            <a:off x="1371598" y="4897160"/>
            <a:ext cx="762002" cy="1046440"/>
            <a:chOff x="2362199" y="4278968"/>
            <a:chExt cx="762002" cy="1046440"/>
          </a:xfrm>
        </p:grpSpPr>
        <p:sp>
          <p:nvSpPr>
            <p:cNvPr id="54" name="TextBox 53"/>
            <p:cNvSpPr txBox="1"/>
            <p:nvPr/>
          </p:nvSpPr>
          <p:spPr>
            <a:xfrm>
              <a:off x="2590800" y="4278968"/>
              <a:ext cx="384365" cy="523220"/>
            </a:xfrm>
            <a:prstGeom prst="rect">
              <a:avLst/>
            </a:prstGeom>
            <a:noFill/>
          </p:spPr>
          <p:txBody>
            <a:bodyPr wrap="none" rtlCol="0">
              <a:spAutoFit/>
            </a:bodyPr>
            <a:lstStyle/>
            <a:p>
              <a:r>
                <a:rPr lang="en-US" sz="2800" dirty="0" smtClean="0"/>
                <a:t>1</a:t>
              </a:r>
              <a:endParaRPr lang="en-US" sz="2800" dirty="0"/>
            </a:p>
          </p:txBody>
        </p:sp>
        <p:grpSp>
          <p:nvGrpSpPr>
            <p:cNvPr id="55" name="Group 25"/>
            <p:cNvGrpSpPr/>
            <p:nvPr/>
          </p:nvGrpSpPr>
          <p:grpSpPr>
            <a:xfrm>
              <a:off x="2362199" y="4802188"/>
              <a:ext cx="762002" cy="523220"/>
              <a:chOff x="2362200" y="4800600"/>
              <a:chExt cx="762002" cy="523220"/>
            </a:xfrm>
          </p:grpSpPr>
          <p:cxnSp>
            <p:nvCxnSpPr>
              <p:cNvPr id="56" name="Straight Connector 55"/>
              <p:cNvCxnSpPr/>
              <p:nvPr/>
            </p:nvCxnSpPr>
            <p:spPr>
              <a:xfrm rot="10800000">
                <a:off x="2362200" y="4800600"/>
                <a:ext cx="762002"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57" name="TextBox 56"/>
              <p:cNvSpPr txBox="1"/>
              <p:nvPr/>
            </p:nvSpPr>
            <p:spPr>
              <a:xfrm>
                <a:off x="2590800" y="4800600"/>
                <a:ext cx="384365" cy="523220"/>
              </a:xfrm>
              <a:prstGeom prst="rect">
                <a:avLst/>
              </a:prstGeom>
              <a:noFill/>
            </p:spPr>
            <p:txBody>
              <a:bodyPr wrap="none" rtlCol="0">
                <a:spAutoFit/>
              </a:bodyPr>
              <a:lstStyle/>
              <a:p>
                <a:r>
                  <a:rPr lang="en-US" sz="2800" dirty="0" smtClean="0"/>
                  <a:t>3</a:t>
                </a:r>
                <a:endParaRPr lang="en-US" sz="2800" dirty="0"/>
              </a:p>
            </p:txBody>
          </p:sp>
        </p:grpSp>
      </p:grpSp>
      <p:grpSp>
        <p:nvGrpSpPr>
          <p:cNvPr id="58" name="Group 57"/>
          <p:cNvGrpSpPr/>
          <p:nvPr/>
        </p:nvGrpSpPr>
        <p:grpSpPr>
          <a:xfrm>
            <a:off x="76200" y="4876820"/>
            <a:ext cx="762002" cy="1046440"/>
            <a:chOff x="2362199" y="4278968"/>
            <a:chExt cx="762002" cy="1046440"/>
          </a:xfrm>
        </p:grpSpPr>
        <p:sp>
          <p:nvSpPr>
            <p:cNvPr id="59" name="TextBox 58"/>
            <p:cNvSpPr txBox="1"/>
            <p:nvPr/>
          </p:nvSpPr>
          <p:spPr>
            <a:xfrm>
              <a:off x="2590800" y="4278968"/>
              <a:ext cx="384365" cy="523220"/>
            </a:xfrm>
            <a:prstGeom prst="rect">
              <a:avLst/>
            </a:prstGeom>
            <a:noFill/>
          </p:spPr>
          <p:txBody>
            <a:bodyPr wrap="none" rtlCol="0">
              <a:spAutoFit/>
            </a:bodyPr>
            <a:lstStyle/>
            <a:p>
              <a:r>
                <a:rPr lang="en-US" sz="2800" dirty="0" smtClean="0"/>
                <a:t>2</a:t>
              </a:r>
              <a:endParaRPr lang="en-US" sz="2800" dirty="0"/>
            </a:p>
          </p:txBody>
        </p:sp>
        <p:grpSp>
          <p:nvGrpSpPr>
            <p:cNvPr id="60" name="Group 25"/>
            <p:cNvGrpSpPr/>
            <p:nvPr/>
          </p:nvGrpSpPr>
          <p:grpSpPr>
            <a:xfrm>
              <a:off x="2362199" y="4802188"/>
              <a:ext cx="762002" cy="523220"/>
              <a:chOff x="2362200" y="4800600"/>
              <a:chExt cx="762002" cy="523220"/>
            </a:xfrm>
          </p:grpSpPr>
          <p:cxnSp>
            <p:nvCxnSpPr>
              <p:cNvPr id="61" name="Straight Connector 60"/>
              <p:cNvCxnSpPr/>
              <p:nvPr/>
            </p:nvCxnSpPr>
            <p:spPr>
              <a:xfrm rot="10800000">
                <a:off x="2362200" y="4800600"/>
                <a:ext cx="762002"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62" name="TextBox 61"/>
              <p:cNvSpPr txBox="1"/>
              <p:nvPr/>
            </p:nvSpPr>
            <p:spPr>
              <a:xfrm>
                <a:off x="2590800" y="4800600"/>
                <a:ext cx="384365" cy="523220"/>
              </a:xfrm>
              <a:prstGeom prst="rect">
                <a:avLst/>
              </a:prstGeom>
              <a:noFill/>
            </p:spPr>
            <p:txBody>
              <a:bodyPr wrap="none" rtlCol="0">
                <a:spAutoFit/>
              </a:bodyPr>
              <a:lstStyle/>
              <a:p>
                <a:r>
                  <a:rPr lang="en-US" sz="2800" dirty="0" smtClean="0"/>
                  <a:t>6</a:t>
                </a:r>
                <a:endParaRPr lang="en-US" sz="2800" dirty="0"/>
              </a:p>
            </p:txBody>
          </p:sp>
        </p:grpSp>
      </p:grpSp>
      <p:sp>
        <p:nvSpPr>
          <p:cNvPr id="63" name="TextBox 62"/>
          <p:cNvSpPr txBox="1"/>
          <p:nvPr/>
        </p:nvSpPr>
        <p:spPr>
          <a:xfrm>
            <a:off x="838200" y="4884003"/>
            <a:ext cx="544139" cy="830997"/>
          </a:xfrm>
          <a:prstGeom prst="rect">
            <a:avLst/>
          </a:prstGeom>
          <a:noFill/>
        </p:spPr>
        <p:txBody>
          <a:bodyPr wrap="none" rtlCol="0">
            <a:spAutoFit/>
          </a:bodyPr>
          <a:lstStyle/>
          <a:p>
            <a:r>
              <a:rPr lang="en-US" sz="4800" dirty="0" smtClean="0"/>
              <a:t>=</a:t>
            </a:r>
            <a:endParaRPr lang="en-US" sz="4800" dirty="0"/>
          </a:p>
        </p:txBody>
      </p:sp>
      <p:sp>
        <p:nvSpPr>
          <p:cNvPr id="67" name="Action Button: Forward or Next 66">
            <a:hlinkClick r:id="" action="ppaction://hlinkshowjump?jump=nextslide" highlightClick="1"/>
          </p:cNvPr>
          <p:cNvSpPr/>
          <p:nvPr/>
        </p:nvSpPr>
        <p:spPr>
          <a:xfrm>
            <a:off x="8426196" y="6233517"/>
            <a:ext cx="521208" cy="395883"/>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Subtract Fractions</a:t>
            </a:r>
            <a:endParaRPr lang="en-US" dirty="0"/>
          </a:p>
        </p:txBody>
      </p:sp>
      <p:sp>
        <p:nvSpPr>
          <p:cNvPr id="3" name="Content Placeholder 2"/>
          <p:cNvSpPr>
            <a:spLocks noGrp="1"/>
          </p:cNvSpPr>
          <p:nvPr>
            <p:ph idx="1"/>
          </p:nvPr>
        </p:nvSpPr>
        <p:spPr>
          <a:xfrm>
            <a:off x="457200" y="1752600"/>
            <a:ext cx="8229600" cy="4876800"/>
          </a:xfrm>
        </p:spPr>
        <p:txBody>
          <a:bodyPr>
            <a:normAutofit/>
          </a:bodyPr>
          <a:lstStyle/>
          <a:p>
            <a:r>
              <a:rPr lang="en-US" dirty="0" smtClean="0"/>
              <a:t>What if you were given the following problem?</a:t>
            </a:r>
          </a:p>
          <a:p>
            <a:pPr>
              <a:buNone/>
            </a:pPr>
            <a:r>
              <a:rPr lang="en-US" sz="6000" dirty="0" smtClean="0"/>
              <a:t> </a:t>
            </a:r>
          </a:p>
          <a:p>
            <a:pPr>
              <a:buNone/>
            </a:pPr>
            <a:r>
              <a:rPr lang="en-US" dirty="0" smtClean="0"/>
              <a:t>How could you solve this problem? Look at this picture.</a:t>
            </a:r>
          </a:p>
          <a:p>
            <a:pPr>
              <a:buNone/>
            </a:pPr>
            <a:endParaRPr lang="en-US" dirty="0" smtClean="0"/>
          </a:p>
          <a:p>
            <a:pPr>
              <a:buNone/>
            </a:pPr>
            <a:endParaRPr lang="en-US" dirty="0" smtClean="0"/>
          </a:p>
          <a:p>
            <a:pPr>
              <a:buNone/>
            </a:pPr>
            <a:r>
              <a:rPr lang="en-US" dirty="0" smtClean="0"/>
              <a:t>1 stands for one whole. Since you are subtracting fourths, you can change 1 into </a:t>
            </a:r>
          </a:p>
          <a:p>
            <a:pPr>
              <a:buNone/>
            </a:pPr>
            <a:endParaRPr lang="en-US" dirty="0"/>
          </a:p>
        </p:txBody>
      </p:sp>
      <p:grpSp>
        <p:nvGrpSpPr>
          <p:cNvPr id="5" name="Group 4"/>
          <p:cNvGrpSpPr/>
          <p:nvPr/>
        </p:nvGrpSpPr>
        <p:grpSpPr>
          <a:xfrm>
            <a:off x="2895600" y="2286000"/>
            <a:ext cx="762002" cy="1046440"/>
            <a:chOff x="2362199" y="4278968"/>
            <a:chExt cx="762002" cy="1046440"/>
          </a:xfrm>
        </p:grpSpPr>
        <p:sp>
          <p:nvSpPr>
            <p:cNvPr id="6" name="TextBox 5"/>
            <p:cNvSpPr txBox="1"/>
            <p:nvPr/>
          </p:nvSpPr>
          <p:spPr>
            <a:xfrm>
              <a:off x="2590800" y="4278968"/>
              <a:ext cx="384365" cy="523220"/>
            </a:xfrm>
            <a:prstGeom prst="rect">
              <a:avLst/>
            </a:prstGeom>
            <a:noFill/>
          </p:spPr>
          <p:txBody>
            <a:bodyPr wrap="none" rtlCol="0">
              <a:spAutoFit/>
            </a:bodyPr>
            <a:lstStyle/>
            <a:p>
              <a:r>
                <a:rPr lang="en-US" sz="2800" dirty="0" smtClean="0"/>
                <a:t>3</a:t>
              </a:r>
              <a:endParaRPr lang="en-US" sz="2800" dirty="0"/>
            </a:p>
          </p:txBody>
        </p:sp>
        <p:grpSp>
          <p:nvGrpSpPr>
            <p:cNvPr id="7" name="Group 25"/>
            <p:cNvGrpSpPr/>
            <p:nvPr/>
          </p:nvGrpSpPr>
          <p:grpSpPr>
            <a:xfrm>
              <a:off x="2362199" y="4802188"/>
              <a:ext cx="762002" cy="523220"/>
              <a:chOff x="2362200" y="4800600"/>
              <a:chExt cx="762002" cy="523220"/>
            </a:xfrm>
          </p:grpSpPr>
          <p:cxnSp>
            <p:nvCxnSpPr>
              <p:cNvPr id="8" name="Straight Connector 7"/>
              <p:cNvCxnSpPr/>
              <p:nvPr/>
            </p:nvCxnSpPr>
            <p:spPr>
              <a:xfrm rot="10800000">
                <a:off x="2362200" y="4800600"/>
                <a:ext cx="762002"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2590800" y="4800600"/>
                <a:ext cx="384365" cy="523220"/>
              </a:xfrm>
              <a:prstGeom prst="rect">
                <a:avLst/>
              </a:prstGeom>
              <a:noFill/>
            </p:spPr>
            <p:txBody>
              <a:bodyPr wrap="none" rtlCol="0">
                <a:spAutoFit/>
              </a:bodyPr>
              <a:lstStyle/>
              <a:p>
                <a:r>
                  <a:rPr lang="en-US" sz="2800" dirty="0" smtClean="0"/>
                  <a:t>4</a:t>
                </a:r>
                <a:endParaRPr lang="en-US" sz="2800" dirty="0"/>
              </a:p>
            </p:txBody>
          </p:sp>
        </p:grpSp>
      </p:grpSp>
      <p:sp>
        <p:nvSpPr>
          <p:cNvPr id="10" name="Oval 9"/>
          <p:cNvSpPr/>
          <p:nvPr/>
        </p:nvSpPr>
        <p:spPr>
          <a:xfrm>
            <a:off x="838202" y="3963989"/>
            <a:ext cx="1295398" cy="12192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000" dirty="0"/>
          </a:p>
        </p:txBody>
      </p:sp>
      <p:sp>
        <p:nvSpPr>
          <p:cNvPr id="11" name="Oval 10"/>
          <p:cNvSpPr/>
          <p:nvPr/>
        </p:nvSpPr>
        <p:spPr>
          <a:xfrm>
            <a:off x="2743200" y="3962400"/>
            <a:ext cx="1295398" cy="12192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3" name="Straight Connector 12"/>
          <p:cNvCxnSpPr>
            <a:stCxn id="11" idx="0"/>
            <a:endCxn id="11" idx="4"/>
          </p:cNvCxnSpPr>
          <p:nvPr/>
        </p:nvCxnSpPr>
        <p:spPr>
          <a:xfrm rot="16200000" flipH="1">
            <a:off x="2781299" y="4572000"/>
            <a:ext cx="12192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a:stCxn id="11" idx="2"/>
            <a:endCxn id="11" idx="6"/>
          </p:cNvCxnSpPr>
          <p:nvPr/>
        </p:nvCxnSpPr>
        <p:spPr>
          <a:xfrm rot="10800000" flipH="1">
            <a:off x="2743200" y="4572000"/>
            <a:ext cx="1295398"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2895600" y="4114800"/>
            <a:ext cx="505555" cy="369332"/>
          </a:xfrm>
          <a:prstGeom prst="rect">
            <a:avLst/>
          </a:prstGeom>
          <a:noFill/>
        </p:spPr>
        <p:txBody>
          <a:bodyPr wrap="none" rtlCol="0">
            <a:spAutoFit/>
          </a:bodyPr>
          <a:lstStyle/>
          <a:p>
            <a:r>
              <a:rPr lang="en-US" dirty="0" smtClean="0"/>
              <a:t>1/4</a:t>
            </a:r>
            <a:endParaRPr lang="en-US" dirty="0"/>
          </a:p>
        </p:txBody>
      </p:sp>
      <p:sp>
        <p:nvSpPr>
          <p:cNvPr id="19" name="TextBox 18"/>
          <p:cNvSpPr txBox="1"/>
          <p:nvPr/>
        </p:nvSpPr>
        <p:spPr>
          <a:xfrm>
            <a:off x="3380645" y="4114800"/>
            <a:ext cx="505555" cy="369332"/>
          </a:xfrm>
          <a:prstGeom prst="rect">
            <a:avLst/>
          </a:prstGeom>
          <a:noFill/>
        </p:spPr>
        <p:txBody>
          <a:bodyPr wrap="none" rtlCol="0">
            <a:spAutoFit/>
          </a:bodyPr>
          <a:lstStyle/>
          <a:p>
            <a:r>
              <a:rPr lang="en-US" dirty="0" smtClean="0"/>
              <a:t>1/4</a:t>
            </a:r>
            <a:endParaRPr lang="en-US" dirty="0"/>
          </a:p>
        </p:txBody>
      </p:sp>
      <p:sp>
        <p:nvSpPr>
          <p:cNvPr id="20" name="TextBox 19"/>
          <p:cNvSpPr txBox="1"/>
          <p:nvPr/>
        </p:nvSpPr>
        <p:spPr>
          <a:xfrm>
            <a:off x="2895600" y="4659868"/>
            <a:ext cx="505555" cy="369332"/>
          </a:xfrm>
          <a:prstGeom prst="rect">
            <a:avLst/>
          </a:prstGeom>
          <a:noFill/>
        </p:spPr>
        <p:txBody>
          <a:bodyPr wrap="none" rtlCol="0">
            <a:spAutoFit/>
          </a:bodyPr>
          <a:lstStyle/>
          <a:p>
            <a:r>
              <a:rPr lang="en-US" dirty="0" smtClean="0"/>
              <a:t>1/4</a:t>
            </a:r>
            <a:endParaRPr lang="en-US" dirty="0"/>
          </a:p>
        </p:txBody>
      </p:sp>
      <p:sp>
        <p:nvSpPr>
          <p:cNvPr id="21" name="TextBox 20"/>
          <p:cNvSpPr txBox="1"/>
          <p:nvPr/>
        </p:nvSpPr>
        <p:spPr>
          <a:xfrm>
            <a:off x="3429000" y="4648200"/>
            <a:ext cx="505555" cy="369332"/>
          </a:xfrm>
          <a:prstGeom prst="rect">
            <a:avLst/>
          </a:prstGeom>
          <a:noFill/>
        </p:spPr>
        <p:txBody>
          <a:bodyPr wrap="none" rtlCol="0">
            <a:spAutoFit/>
          </a:bodyPr>
          <a:lstStyle/>
          <a:p>
            <a:r>
              <a:rPr lang="en-US" dirty="0" smtClean="0"/>
              <a:t>1/4</a:t>
            </a:r>
            <a:endParaRPr lang="en-US" dirty="0"/>
          </a:p>
        </p:txBody>
      </p:sp>
      <p:sp>
        <p:nvSpPr>
          <p:cNvPr id="22" name="TextBox 21"/>
          <p:cNvSpPr txBox="1"/>
          <p:nvPr/>
        </p:nvSpPr>
        <p:spPr>
          <a:xfrm>
            <a:off x="1143000" y="4013537"/>
            <a:ext cx="612593" cy="1015663"/>
          </a:xfrm>
          <a:prstGeom prst="rect">
            <a:avLst/>
          </a:prstGeom>
          <a:noFill/>
        </p:spPr>
        <p:txBody>
          <a:bodyPr wrap="none" rtlCol="0">
            <a:spAutoFit/>
          </a:bodyPr>
          <a:lstStyle/>
          <a:p>
            <a:r>
              <a:rPr lang="en-US" sz="6000" dirty="0" smtClean="0"/>
              <a:t>1</a:t>
            </a:r>
            <a:endParaRPr lang="en-US" sz="6000" dirty="0"/>
          </a:p>
        </p:txBody>
      </p:sp>
      <p:sp>
        <p:nvSpPr>
          <p:cNvPr id="24" name="TextBox 23"/>
          <p:cNvSpPr txBox="1"/>
          <p:nvPr/>
        </p:nvSpPr>
        <p:spPr>
          <a:xfrm>
            <a:off x="1140007" y="2362200"/>
            <a:ext cx="612593" cy="1015663"/>
          </a:xfrm>
          <a:prstGeom prst="rect">
            <a:avLst/>
          </a:prstGeom>
          <a:noFill/>
        </p:spPr>
        <p:txBody>
          <a:bodyPr wrap="none" rtlCol="0">
            <a:spAutoFit/>
          </a:bodyPr>
          <a:lstStyle/>
          <a:p>
            <a:r>
              <a:rPr lang="en-US" sz="6000" dirty="0" smtClean="0"/>
              <a:t>1</a:t>
            </a:r>
            <a:endParaRPr lang="en-US" sz="6000" dirty="0"/>
          </a:p>
        </p:txBody>
      </p:sp>
      <p:sp>
        <p:nvSpPr>
          <p:cNvPr id="25" name="TextBox 24"/>
          <p:cNvSpPr txBox="1"/>
          <p:nvPr/>
        </p:nvSpPr>
        <p:spPr>
          <a:xfrm>
            <a:off x="1981200" y="2286000"/>
            <a:ext cx="440896" cy="1015663"/>
          </a:xfrm>
          <a:prstGeom prst="rect">
            <a:avLst/>
          </a:prstGeom>
          <a:noFill/>
        </p:spPr>
        <p:txBody>
          <a:bodyPr wrap="none" rtlCol="0">
            <a:spAutoFit/>
          </a:bodyPr>
          <a:lstStyle/>
          <a:p>
            <a:r>
              <a:rPr lang="en-US" sz="6000" dirty="0" smtClean="0"/>
              <a:t>-</a:t>
            </a:r>
            <a:endParaRPr lang="en-US" sz="6000" dirty="0"/>
          </a:p>
        </p:txBody>
      </p:sp>
      <p:grpSp>
        <p:nvGrpSpPr>
          <p:cNvPr id="27" name="Group 26"/>
          <p:cNvGrpSpPr/>
          <p:nvPr/>
        </p:nvGrpSpPr>
        <p:grpSpPr>
          <a:xfrm>
            <a:off x="3823412" y="5695890"/>
            <a:ext cx="519988" cy="781110"/>
            <a:chOff x="2458005" y="4478278"/>
            <a:chExt cx="555909" cy="781110"/>
          </a:xfrm>
        </p:grpSpPr>
        <p:sp>
          <p:nvSpPr>
            <p:cNvPr id="28" name="TextBox 27"/>
            <p:cNvSpPr txBox="1"/>
            <p:nvPr/>
          </p:nvSpPr>
          <p:spPr>
            <a:xfrm>
              <a:off x="2523679" y="4478278"/>
              <a:ext cx="327308" cy="400110"/>
            </a:xfrm>
            <a:prstGeom prst="rect">
              <a:avLst/>
            </a:prstGeom>
            <a:noFill/>
          </p:spPr>
          <p:txBody>
            <a:bodyPr wrap="none" rtlCol="0">
              <a:spAutoFit/>
            </a:bodyPr>
            <a:lstStyle/>
            <a:p>
              <a:r>
                <a:rPr lang="en-US" sz="2000" dirty="0" smtClean="0"/>
                <a:t>4</a:t>
              </a:r>
              <a:endParaRPr lang="en-US" sz="2000" dirty="0"/>
            </a:p>
          </p:txBody>
        </p:sp>
        <p:grpSp>
          <p:nvGrpSpPr>
            <p:cNvPr id="29" name="Group 25"/>
            <p:cNvGrpSpPr/>
            <p:nvPr/>
          </p:nvGrpSpPr>
          <p:grpSpPr>
            <a:xfrm>
              <a:off x="2458005" y="4859278"/>
              <a:ext cx="555909" cy="400110"/>
              <a:chOff x="2458006" y="4857690"/>
              <a:chExt cx="555909" cy="400110"/>
            </a:xfrm>
          </p:grpSpPr>
          <p:cxnSp>
            <p:nvCxnSpPr>
              <p:cNvPr id="30" name="Straight Connector 29"/>
              <p:cNvCxnSpPr/>
              <p:nvPr/>
            </p:nvCxnSpPr>
            <p:spPr>
              <a:xfrm rot="10800000">
                <a:off x="2458006" y="4875211"/>
                <a:ext cx="555909"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2525131" y="4857690"/>
                <a:ext cx="327308" cy="400110"/>
              </a:xfrm>
              <a:prstGeom prst="rect">
                <a:avLst/>
              </a:prstGeom>
              <a:noFill/>
            </p:spPr>
            <p:txBody>
              <a:bodyPr wrap="none" rtlCol="0">
                <a:spAutoFit/>
              </a:bodyPr>
              <a:lstStyle/>
              <a:p>
                <a:r>
                  <a:rPr lang="en-US" sz="2000" dirty="0" smtClean="0"/>
                  <a:t>4</a:t>
                </a:r>
                <a:endParaRPr lang="en-US" sz="2000" dirty="0"/>
              </a:p>
            </p:txBody>
          </p:sp>
        </p:grpSp>
      </p:grpSp>
      <p:sp>
        <p:nvSpPr>
          <p:cNvPr id="26" name="Action Button: Forward or Next 25">
            <a:hlinkClick r:id="" action="ppaction://hlinkshowjump?jump=nextslide" highlightClick="1"/>
          </p:cNvPr>
          <p:cNvSpPr/>
          <p:nvPr/>
        </p:nvSpPr>
        <p:spPr>
          <a:xfrm>
            <a:off x="8305800" y="5848290"/>
            <a:ext cx="661416" cy="781110"/>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latin typeface="Arial"/>
                <a:ea typeface="+mj-ea"/>
                <a:cs typeface="Arial"/>
              </a:rPr>
              <a:t>Curriculum Standards</a:t>
            </a:r>
            <a:endParaRPr lang="en-US" dirty="0">
              <a:latin typeface="Arial"/>
              <a:ea typeface="+mj-ea"/>
              <a:cs typeface="Arial"/>
            </a:endParaRPr>
          </a:p>
        </p:txBody>
      </p:sp>
      <p:sp>
        <p:nvSpPr>
          <p:cNvPr id="3" name="Content Placeholder 2"/>
          <p:cNvSpPr>
            <a:spLocks noGrp="1"/>
          </p:cNvSpPr>
          <p:nvPr>
            <p:ph idx="1"/>
          </p:nvPr>
        </p:nvSpPr>
        <p:spPr>
          <a:xfrm>
            <a:off x="457200" y="2057400"/>
            <a:ext cx="8229600" cy="4572000"/>
          </a:xfrm>
        </p:spPr>
        <p:txBody>
          <a:bodyPr>
            <a:normAutofit lnSpcReduction="10000"/>
          </a:bodyPr>
          <a:lstStyle/>
          <a:p>
            <a:pPr eaLnBrk="1" fontAlgn="auto" hangingPunct="1">
              <a:spcAft>
                <a:spcPts val="0"/>
              </a:spcAft>
              <a:buFont typeface="Wingdings" pitchFamily="2" charset="2"/>
              <a:buChar char=""/>
              <a:defRPr/>
            </a:pPr>
            <a:r>
              <a:rPr lang="en-US" dirty="0" smtClean="0">
                <a:latin typeface="Arial"/>
                <a:ea typeface="+mn-ea"/>
                <a:cs typeface="Arial"/>
              </a:rPr>
              <a:t>Compare fractions represented by drawings or concrete materials to show equivalency and to add and subtract simple fractions in context.</a:t>
            </a:r>
          </a:p>
          <a:p>
            <a:pPr eaLnBrk="1" fontAlgn="auto" hangingPunct="1">
              <a:spcAft>
                <a:spcPts val="0"/>
              </a:spcAft>
              <a:buFont typeface="Wingdings" pitchFamily="2" charset="2"/>
              <a:buChar char=""/>
              <a:defRPr/>
            </a:pPr>
            <a:r>
              <a:rPr lang="en-US" dirty="0" smtClean="0">
                <a:latin typeface="Arial"/>
                <a:ea typeface="+mn-ea"/>
                <a:cs typeface="Arial"/>
              </a:rPr>
              <a:t>Add &amp; subtract fractions and put fractions in simplest form.</a:t>
            </a:r>
          </a:p>
          <a:p>
            <a:pPr eaLnBrk="1" fontAlgn="auto" hangingPunct="1">
              <a:spcAft>
                <a:spcPts val="0"/>
              </a:spcAft>
              <a:buFont typeface="Wingdings" pitchFamily="2" charset="2"/>
              <a:buChar char=""/>
              <a:defRPr/>
            </a:pPr>
            <a:r>
              <a:rPr lang="en-US" dirty="0" smtClean="0">
                <a:latin typeface="Arial"/>
                <a:ea typeface="+mn-ea"/>
                <a:cs typeface="Arial"/>
              </a:rPr>
              <a:t>Solve problems involving addition and subtraction of money amounts in decimal notation.</a:t>
            </a:r>
          </a:p>
          <a:p>
            <a:pPr eaLnBrk="1" fontAlgn="auto" hangingPunct="1">
              <a:spcAft>
                <a:spcPts val="0"/>
              </a:spcAft>
              <a:buFont typeface="Wingdings" pitchFamily="2" charset="2"/>
              <a:buChar char=""/>
              <a:defRPr/>
            </a:pPr>
            <a:r>
              <a:rPr lang="en-US" dirty="0" smtClean="0">
                <a:latin typeface="Arial"/>
                <a:ea typeface="+mn-ea"/>
                <a:cs typeface="Arial"/>
              </a:rPr>
              <a:t>Know and understand that fractions and decimals are two different representations of the same concept.</a:t>
            </a:r>
            <a:r>
              <a:rPr lang="en-US" dirty="0" smtClean="0">
                <a:latin typeface="BaaBookHmk"/>
                <a:ea typeface="+mn-ea"/>
                <a:cs typeface="+mn-cs"/>
              </a:rPr>
              <a:t/>
            </a:r>
            <a:br>
              <a:rPr lang="en-US" dirty="0" smtClean="0">
                <a:latin typeface="BaaBookHmk"/>
                <a:ea typeface="+mn-ea"/>
                <a:cs typeface="+mn-cs"/>
              </a:rPr>
            </a:br>
            <a:endParaRPr lang="en-US" dirty="0">
              <a:latin typeface="BaaBookHmk"/>
              <a:ea typeface="+mn-ea"/>
              <a:cs typeface="+mn-cs"/>
            </a:endParaRPr>
          </a:p>
        </p:txBody>
      </p:sp>
      <p:sp>
        <p:nvSpPr>
          <p:cNvPr id="5" name="Action Button: Custom 4">
            <a:hlinkClick r:id="" action="ppaction://hlinkshowjump?jump=nextslide" highlightClick="1"/>
          </p:cNvPr>
          <p:cNvSpPr/>
          <p:nvPr/>
        </p:nvSpPr>
        <p:spPr>
          <a:xfrm>
            <a:off x="3124200" y="6096000"/>
            <a:ext cx="2667000" cy="533400"/>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Click here to continue.</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 Subtracting Fractions</a:t>
            </a:r>
            <a:endParaRPr lang="en-US" dirty="0"/>
          </a:p>
        </p:txBody>
      </p:sp>
      <p:sp>
        <p:nvSpPr>
          <p:cNvPr id="3" name="Content Placeholder 2"/>
          <p:cNvSpPr>
            <a:spLocks noGrp="1"/>
          </p:cNvSpPr>
          <p:nvPr>
            <p:ph idx="1"/>
          </p:nvPr>
        </p:nvSpPr>
        <p:spPr/>
        <p:txBody>
          <a:bodyPr/>
          <a:lstStyle/>
          <a:p>
            <a:r>
              <a:rPr lang="en-US" dirty="0" smtClean="0"/>
              <a:t>Check your understanding of subtracting fractions. Answer the following problems. </a:t>
            </a:r>
          </a:p>
          <a:p>
            <a:r>
              <a:rPr lang="en-US" dirty="0" smtClean="0"/>
              <a:t>Things to remember:</a:t>
            </a:r>
          </a:p>
          <a:p>
            <a:pPr>
              <a:buNone/>
            </a:pPr>
            <a:r>
              <a:rPr lang="en-US" dirty="0" smtClean="0"/>
              <a:t>Subtract the numerators</a:t>
            </a:r>
          </a:p>
          <a:p>
            <a:pPr>
              <a:buNone/>
            </a:pPr>
            <a:r>
              <a:rPr lang="en-US" dirty="0" smtClean="0"/>
              <a:t>Make sure the denominators are the same</a:t>
            </a:r>
          </a:p>
          <a:p>
            <a:pPr>
              <a:buNone/>
            </a:pPr>
            <a:r>
              <a:rPr lang="en-US" dirty="0" smtClean="0"/>
              <a:t>Don’t subtract the denominators </a:t>
            </a:r>
          </a:p>
          <a:p>
            <a:pPr>
              <a:buNone/>
            </a:pPr>
            <a:r>
              <a:rPr lang="en-US" dirty="0" smtClean="0"/>
              <a:t>Make sure your answer is in simplest form</a:t>
            </a:r>
          </a:p>
          <a:p>
            <a:endParaRPr lang="en-US" dirty="0"/>
          </a:p>
        </p:txBody>
      </p:sp>
      <p:sp>
        <p:nvSpPr>
          <p:cNvPr id="4" name="Action Button: Forward or Next 3">
            <a:hlinkClick r:id="" action="ppaction://hlinkshowjump?jump=nextslide" highlightClick="1"/>
          </p:cNvPr>
          <p:cNvSpPr/>
          <p:nvPr/>
        </p:nvSpPr>
        <p:spPr>
          <a:xfrm>
            <a:off x="8349996" y="6019800"/>
            <a:ext cx="673608" cy="609600"/>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6" presetClass="emph" presetSubtype="0" fill="hold" grpId="0" nodeType="withEffect">
                                  <p:stCondLst>
                                    <p:cond delay="0"/>
                                  </p:stCondLst>
                                  <p:iterate type="lt">
                                    <p:tmPct val="10000"/>
                                  </p:iterate>
                                  <p:childTnLst>
                                    <p:animScale>
                                      <p:cBhvr>
                                        <p:cTn id="6" dur="250" autoRev="1" fill="hold">
                                          <p:stCondLst>
                                            <p:cond delay="0"/>
                                          </p:stCondLst>
                                        </p:cTn>
                                        <p:tgtEl>
                                          <p:spTgt spid="2"/>
                                        </p:tgtEl>
                                      </p:cBhvr>
                                      <p:to x="80000" y="100000"/>
                                    </p:animScale>
                                    <p:anim by="(#ppt_w*0.10)" calcmode="lin" valueType="num">
                                      <p:cBhvr>
                                        <p:cTn id="7" dur="250" autoRev="1" fill="hold">
                                          <p:stCondLst>
                                            <p:cond delay="0"/>
                                          </p:stCondLst>
                                        </p:cTn>
                                        <p:tgtEl>
                                          <p:spTgt spid="2"/>
                                        </p:tgtEl>
                                        <p:attrNameLst>
                                          <p:attrName>ppt_x</p:attrName>
                                        </p:attrNameLst>
                                      </p:cBhvr>
                                    </p:anim>
                                    <p:anim by="(-#ppt_w*0.10)" calcmode="lin" valueType="num">
                                      <p:cBhvr>
                                        <p:cTn id="8" dur="250" autoRev="1" fill="hold">
                                          <p:stCondLst>
                                            <p:cond delay="0"/>
                                          </p:stCondLst>
                                        </p:cTn>
                                        <p:tgtEl>
                                          <p:spTgt spid="2"/>
                                        </p:tgtEl>
                                        <p:attrNameLst>
                                          <p:attrName>ppt_y</p:attrName>
                                        </p:attrNameLst>
                                      </p:cBhvr>
                                    </p:anim>
                                    <p:animRot by="-480000">
                                      <p:cBhvr>
                                        <p:cTn id="9" dur="250" autoRev="1" fill="hold">
                                          <p:stCondLst>
                                            <p:cond delay="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257300" y="2607905"/>
          <a:ext cx="6095997" cy="370840"/>
        </p:xfrm>
        <a:graphic>
          <a:graphicData uri="http://schemas.openxmlformats.org/drawingml/2006/table">
            <a:tbl>
              <a:tblPr firstRow="1" bandRow="1">
                <a:tableStyleId>{5C22544A-7EE6-4342-B048-85BDC9FD1C3A}</a:tableStyleId>
              </a:tblPr>
              <a:tblGrid>
                <a:gridCol w="677333"/>
                <a:gridCol w="677333"/>
                <a:gridCol w="677333"/>
                <a:gridCol w="677333"/>
                <a:gridCol w="677333"/>
                <a:gridCol w="677333"/>
                <a:gridCol w="677333"/>
                <a:gridCol w="677333"/>
                <a:gridCol w="677333"/>
              </a:tblGrid>
              <a:tr h="370840">
                <a:tc>
                  <a:txBody>
                    <a:bodyPr/>
                    <a:lstStyle/>
                    <a:p>
                      <a:r>
                        <a:rPr lang="en-US" dirty="0" smtClean="0"/>
                        <a:t>   1/9</a:t>
                      </a:r>
                      <a:endParaRPr lang="en-US" dirty="0"/>
                    </a:p>
                  </a:txBody>
                  <a:tcPr>
                    <a:solidFill>
                      <a:schemeClr val="accent4"/>
                    </a:solidFill>
                  </a:tcPr>
                </a:tc>
                <a:tc>
                  <a:txBody>
                    <a:bodyPr/>
                    <a:lstStyle/>
                    <a:p>
                      <a:r>
                        <a:rPr lang="en-US" dirty="0" smtClean="0"/>
                        <a:t>  1/9</a:t>
                      </a:r>
                      <a:endParaRPr lang="en-US" dirty="0"/>
                    </a:p>
                  </a:txBody>
                  <a:tcPr>
                    <a:solidFill>
                      <a:schemeClr val="accent4"/>
                    </a:solidFill>
                  </a:tcPr>
                </a:tc>
                <a:tc>
                  <a:txBody>
                    <a:bodyPr/>
                    <a:lstStyle/>
                    <a:p>
                      <a:r>
                        <a:rPr lang="en-US" dirty="0" smtClean="0"/>
                        <a:t>  1/9</a:t>
                      </a:r>
                      <a:endParaRPr lang="en-US" dirty="0"/>
                    </a:p>
                  </a:txBody>
                  <a:tcPr>
                    <a:solidFill>
                      <a:schemeClr val="accent4"/>
                    </a:solidFill>
                  </a:tcPr>
                </a:tc>
                <a:tc>
                  <a:txBody>
                    <a:bodyPr/>
                    <a:lstStyle/>
                    <a:p>
                      <a:r>
                        <a:rPr lang="en-US" dirty="0" smtClean="0"/>
                        <a:t> 1/9</a:t>
                      </a:r>
                      <a:endParaRPr lang="en-US" dirty="0"/>
                    </a:p>
                  </a:txBody>
                  <a:tcPr>
                    <a:solidFill>
                      <a:schemeClr val="accent4"/>
                    </a:solidFill>
                  </a:tcPr>
                </a:tc>
                <a:tc>
                  <a:txBody>
                    <a:bodyPr/>
                    <a:lstStyle/>
                    <a:p>
                      <a:r>
                        <a:rPr lang="en-US" dirty="0" smtClean="0"/>
                        <a:t> 1/9</a:t>
                      </a:r>
                      <a:endParaRPr lang="en-US" dirty="0"/>
                    </a:p>
                  </a:txBody>
                  <a:tcPr>
                    <a:solidFill>
                      <a:schemeClr val="accent4"/>
                    </a:solidFill>
                  </a:tcPr>
                </a:tc>
                <a:tc>
                  <a:txBody>
                    <a:bodyPr/>
                    <a:lstStyle/>
                    <a:p>
                      <a:r>
                        <a:rPr lang="en-US" dirty="0" smtClean="0"/>
                        <a:t> 1/9</a:t>
                      </a:r>
                      <a:endParaRPr lang="en-US" dirty="0"/>
                    </a:p>
                  </a:txBody>
                  <a:tcPr>
                    <a:solidFill>
                      <a:schemeClr val="accent4"/>
                    </a:solidFill>
                  </a:tcPr>
                </a:tc>
                <a:tc>
                  <a:txBody>
                    <a:bodyPr/>
                    <a:lstStyle/>
                    <a:p>
                      <a:endParaRPr lang="en-US" dirty="0"/>
                    </a:p>
                  </a:txBody>
                  <a:tcPr/>
                </a:tc>
                <a:tc>
                  <a:txBody>
                    <a:bodyPr/>
                    <a:lstStyle/>
                    <a:p>
                      <a:endParaRPr lang="en-US" dirty="0"/>
                    </a:p>
                  </a:txBody>
                  <a:tcPr/>
                </a:tc>
                <a:tc>
                  <a:txBody>
                    <a:bodyPr/>
                    <a:lstStyle/>
                    <a:p>
                      <a:endParaRPr lang="en-US" dirty="0"/>
                    </a:p>
                  </a:txBody>
                  <a:tcPr/>
                </a:tc>
              </a:tr>
            </a:tbl>
          </a:graphicData>
        </a:graphic>
      </p:graphicFrame>
      <p:grpSp>
        <p:nvGrpSpPr>
          <p:cNvPr id="6" name="Group 5"/>
          <p:cNvGrpSpPr/>
          <p:nvPr/>
        </p:nvGrpSpPr>
        <p:grpSpPr>
          <a:xfrm>
            <a:off x="3962400" y="228600"/>
            <a:ext cx="1524000" cy="2031325"/>
            <a:chOff x="914400" y="1226403"/>
            <a:chExt cx="1524000" cy="2031325"/>
          </a:xfrm>
        </p:grpSpPr>
        <p:sp>
          <p:nvSpPr>
            <p:cNvPr id="7" name="TextBox 6"/>
            <p:cNvSpPr txBox="1"/>
            <p:nvPr/>
          </p:nvSpPr>
          <p:spPr>
            <a:xfrm>
              <a:off x="1219200" y="2242065"/>
              <a:ext cx="1219200" cy="1015663"/>
            </a:xfrm>
            <a:prstGeom prst="rect">
              <a:avLst/>
            </a:prstGeom>
            <a:noFill/>
          </p:spPr>
          <p:txBody>
            <a:bodyPr wrap="square" rtlCol="0">
              <a:spAutoFit/>
            </a:bodyPr>
            <a:lstStyle/>
            <a:p>
              <a:r>
                <a:rPr lang="en-US" sz="6000" dirty="0" smtClean="0"/>
                <a:t>9</a:t>
              </a:r>
              <a:endParaRPr lang="en-US" sz="6000" dirty="0"/>
            </a:p>
          </p:txBody>
        </p:sp>
        <p:cxnSp>
          <p:nvCxnSpPr>
            <p:cNvPr id="8" name="Straight Connector 7"/>
            <p:cNvCxnSpPr/>
            <p:nvPr/>
          </p:nvCxnSpPr>
          <p:spPr>
            <a:xfrm>
              <a:off x="914400" y="2291700"/>
              <a:ext cx="1219200" cy="150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1181100" y="1226403"/>
              <a:ext cx="685800" cy="1015663"/>
            </a:xfrm>
            <a:prstGeom prst="rect">
              <a:avLst/>
            </a:prstGeom>
            <a:noFill/>
          </p:spPr>
          <p:txBody>
            <a:bodyPr wrap="square" rtlCol="0">
              <a:spAutoFit/>
            </a:bodyPr>
            <a:lstStyle/>
            <a:p>
              <a:r>
                <a:rPr lang="en-US" sz="6000" dirty="0" smtClean="0"/>
                <a:t>4</a:t>
              </a:r>
              <a:endParaRPr lang="en-US" sz="6000" dirty="0"/>
            </a:p>
          </p:txBody>
        </p:sp>
      </p:grpSp>
      <p:grpSp>
        <p:nvGrpSpPr>
          <p:cNvPr id="10" name="Group 9"/>
          <p:cNvGrpSpPr/>
          <p:nvPr/>
        </p:nvGrpSpPr>
        <p:grpSpPr>
          <a:xfrm>
            <a:off x="1752600" y="254675"/>
            <a:ext cx="1524000" cy="2031325"/>
            <a:chOff x="914400" y="1226403"/>
            <a:chExt cx="1524000" cy="2031325"/>
          </a:xfrm>
        </p:grpSpPr>
        <p:sp>
          <p:nvSpPr>
            <p:cNvPr id="11" name="TextBox 10"/>
            <p:cNvSpPr txBox="1"/>
            <p:nvPr/>
          </p:nvSpPr>
          <p:spPr>
            <a:xfrm>
              <a:off x="1219200" y="2242065"/>
              <a:ext cx="1219200" cy="1015663"/>
            </a:xfrm>
            <a:prstGeom prst="rect">
              <a:avLst/>
            </a:prstGeom>
            <a:noFill/>
          </p:spPr>
          <p:txBody>
            <a:bodyPr wrap="square" rtlCol="0">
              <a:spAutoFit/>
            </a:bodyPr>
            <a:lstStyle/>
            <a:p>
              <a:r>
                <a:rPr lang="en-US" sz="6000" dirty="0" smtClean="0"/>
                <a:t>9</a:t>
              </a:r>
              <a:endParaRPr lang="en-US" sz="6000" dirty="0"/>
            </a:p>
          </p:txBody>
        </p:sp>
        <p:cxnSp>
          <p:nvCxnSpPr>
            <p:cNvPr id="12" name="Straight Connector 11"/>
            <p:cNvCxnSpPr/>
            <p:nvPr/>
          </p:nvCxnSpPr>
          <p:spPr>
            <a:xfrm>
              <a:off x="914400" y="2242066"/>
              <a:ext cx="1219200" cy="150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1181100" y="1226403"/>
              <a:ext cx="685800" cy="1015663"/>
            </a:xfrm>
            <a:prstGeom prst="rect">
              <a:avLst/>
            </a:prstGeom>
            <a:noFill/>
          </p:spPr>
          <p:txBody>
            <a:bodyPr wrap="square" rtlCol="0">
              <a:spAutoFit/>
            </a:bodyPr>
            <a:lstStyle/>
            <a:p>
              <a:r>
                <a:rPr lang="en-US" sz="6000" dirty="0" smtClean="0"/>
                <a:t>6</a:t>
              </a:r>
              <a:endParaRPr lang="en-US" sz="6000" dirty="0"/>
            </a:p>
          </p:txBody>
        </p:sp>
      </p:grpSp>
      <p:sp>
        <p:nvSpPr>
          <p:cNvPr id="14" name="TextBox 13"/>
          <p:cNvSpPr txBox="1"/>
          <p:nvPr/>
        </p:nvSpPr>
        <p:spPr>
          <a:xfrm>
            <a:off x="3962400" y="1953161"/>
            <a:ext cx="710451" cy="1323439"/>
          </a:xfrm>
          <a:prstGeom prst="rect">
            <a:avLst/>
          </a:prstGeom>
          <a:noFill/>
        </p:spPr>
        <p:txBody>
          <a:bodyPr wrap="none" rtlCol="0">
            <a:spAutoFit/>
          </a:bodyPr>
          <a:lstStyle/>
          <a:p>
            <a:r>
              <a:rPr lang="en-US" sz="8000" dirty="0" smtClean="0">
                <a:solidFill>
                  <a:srgbClr val="000000"/>
                </a:solidFill>
              </a:rPr>
              <a:t>x</a:t>
            </a:r>
            <a:endParaRPr lang="en-US" sz="8000" dirty="0">
              <a:solidFill>
                <a:srgbClr val="000000"/>
              </a:solidFill>
            </a:endParaRPr>
          </a:p>
        </p:txBody>
      </p:sp>
      <p:sp>
        <p:nvSpPr>
          <p:cNvPr id="15" name="TextBox 14"/>
          <p:cNvSpPr txBox="1"/>
          <p:nvPr/>
        </p:nvSpPr>
        <p:spPr>
          <a:xfrm>
            <a:off x="3276600" y="1953161"/>
            <a:ext cx="710451" cy="1323439"/>
          </a:xfrm>
          <a:prstGeom prst="rect">
            <a:avLst/>
          </a:prstGeom>
          <a:noFill/>
        </p:spPr>
        <p:txBody>
          <a:bodyPr wrap="none" rtlCol="0">
            <a:spAutoFit/>
          </a:bodyPr>
          <a:lstStyle/>
          <a:p>
            <a:r>
              <a:rPr lang="en-US" sz="8000" dirty="0" smtClean="0">
                <a:solidFill>
                  <a:srgbClr val="000000"/>
                </a:solidFill>
              </a:rPr>
              <a:t>x</a:t>
            </a:r>
            <a:endParaRPr lang="en-US" sz="8000" dirty="0">
              <a:solidFill>
                <a:srgbClr val="000000"/>
              </a:solidFill>
            </a:endParaRPr>
          </a:p>
        </p:txBody>
      </p:sp>
      <p:sp>
        <p:nvSpPr>
          <p:cNvPr id="16" name="TextBox 15"/>
          <p:cNvSpPr txBox="1"/>
          <p:nvPr/>
        </p:nvSpPr>
        <p:spPr>
          <a:xfrm>
            <a:off x="4699749" y="1953161"/>
            <a:ext cx="710451" cy="1323439"/>
          </a:xfrm>
          <a:prstGeom prst="rect">
            <a:avLst/>
          </a:prstGeom>
          <a:noFill/>
        </p:spPr>
        <p:txBody>
          <a:bodyPr wrap="none" rtlCol="0">
            <a:spAutoFit/>
          </a:bodyPr>
          <a:lstStyle/>
          <a:p>
            <a:r>
              <a:rPr lang="en-US" sz="8000" dirty="0" smtClean="0">
                <a:solidFill>
                  <a:srgbClr val="000000"/>
                </a:solidFill>
              </a:rPr>
              <a:t>x</a:t>
            </a:r>
            <a:endParaRPr lang="en-US" sz="8000" dirty="0">
              <a:solidFill>
                <a:srgbClr val="000000"/>
              </a:solidFill>
            </a:endParaRPr>
          </a:p>
        </p:txBody>
      </p:sp>
      <p:sp>
        <p:nvSpPr>
          <p:cNvPr id="17" name="TextBox 16"/>
          <p:cNvSpPr txBox="1"/>
          <p:nvPr/>
        </p:nvSpPr>
        <p:spPr>
          <a:xfrm>
            <a:off x="2590800" y="1953161"/>
            <a:ext cx="710451" cy="1323439"/>
          </a:xfrm>
          <a:prstGeom prst="rect">
            <a:avLst/>
          </a:prstGeom>
          <a:noFill/>
        </p:spPr>
        <p:txBody>
          <a:bodyPr wrap="none" rtlCol="0">
            <a:spAutoFit/>
          </a:bodyPr>
          <a:lstStyle/>
          <a:p>
            <a:r>
              <a:rPr lang="en-US" sz="8000" dirty="0" smtClean="0">
                <a:solidFill>
                  <a:srgbClr val="000000"/>
                </a:solidFill>
              </a:rPr>
              <a:t>x</a:t>
            </a:r>
            <a:endParaRPr lang="en-US" sz="8000" dirty="0">
              <a:solidFill>
                <a:srgbClr val="000000"/>
              </a:solidFill>
            </a:endParaRPr>
          </a:p>
        </p:txBody>
      </p:sp>
      <p:sp>
        <p:nvSpPr>
          <p:cNvPr id="18" name="TextBox 17"/>
          <p:cNvSpPr txBox="1"/>
          <p:nvPr/>
        </p:nvSpPr>
        <p:spPr>
          <a:xfrm>
            <a:off x="3216704" y="685800"/>
            <a:ext cx="440896" cy="1015663"/>
          </a:xfrm>
          <a:prstGeom prst="rect">
            <a:avLst/>
          </a:prstGeom>
          <a:noFill/>
        </p:spPr>
        <p:txBody>
          <a:bodyPr wrap="none" rtlCol="0">
            <a:spAutoFit/>
          </a:bodyPr>
          <a:lstStyle/>
          <a:p>
            <a:r>
              <a:rPr lang="en-US" sz="6000" dirty="0" smtClean="0"/>
              <a:t>-</a:t>
            </a:r>
            <a:endParaRPr lang="en-US" sz="6000" dirty="0"/>
          </a:p>
        </p:txBody>
      </p:sp>
      <p:sp>
        <p:nvSpPr>
          <p:cNvPr id="19" name="TextBox 18"/>
          <p:cNvSpPr txBox="1"/>
          <p:nvPr/>
        </p:nvSpPr>
        <p:spPr>
          <a:xfrm>
            <a:off x="5278326" y="762000"/>
            <a:ext cx="589074" cy="923330"/>
          </a:xfrm>
          <a:prstGeom prst="rect">
            <a:avLst/>
          </a:prstGeom>
          <a:noFill/>
        </p:spPr>
        <p:txBody>
          <a:bodyPr wrap="none" rtlCol="0">
            <a:spAutoFit/>
          </a:bodyPr>
          <a:lstStyle/>
          <a:p>
            <a:r>
              <a:rPr lang="en-US" sz="5400" dirty="0" smtClean="0"/>
              <a:t>=</a:t>
            </a:r>
            <a:endParaRPr lang="en-US" sz="5400" dirty="0"/>
          </a:p>
        </p:txBody>
      </p:sp>
      <p:sp>
        <p:nvSpPr>
          <p:cNvPr id="20" name="TextBox 19"/>
          <p:cNvSpPr txBox="1"/>
          <p:nvPr/>
        </p:nvSpPr>
        <p:spPr>
          <a:xfrm>
            <a:off x="1154832" y="3175337"/>
            <a:ext cx="826368" cy="1015663"/>
          </a:xfrm>
          <a:prstGeom prst="rect">
            <a:avLst/>
          </a:prstGeom>
          <a:noFill/>
        </p:spPr>
        <p:txBody>
          <a:bodyPr wrap="none" rtlCol="0">
            <a:spAutoFit/>
          </a:bodyPr>
          <a:lstStyle/>
          <a:p>
            <a:r>
              <a:rPr lang="en-US" sz="6000" dirty="0" smtClean="0"/>
              <a:t>a. </a:t>
            </a:r>
            <a:endParaRPr lang="en-US" sz="6000" dirty="0"/>
          </a:p>
        </p:txBody>
      </p:sp>
      <p:sp>
        <p:nvSpPr>
          <p:cNvPr id="21" name="TextBox 20"/>
          <p:cNvSpPr txBox="1"/>
          <p:nvPr/>
        </p:nvSpPr>
        <p:spPr>
          <a:xfrm>
            <a:off x="1154832" y="4394537"/>
            <a:ext cx="826368" cy="1015663"/>
          </a:xfrm>
          <a:prstGeom prst="rect">
            <a:avLst/>
          </a:prstGeom>
          <a:noFill/>
        </p:spPr>
        <p:txBody>
          <a:bodyPr wrap="none" rtlCol="0">
            <a:spAutoFit/>
          </a:bodyPr>
          <a:lstStyle/>
          <a:p>
            <a:r>
              <a:rPr lang="en-US" sz="6000" dirty="0" smtClean="0"/>
              <a:t>b. </a:t>
            </a:r>
            <a:endParaRPr lang="en-US" sz="6000" dirty="0"/>
          </a:p>
        </p:txBody>
      </p:sp>
      <p:sp>
        <p:nvSpPr>
          <p:cNvPr id="22" name="TextBox 21"/>
          <p:cNvSpPr txBox="1"/>
          <p:nvPr/>
        </p:nvSpPr>
        <p:spPr>
          <a:xfrm>
            <a:off x="1154832" y="5385137"/>
            <a:ext cx="783162" cy="1015663"/>
          </a:xfrm>
          <a:prstGeom prst="rect">
            <a:avLst/>
          </a:prstGeom>
          <a:noFill/>
        </p:spPr>
        <p:txBody>
          <a:bodyPr wrap="none" rtlCol="0">
            <a:spAutoFit/>
          </a:bodyPr>
          <a:lstStyle/>
          <a:p>
            <a:r>
              <a:rPr lang="en-US" sz="6000" dirty="0" smtClean="0"/>
              <a:t>c. </a:t>
            </a:r>
            <a:endParaRPr lang="en-US" sz="6000" dirty="0"/>
          </a:p>
        </p:txBody>
      </p:sp>
      <p:grpSp>
        <p:nvGrpSpPr>
          <p:cNvPr id="31" name="Group 30"/>
          <p:cNvGrpSpPr/>
          <p:nvPr/>
        </p:nvGrpSpPr>
        <p:grpSpPr>
          <a:xfrm>
            <a:off x="2209800" y="4394537"/>
            <a:ext cx="2895600" cy="980420"/>
            <a:chOff x="2971800" y="4157990"/>
            <a:chExt cx="2895600" cy="980420"/>
          </a:xfrm>
        </p:grpSpPr>
        <p:sp>
          <p:nvSpPr>
            <p:cNvPr id="23" name="Rectangle 22">
              <a:hlinkClick r:id="" action="ppaction://hlinkshowjump?jump=nextslide"/>
            </p:cNvPr>
            <p:cNvSpPr/>
            <p:nvPr/>
          </p:nvSpPr>
          <p:spPr>
            <a:xfrm>
              <a:off x="2971800" y="4191000"/>
              <a:ext cx="2895600" cy="914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30" name="Group 29"/>
            <p:cNvGrpSpPr/>
            <p:nvPr/>
          </p:nvGrpSpPr>
          <p:grpSpPr>
            <a:xfrm>
              <a:off x="4229100" y="4157990"/>
              <a:ext cx="387730" cy="980420"/>
              <a:chOff x="7007035" y="4191000"/>
              <a:chExt cx="387730" cy="980420"/>
            </a:xfrm>
          </p:grpSpPr>
          <p:sp>
            <p:nvSpPr>
              <p:cNvPr id="24" name="TextBox 23"/>
              <p:cNvSpPr txBox="1"/>
              <p:nvPr/>
            </p:nvSpPr>
            <p:spPr>
              <a:xfrm>
                <a:off x="7010400" y="4191000"/>
                <a:ext cx="384365" cy="523220"/>
              </a:xfrm>
              <a:prstGeom prst="rect">
                <a:avLst/>
              </a:prstGeom>
              <a:noFill/>
            </p:spPr>
            <p:txBody>
              <a:bodyPr wrap="none" rtlCol="0">
                <a:spAutoFit/>
              </a:bodyPr>
              <a:lstStyle/>
              <a:p>
                <a:r>
                  <a:rPr lang="en-US" sz="2800" dirty="0" smtClean="0"/>
                  <a:t>2</a:t>
                </a:r>
                <a:endParaRPr lang="en-US" sz="2800" dirty="0"/>
              </a:p>
            </p:txBody>
          </p:sp>
          <p:sp>
            <p:nvSpPr>
              <p:cNvPr id="25" name="TextBox 24"/>
              <p:cNvSpPr txBox="1"/>
              <p:nvPr/>
            </p:nvSpPr>
            <p:spPr>
              <a:xfrm>
                <a:off x="7007035" y="4648200"/>
                <a:ext cx="384365" cy="523220"/>
              </a:xfrm>
              <a:prstGeom prst="rect">
                <a:avLst/>
              </a:prstGeom>
              <a:noFill/>
            </p:spPr>
            <p:txBody>
              <a:bodyPr wrap="none" rtlCol="0">
                <a:spAutoFit/>
              </a:bodyPr>
              <a:lstStyle/>
              <a:p>
                <a:r>
                  <a:rPr lang="en-US" sz="2800" dirty="0" smtClean="0"/>
                  <a:t>9</a:t>
                </a:r>
                <a:endParaRPr lang="en-US" sz="2800" dirty="0"/>
              </a:p>
            </p:txBody>
          </p:sp>
          <p:cxnSp>
            <p:nvCxnSpPr>
              <p:cNvPr id="27" name="Straight Connector 26"/>
              <p:cNvCxnSpPr/>
              <p:nvPr/>
            </p:nvCxnSpPr>
            <p:spPr>
              <a:xfrm>
                <a:off x="7007035" y="4714220"/>
                <a:ext cx="38773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grpSp>
        <p:nvGrpSpPr>
          <p:cNvPr id="32" name="Group 31"/>
          <p:cNvGrpSpPr/>
          <p:nvPr/>
        </p:nvGrpSpPr>
        <p:grpSpPr>
          <a:xfrm>
            <a:off x="2209800" y="5528945"/>
            <a:ext cx="2895600" cy="980420"/>
            <a:chOff x="2971800" y="4157990"/>
            <a:chExt cx="2895600" cy="980420"/>
          </a:xfrm>
        </p:grpSpPr>
        <p:sp>
          <p:nvSpPr>
            <p:cNvPr id="33" name="Rectangle 32">
              <a:hlinkClick r:id="rId2" action="ppaction://hlinksldjump"/>
            </p:cNvPr>
            <p:cNvSpPr/>
            <p:nvPr/>
          </p:nvSpPr>
          <p:spPr>
            <a:xfrm>
              <a:off x="2971800" y="4191000"/>
              <a:ext cx="2895600" cy="914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34" name="Group 29"/>
            <p:cNvGrpSpPr/>
            <p:nvPr/>
          </p:nvGrpSpPr>
          <p:grpSpPr>
            <a:xfrm>
              <a:off x="4229100" y="4157990"/>
              <a:ext cx="387730" cy="980420"/>
              <a:chOff x="7007035" y="4191000"/>
              <a:chExt cx="387730" cy="980420"/>
            </a:xfrm>
          </p:grpSpPr>
          <p:sp>
            <p:nvSpPr>
              <p:cNvPr id="35" name="TextBox 34"/>
              <p:cNvSpPr txBox="1"/>
              <p:nvPr/>
            </p:nvSpPr>
            <p:spPr>
              <a:xfrm>
                <a:off x="7010400" y="4191000"/>
                <a:ext cx="384365" cy="523220"/>
              </a:xfrm>
              <a:prstGeom prst="rect">
                <a:avLst/>
              </a:prstGeom>
              <a:noFill/>
            </p:spPr>
            <p:txBody>
              <a:bodyPr wrap="none" rtlCol="0">
                <a:spAutoFit/>
              </a:bodyPr>
              <a:lstStyle/>
              <a:p>
                <a:r>
                  <a:rPr lang="en-US" sz="2800" dirty="0" smtClean="0"/>
                  <a:t>2</a:t>
                </a:r>
                <a:endParaRPr lang="en-US" sz="2800" dirty="0"/>
              </a:p>
            </p:txBody>
          </p:sp>
          <p:sp>
            <p:nvSpPr>
              <p:cNvPr id="36" name="TextBox 35"/>
              <p:cNvSpPr txBox="1"/>
              <p:nvPr/>
            </p:nvSpPr>
            <p:spPr>
              <a:xfrm>
                <a:off x="7007035" y="4648200"/>
                <a:ext cx="384365" cy="523220"/>
              </a:xfrm>
              <a:prstGeom prst="rect">
                <a:avLst/>
              </a:prstGeom>
              <a:noFill/>
            </p:spPr>
            <p:txBody>
              <a:bodyPr wrap="none" rtlCol="0">
                <a:spAutoFit/>
              </a:bodyPr>
              <a:lstStyle/>
              <a:p>
                <a:r>
                  <a:rPr lang="en-US" sz="2800" dirty="0" smtClean="0"/>
                  <a:t>0</a:t>
                </a:r>
                <a:endParaRPr lang="en-US" sz="2800" dirty="0"/>
              </a:p>
            </p:txBody>
          </p:sp>
          <p:cxnSp>
            <p:nvCxnSpPr>
              <p:cNvPr id="37" name="Straight Connector 36"/>
              <p:cNvCxnSpPr/>
              <p:nvPr/>
            </p:nvCxnSpPr>
            <p:spPr>
              <a:xfrm>
                <a:off x="7007035" y="4714220"/>
                <a:ext cx="38773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grpSp>
        <p:nvGrpSpPr>
          <p:cNvPr id="44" name="Group 43"/>
          <p:cNvGrpSpPr/>
          <p:nvPr/>
        </p:nvGrpSpPr>
        <p:grpSpPr>
          <a:xfrm>
            <a:off x="2171700" y="3210580"/>
            <a:ext cx="2895600" cy="980420"/>
            <a:chOff x="5257800" y="3447127"/>
            <a:chExt cx="2895600" cy="980420"/>
          </a:xfrm>
        </p:grpSpPr>
        <p:sp>
          <p:nvSpPr>
            <p:cNvPr id="39" name="Rectangle 38">
              <a:hlinkClick r:id="rId2" action="ppaction://hlinksldjump"/>
            </p:cNvPr>
            <p:cNvSpPr/>
            <p:nvPr/>
          </p:nvSpPr>
          <p:spPr>
            <a:xfrm>
              <a:off x="5257800" y="3480137"/>
              <a:ext cx="2895600" cy="914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40" name="Group 29"/>
            <p:cNvGrpSpPr/>
            <p:nvPr/>
          </p:nvGrpSpPr>
          <p:grpSpPr>
            <a:xfrm>
              <a:off x="6400800" y="3447127"/>
              <a:ext cx="584064" cy="980420"/>
              <a:chOff x="6892735" y="4191000"/>
              <a:chExt cx="584064" cy="980420"/>
            </a:xfrm>
          </p:grpSpPr>
          <p:sp>
            <p:nvSpPr>
              <p:cNvPr id="41" name="TextBox 40"/>
              <p:cNvSpPr txBox="1"/>
              <p:nvPr/>
            </p:nvSpPr>
            <p:spPr>
              <a:xfrm>
                <a:off x="7010400" y="4191000"/>
                <a:ext cx="384365" cy="523220"/>
              </a:xfrm>
              <a:prstGeom prst="rect">
                <a:avLst/>
              </a:prstGeom>
              <a:noFill/>
            </p:spPr>
            <p:txBody>
              <a:bodyPr wrap="none" rtlCol="0">
                <a:spAutoFit/>
              </a:bodyPr>
              <a:lstStyle/>
              <a:p>
                <a:r>
                  <a:rPr lang="en-US" sz="2800" dirty="0" smtClean="0"/>
                  <a:t>2</a:t>
                </a:r>
                <a:endParaRPr lang="en-US" sz="2800" dirty="0"/>
              </a:p>
            </p:txBody>
          </p:sp>
          <p:sp>
            <p:nvSpPr>
              <p:cNvPr id="42" name="TextBox 41"/>
              <p:cNvSpPr txBox="1"/>
              <p:nvPr/>
            </p:nvSpPr>
            <p:spPr>
              <a:xfrm>
                <a:off x="6892735" y="4648200"/>
                <a:ext cx="584064" cy="523220"/>
              </a:xfrm>
              <a:prstGeom prst="rect">
                <a:avLst/>
              </a:prstGeom>
              <a:noFill/>
            </p:spPr>
            <p:txBody>
              <a:bodyPr wrap="none" rtlCol="0">
                <a:spAutoFit/>
              </a:bodyPr>
              <a:lstStyle/>
              <a:p>
                <a:r>
                  <a:rPr lang="en-US" sz="2800" dirty="0" smtClean="0"/>
                  <a:t>18</a:t>
                </a:r>
                <a:endParaRPr lang="en-US" sz="2800" dirty="0"/>
              </a:p>
            </p:txBody>
          </p:sp>
          <p:cxnSp>
            <p:nvCxnSpPr>
              <p:cNvPr id="43" name="Straight Connector 42"/>
              <p:cNvCxnSpPr/>
              <p:nvPr/>
            </p:nvCxnSpPr>
            <p:spPr>
              <a:xfrm>
                <a:off x="7007035" y="4714220"/>
                <a:ext cx="38773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3" name="Group 2"/>
          <p:cNvGrpSpPr/>
          <p:nvPr/>
        </p:nvGrpSpPr>
        <p:grpSpPr>
          <a:xfrm>
            <a:off x="1447800" y="609600"/>
            <a:ext cx="6629400" cy="5029200"/>
            <a:chOff x="1447800" y="609600"/>
            <a:chExt cx="6629400" cy="5029200"/>
          </a:xfrm>
        </p:grpSpPr>
        <p:sp>
          <p:nvSpPr>
            <p:cNvPr id="4" name="5-Point Star 3"/>
            <p:cNvSpPr/>
            <p:nvPr/>
          </p:nvSpPr>
          <p:spPr>
            <a:xfrm>
              <a:off x="1447800" y="609600"/>
              <a:ext cx="6629400" cy="5029200"/>
            </a:xfrm>
            <a:prstGeom prst="star5">
              <a:avLst/>
            </a:prstGeom>
            <a:gradFill flip="none" rotWithShape="1">
              <a:gsLst>
                <a:gs pos="0">
                  <a:srgbClr val="3366FF"/>
                </a:gs>
                <a:gs pos="45000">
                  <a:srgbClr val="FFFFFF"/>
                </a:gs>
              </a:gsLst>
              <a:path path="circle">
                <a:fillToRect l="100000" t="100000"/>
              </a:path>
              <a:tileRect r="-100000" b="-10000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000" dirty="0">
                <a:solidFill>
                  <a:srgbClr val="000090"/>
                </a:solidFill>
              </a:endParaRPr>
            </a:p>
          </p:txBody>
        </p:sp>
        <p:sp>
          <p:nvSpPr>
            <p:cNvPr id="5" name="TextBox 4"/>
            <p:cNvSpPr txBox="1"/>
            <p:nvPr/>
          </p:nvSpPr>
          <p:spPr>
            <a:xfrm>
              <a:off x="2933700" y="2667000"/>
              <a:ext cx="3733800" cy="1077218"/>
            </a:xfrm>
            <a:prstGeom prst="rect">
              <a:avLst/>
            </a:prstGeom>
            <a:noFill/>
          </p:spPr>
          <p:txBody>
            <a:bodyPr wrap="square" rtlCol="0">
              <a:spAutoFit/>
            </a:bodyPr>
            <a:lstStyle/>
            <a:p>
              <a:pPr algn="ctr"/>
              <a:r>
                <a:rPr lang="en-US" sz="3200" b="1" dirty="0" smtClean="0">
                  <a:solidFill>
                    <a:srgbClr val="0000FF"/>
                  </a:solidFill>
                  <a:latin typeface="Georgia"/>
                  <a:cs typeface="Georgia"/>
                </a:rPr>
                <a:t>You’re Right! Great Job!</a:t>
              </a:r>
              <a:endParaRPr lang="en-US" sz="3200" b="1" dirty="0">
                <a:solidFill>
                  <a:srgbClr val="0000FF"/>
                </a:solidFill>
                <a:latin typeface="Georgia"/>
                <a:cs typeface="Georgia"/>
              </a:endParaRPr>
            </a:p>
          </p:txBody>
        </p:sp>
      </p:grpSp>
      <p:sp>
        <p:nvSpPr>
          <p:cNvPr id="6" name="Action Button: Home 5">
            <a:hlinkClick r:id="rId3" action="ppaction://hlinksldjump" highlightClick="1"/>
          </p:cNvPr>
          <p:cNvSpPr/>
          <p:nvPr/>
        </p:nvSpPr>
        <p:spPr>
          <a:xfrm>
            <a:off x="405384" y="5498592"/>
            <a:ext cx="1042416" cy="1042416"/>
          </a:xfrm>
          <a:prstGeom prst="actionButtonHo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9" name="Group 8"/>
          <p:cNvGrpSpPr/>
          <p:nvPr/>
        </p:nvGrpSpPr>
        <p:grpSpPr>
          <a:xfrm>
            <a:off x="7720584" y="5486400"/>
            <a:ext cx="1118616" cy="1042416"/>
            <a:chOff x="7720584" y="5486400"/>
            <a:chExt cx="1118616" cy="1042416"/>
          </a:xfrm>
        </p:grpSpPr>
        <p:sp>
          <p:nvSpPr>
            <p:cNvPr id="7" name="Action Button: Custom 6">
              <a:hlinkClick r:id="rId4" action="ppaction://hlinksldjump" highlightClick="1"/>
            </p:cNvPr>
            <p:cNvSpPr/>
            <p:nvPr/>
          </p:nvSpPr>
          <p:spPr>
            <a:xfrm>
              <a:off x="7720584" y="5486400"/>
              <a:ext cx="1042416" cy="1042416"/>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a:hlinkClick r:id="rId4" action="ppaction://hlinksldjump"/>
            </p:cNvPr>
            <p:cNvSpPr txBox="1"/>
            <p:nvPr/>
          </p:nvSpPr>
          <p:spPr>
            <a:xfrm>
              <a:off x="7730641" y="5715000"/>
              <a:ext cx="1108559" cy="646331"/>
            </a:xfrm>
            <a:prstGeom prst="rect">
              <a:avLst/>
            </a:prstGeom>
            <a:noFill/>
          </p:spPr>
          <p:txBody>
            <a:bodyPr wrap="none" rtlCol="0">
              <a:spAutoFit/>
            </a:bodyPr>
            <a:lstStyle/>
            <a:p>
              <a:pPr algn="ctr"/>
              <a:r>
                <a:rPr lang="en-US" dirty="0" smtClean="0"/>
                <a:t>Next</a:t>
              </a:r>
            </a:p>
            <a:p>
              <a:pPr algn="ctr"/>
              <a:r>
                <a:rPr lang="en-US" dirty="0" smtClean="0"/>
                <a:t>Question</a:t>
              </a:r>
              <a:endParaRPr lang="en-US"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2" name="Applause"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Double Wave 2">
            <a:hlinkClick r:id="rId3" action="ppaction://hlinksldjump">
              <a:snd r:embed="rId2" name="Ooooh"/>
            </a:hlinkClick>
          </p:cNvPr>
          <p:cNvSpPr/>
          <p:nvPr/>
        </p:nvSpPr>
        <p:spPr>
          <a:xfrm>
            <a:off x="1066800" y="1143000"/>
            <a:ext cx="6477000" cy="2743200"/>
          </a:xfrm>
          <a:prstGeom prst="doubleWave">
            <a:avLst/>
          </a:prstGeom>
          <a:gradFill flip="none" rotWithShape="1">
            <a:gsLst>
              <a:gs pos="0">
                <a:srgbClr val="3366FF"/>
              </a:gs>
              <a:gs pos="45000">
                <a:srgbClr val="FFFFFF"/>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smtClean="0">
                <a:solidFill>
                  <a:srgbClr val="000090"/>
                </a:solidFill>
              </a:rPr>
              <a:t>Try Again! </a:t>
            </a:r>
          </a:p>
          <a:p>
            <a:pPr algn="ctr"/>
            <a:r>
              <a:rPr lang="en-US" sz="5000" dirty="0" smtClean="0">
                <a:solidFill>
                  <a:srgbClr val="000090"/>
                </a:solidFill>
              </a:rPr>
              <a:t>You Can Do It!</a:t>
            </a:r>
            <a:endParaRPr lang="en-US" sz="5000" dirty="0">
              <a:solidFill>
                <a:srgbClr val="000090"/>
              </a:solidFill>
            </a:endParaRPr>
          </a:p>
        </p:txBody>
      </p:sp>
      <p:sp>
        <p:nvSpPr>
          <p:cNvPr id="4" name="TextBox 3"/>
          <p:cNvSpPr txBox="1"/>
          <p:nvPr/>
        </p:nvSpPr>
        <p:spPr>
          <a:xfrm>
            <a:off x="2438400" y="4191000"/>
            <a:ext cx="3759976" cy="923330"/>
          </a:xfrm>
          <a:prstGeom prst="rect">
            <a:avLst/>
          </a:prstGeom>
          <a:noFill/>
        </p:spPr>
        <p:txBody>
          <a:bodyPr wrap="none" rtlCol="0">
            <a:spAutoFit/>
          </a:bodyPr>
          <a:lstStyle/>
          <a:p>
            <a:pPr algn="ctr"/>
            <a:r>
              <a:rPr lang="en-US" dirty="0" smtClean="0"/>
              <a:t>REMEMBER:</a:t>
            </a:r>
          </a:p>
          <a:p>
            <a:pPr algn="ctr"/>
            <a:r>
              <a:rPr lang="en-US" dirty="0" smtClean="0"/>
              <a:t>Do NOT add the denominators</a:t>
            </a:r>
          </a:p>
          <a:p>
            <a:pPr algn="ctr"/>
            <a:r>
              <a:rPr lang="en-US" dirty="0" smtClean="0"/>
              <a:t>Do NOT subtract the denominators</a:t>
            </a:r>
            <a:endParaRPr lang="en-US" dirty="0"/>
          </a:p>
        </p:txBody>
      </p:sp>
      <p:sp>
        <p:nvSpPr>
          <p:cNvPr id="5" name="Action Button: Home 4">
            <a:hlinkClick r:id="rId4" action="ppaction://hlinksldjump" highlightClick="1"/>
          </p:cNvPr>
          <p:cNvSpPr/>
          <p:nvPr/>
        </p:nvSpPr>
        <p:spPr>
          <a:xfrm>
            <a:off x="304800" y="5434584"/>
            <a:ext cx="1042416" cy="1042416"/>
          </a:xfrm>
          <a:prstGeom prst="actionButtonHo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8" name="Group 7"/>
          <p:cNvGrpSpPr/>
          <p:nvPr/>
        </p:nvGrpSpPr>
        <p:grpSpPr>
          <a:xfrm>
            <a:off x="7772400" y="5486400"/>
            <a:ext cx="1108559" cy="1042416"/>
            <a:chOff x="7772400" y="5486400"/>
            <a:chExt cx="1108559" cy="1042416"/>
          </a:xfrm>
        </p:grpSpPr>
        <p:sp>
          <p:nvSpPr>
            <p:cNvPr id="6" name="Action Button: Custom 5">
              <a:hlinkClick r:id="rId5" action="ppaction://hlinksldjump" highlightClick="1"/>
            </p:cNvPr>
            <p:cNvSpPr/>
            <p:nvPr/>
          </p:nvSpPr>
          <p:spPr>
            <a:xfrm>
              <a:off x="7796784" y="5486400"/>
              <a:ext cx="1042416" cy="1042416"/>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a:hlinkClick r:id="rId5" action="ppaction://hlinksldjump"/>
            </p:cNvPr>
            <p:cNvSpPr txBox="1"/>
            <p:nvPr/>
          </p:nvSpPr>
          <p:spPr>
            <a:xfrm>
              <a:off x="7772400" y="5486400"/>
              <a:ext cx="1108559" cy="923330"/>
            </a:xfrm>
            <a:prstGeom prst="rect">
              <a:avLst/>
            </a:prstGeom>
            <a:noFill/>
          </p:spPr>
          <p:txBody>
            <a:bodyPr wrap="none" rtlCol="0">
              <a:spAutoFit/>
            </a:bodyPr>
            <a:lstStyle/>
            <a:p>
              <a:pPr algn="ctr"/>
              <a:r>
                <a:rPr lang="en-US" dirty="0" smtClean="0"/>
                <a:t>Back</a:t>
              </a:r>
            </a:p>
            <a:p>
              <a:pPr algn="ctr"/>
              <a:r>
                <a:rPr lang="en-US" dirty="0" smtClean="0"/>
                <a:t>to</a:t>
              </a:r>
            </a:p>
            <a:p>
              <a:pPr algn="ctr"/>
              <a:r>
                <a:rPr lang="en-US" dirty="0" smtClean="0"/>
                <a:t>Question</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ppt_x-.2"/>
                                          </p:val>
                                        </p:tav>
                                        <p:tav tm="100000">
                                          <p:val>
                                            <p:strVal val="#ppt_x"/>
                                          </p:val>
                                        </p:tav>
                                      </p:tavLst>
                                    </p:anim>
                                    <p:anim calcmode="lin" valueType="num">
                                      <p:cBhvr>
                                        <p:cTn id="8"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Oooo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1"/>
          <p:cNvGrpSpPr/>
          <p:nvPr/>
        </p:nvGrpSpPr>
        <p:grpSpPr>
          <a:xfrm>
            <a:off x="1752600" y="254675"/>
            <a:ext cx="1524000" cy="2031325"/>
            <a:chOff x="914400" y="1226403"/>
            <a:chExt cx="1524000" cy="2031325"/>
          </a:xfrm>
        </p:grpSpPr>
        <p:sp>
          <p:nvSpPr>
            <p:cNvPr id="3" name="TextBox 2"/>
            <p:cNvSpPr txBox="1"/>
            <p:nvPr/>
          </p:nvSpPr>
          <p:spPr>
            <a:xfrm>
              <a:off x="1219200" y="2242065"/>
              <a:ext cx="1219200" cy="1015663"/>
            </a:xfrm>
            <a:prstGeom prst="rect">
              <a:avLst/>
            </a:prstGeom>
            <a:noFill/>
          </p:spPr>
          <p:txBody>
            <a:bodyPr wrap="square" rtlCol="0">
              <a:spAutoFit/>
            </a:bodyPr>
            <a:lstStyle/>
            <a:p>
              <a:r>
                <a:rPr lang="en-US" sz="6000" dirty="0" smtClean="0"/>
                <a:t>8</a:t>
              </a:r>
              <a:endParaRPr lang="en-US" sz="6000" dirty="0"/>
            </a:p>
          </p:txBody>
        </p:sp>
        <p:cxnSp>
          <p:nvCxnSpPr>
            <p:cNvPr id="4" name="Straight Connector 3"/>
            <p:cNvCxnSpPr/>
            <p:nvPr/>
          </p:nvCxnSpPr>
          <p:spPr>
            <a:xfrm>
              <a:off x="914400" y="2242066"/>
              <a:ext cx="1219200" cy="150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1181100" y="1226403"/>
              <a:ext cx="685800" cy="1015663"/>
            </a:xfrm>
            <a:prstGeom prst="rect">
              <a:avLst/>
            </a:prstGeom>
            <a:noFill/>
          </p:spPr>
          <p:txBody>
            <a:bodyPr wrap="square" rtlCol="0">
              <a:spAutoFit/>
            </a:bodyPr>
            <a:lstStyle/>
            <a:p>
              <a:r>
                <a:rPr lang="en-US" sz="6000" dirty="0" smtClean="0"/>
                <a:t>7</a:t>
              </a:r>
              <a:endParaRPr lang="en-US" sz="6000" dirty="0"/>
            </a:p>
          </p:txBody>
        </p:sp>
      </p:grpSp>
      <p:grpSp>
        <p:nvGrpSpPr>
          <p:cNvPr id="6" name="Group 5"/>
          <p:cNvGrpSpPr/>
          <p:nvPr/>
        </p:nvGrpSpPr>
        <p:grpSpPr>
          <a:xfrm>
            <a:off x="4267200" y="228600"/>
            <a:ext cx="1524000" cy="2031325"/>
            <a:chOff x="914400" y="1226403"/>
            <a:chExt cx="1524000" cy="2031325"/>
          </a:xfrm>
        </p:grpSpPr>
        <p:sp>
          <p:nvSpPr>
            <p:cNvPr id="7" name="TextBox 6"/>
            <p:cNvSpPr txBox="1"/>
            <p:nvPr/>
          </p:nvSpPr>
          <p:spPr>
            <a:xfrm>
              <a:off x="1219200" y="2242065"/>
              <a:ext cx="1219200" cy="1015663"/>
            </a:xfrm>
            <a:prstGeom prst="rect">
              <a:avLst/>
            </a:prstGeom>
            <a:noFill/>
          </p:spPr>
          <p:txBody>
            <a:bodyPr wrap="square" rtlCol="0">
              <a:spAutoFit/>
            </a:bodyPr>
            <a:lstStyle/>
            <a:p>
              <a:r>
                <a:rPr lang="en-US" sz="6000" dirty="0" smtClean="0"/>
                <a:t>8</a:t>
              </a:r>
              <a:endParaRPr lang="en-US" sz="6000" dirty="0"/>
            </a:p>
          </p:txBody>
        </p:sp>
        <p:cxnSp>
          <p:nvCxnSpPr>
            <p:cNvPr id="8" name="Straight Connector 7"/>
            <p:cNvCxnSpPr/>
            <p:nvPr/>
          </p:nvCxnSpPr>
          <p:spPr>
            <a:xfrm>
              <a:off x="914400" y="2242066"/>
              <a:ext cx="1219200" cy="150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1181100" y="1226403"/>
              <a:ext cx="685800" cy="1015663"/>
            </a:xfrm>
            <a:prstGeom prst="rect">
              <a:avLst/>
            </a:prstGeom>
            <a:noFill/>
          </p:spPr>
          <p:txBody>
            <a:bodyPr wrap="square" rtlCol="0">
              <a:spAutoFit/>
            </a:bodyPr>
            <a:lstStyle/>
            <a:p>
              <a:r>
                <a:rPr lang="en-US" sz="6000" dirty="0" smtClean="0"/>
                <a:t>3</a:t>
              </a:r>
              <a:endParaRPr lang="en-US" sz="6000" dirty="0"/>
            </a:p>
          </p:txBody>
        </p:sp>
      </p:grpSp>
      <p:graphicFrame>
        <p:nvGraphicFramePr>
          <p:cNvPr id="10" name="Table 9"/>
          <p:cNvGraphicFramePr>
            <a:graphicFrameLocks noGrp="1"/>
          </p:cNvGraphicFramePr>
          <p:nvPr/>
        </p:nvGraphicFramePr>
        <p:xfrm>
          <a:off x="1219200" y="2590800"/>
          <a:ext cx="6096000" cy="370840"/>
        </p:xfrm>
        <a:graphic>
          <a:graphicData uri="http://schemas.openxmlformats.org/drawingml/2006/table">
            <a:tbl>
              <a:tblPr firstRow="1" bandRow="1">
                <a:tableStyleId>{5C22544A-7EE6-4342-B048-85BDC9FD1C3A}</a:tableStyleId>
              </a:tblPr>
              <a:tblGrid>
                <a:gridCol w="762000"/>
                <a:gridCol w="762000"/>
                <a:gridCol w="762000"/>
                <a:gridCol w="762000"/>
                <a:gridCol w="762000"/>
                <a:gridCol w="762000"/>
                <a:gridCol w="762000"/>
                <a:gridCol w="762000"/>
              </a:tblGrid>
              <a:tr h="370840">
                <a:tc>
                  <a:txBody>
                    <a:bodyPr/>
                    <a:lstStyle/>
                    <a:p>
                      <a:pPr algn="ctr"/>
                      <a:r>
                        <a:rPr lang="en-US" dirty="0" smtClean="0"/>
                        <a:t>1/8</a:t>
                      </a:r>
                      <a:endParaRPr lang="en-US" dirty="0"/>
                    </a:p>
                  </a:txBody>
                  <a:tcPr>
                    <a:solidFill>
                      <a:schemeClr val="accent4"/>
                    </a:solidFill>
                  </a:tcPr>
                </a:tc>
                <a:tc>
                  <a:txBody>
                    <a:bodyPr/>
                    <a:lstStyle/>
                    <a:p>
                      <a:pPr algn="ctr"/>
                      <a:r>
                        <a:rPr lang="en-US" dirty="0" smtClean="0"/>
                        <a:t>1/8</a:t>
                      </a:r>
                      <a:endParaRPr lang="en-US" dirty="0"/>
                    </a:p>
                  </a:txBody>
                  <a:tcPr>
                    <a:solidFill>
                      <a:schemeClr val="accent4"/>
                    </a:solidFill>
                  </a:tcPr>
                </a:tc>
                <a:tc>
                  <a:txBody>
                    <a:bodyPr/>
                    <a:lstStyle/>
                    <a:p>
                      <a:pPr algn="ctr"/>
                      <a:r>
                        <a:rPr lang="en-US" dirty="0" smtClean="0"/>
                        <a:t>1/8</a:t>
                      </a:r>
                      <a:endParaRPr lang="en-US" dirty="0"/>
                    </a:p>
                  </a:txBody>
                  <a:tcPr>
                    <a:solidFill>
                      <a:schemeClr val="accent4"/>
                    </a:solidFill>
                  </a:tcPr>
                </a:tc>
                <a:tc>
                  <a:txBody>
                    <a:bodyPr/>
                    <a:lstStyle/>
                    <a:p>
                      <a:pPr algn="ctr"/>
                      <a:r>
                        <a:rPr lang="en-US" dirty="0" smtClean="0"/>
                        <a:t>1/8</a:t>
                      </a:r>
                      <a:endParaRPr lang="en-US" dirty="0"/>
                    </a:p>
                  </a:txBody>
                  <a:tcPr>
                    <a:solidFill>
                      <a:schemeClr val="accent4"/>
                    </a:solidFill>
                  </a:tcPr>
                </a:tc>
                <a:tc>
                  <a:txBody>
                    <a:bodyPr/>
                    <a:lstStyle/>
                    <a:p>
                      <a:pPr algn="ctr"/>
                      <a:r>
                        <a:rPr lang="en-US" dirty="0" smtClean="0"/>
                        <a:t>1/8</a:t>
                      </a:r>
                      <a:endParaRPr lang="en-US" dirty="0"/>
                    </a:p>
                  </a:txBody>
                  <a:tcPr>
                    <a:solidFill>
                      <a:schemeClr val="accent4"/>
                    </a:solidFill>
                  </a:tcPr>
                </a:tc>
                <a:tc>
                  <a:txBody>
                    <a:bodyPr/>
                    <a:lstStyle/>
                    <a:p>
                      <a:pPr algn="ctr"/>
                      <a:r>
                        <a:rPr lang="en-US" dirty="0" smtClean="0"/>
                        <a:t>1/8</a:t>
                      </a:r>
                      <a:endParaRPr lang="en-US" dirty="0"/>
                    </a:p>
                  </a:txBody>
                  <a:tcPr>
                    <a:solidFill>
                      <a:schemeClr val="accent4"/>
                    </a:solidFill>
                  </a:tcPr>
                </a:tc>
                <a:tc>
                  <a:txBody>
                    <a:bodyPr/>
                    <a:lstStyle/>
                    <a:p>
                      <a:pPr algn="ctr"/>
                      <a:r>
                        <a:rPr lang="en-US" dirty="0" smtClean="0"/>
                        <a:t>1/8</a:t>
                      </a:r>
                      <a:endParaRPr lang="en-US" dirty="0"/>
                    </a:p>
                  </a:txBody>
                  <a:tcPr>
                    <a:solidFill>
                      <a:schemeClr val="accent4"/>
                    </a:solidFill>
                  </a:tcPr>
                </a:tc>
                <a:tc>
                  <a:txBody>
                    <a:bodyPr/>
                    <a:lstStyle/>
                    <a:p>
                      <a:endParaRPr lang="en-US" dirty="0"/>
                    </a:p>
                  </a:txBody>
                  <a:tcPr/>
                </a:tc>
              </a:tr>
            </a:tbl>
          </a:graphicData>
        </a:graphic>
      </p:graphicFrame>
      <p:sp>
        <p:nvSpPr>
          <p:cNvPr id="11" name="TextBox 10"/>
          <p:cNvSpPr txBox="1"/>
          <p:nvPr/>
        </p:nvSpPr>
        <p:spPr>
          <a:xfrm>
            <a:off x="3445304" y="609600"/>
            <a:ext cx="440896" cy="1015663"/>
          </a:xfrm>
          <a:prstGeom prst="rect">
            <a:avLst/>
          </a:prstGeom>
          <a:noFill/>
        </p:spPr>
        <p:txBody>
          <a:bodyPr wrap="none" rtlCol="0">
            <a:spAutoFit/>
          </a:bodyPr>
          <a:lstStyle/>
          <a:p>
            <a:r>
              <a:rPr lang="en-US" sz="6000" dirty="0" smtClean="0"/>
              <a:t>-</a:t>
            </a:r>
            <a:endParaRPr lang="en-US" sz="6000" dirty="0"/>
          </a:p>
        </p:txBody>
      </p:sp>
      <p:sp>
        <p:nvSpPr>
          <p:cNvPr id="12" name="TextBox 11"/>
          <p:cNvSpPr txBox="1"/>
          <p:nvPr/>
        </p:nvSpPr>
        <p:spPr>
          <a:xfrm>
            <a:off x="5735526" y="762000"/>
            <a:ext cx="589074" cy="923330"/>
          </a:xfrm>
          <a:prstGeom prst="rect">
            <a:avLst/>
          </a:prstGeom>
          <a:noFill/>
        </p:spPr>
        <p:txBody>
          <a:bodyPr wrap="none" rtlCol="0">
            <a:spAutoFit/>
          </a:bodyPr>
          <a:lstStyle/>
          <a:p>
            <a:r>
              <a:rPr lang="en-US" sz="5400" dirty="0" smtClean="0"/>
              <a:t>=</a:t>
            </a:r>
            <a:endParaRPr lang="en-US" sz="5400" dirty="0"/>
          </a:p>
        </p:txBody>
      </p:sp>
      <p:sp>
        <p:nvSpPr>
          <p:cNvPr id="13" name="TextBox 12"/>
          <p:cNvSpPr txBox="1"/>
          <p:nvPr/>
        </p:nvSpPr>
        <p:spPr>
          <a:xfrm>
            <a:off x="4343400" y="1953161"/>
            <a:ext cx="710451" cy="1323439"/>
          </a:xfrm>
          <a:prstGeom prst="rect">
            <a:avLst/>
          </a:prstGeom>
          <a:noFill/>
        </p:spPr>
        <p:txBody>
          <a:bodyPr wrap="none" rtlCol="0">
            <a:spAutoFit/>
          </a:bodyPr>
          <a:lstStyle/>
          <a:p>
            <a:r>
              <a:rPr lang="en-US" sz="8000" dirty="0" smtClean="0">
                <a:solidFill>
                  <a:srgbClr val="000000"/>
                </a:solidFill>
              </a:rPr>
              <a:t>x</a:t>
            </a:r>
            <a:endParaRPr lang="en-US" sz="8000" dirty="0">
              <a:solidFill>
                <a:srgbClr val="000000"/>
              </a:solidFill>
            </a:endParaRPr>
          </a:p>
        </p:txBody>
      </p:sp>
      <p:sp>
        <p:nvSpPr>
          <p:cNvPr id="14" name="TextBox 13"/>
          <p:cNvSpPr txBox="1"/>
          <p:nvPr/>
        </p:nvSpPr>
        <p:spPr>
          <a:xfrm>
            <a:off x="5080749" y="1953161"/>
            <a:ext cx="710451" cy="1323439"/>
          </a:xfrm>
          <a:prstGeom prst="rect">
            <a:avLst/>
          </a:prstGeom>
          <a:noFill/>
        </p:spPr>
        <p:txBody>
          <a:bodyPr wrap="none" rtlCol="0">
            <a:spAutoFit/>
          </a:bodyPr>
          <a:lstStyle/>
          <a:p>
            <a:r>
              <a:rPr lang="en-US" sz="8000" dirty="0" smtClean="0">
                <a:solidFill>
                  <a:srgbClr val="000000"/>
                </a:solidFill>
              </a:rPr>
              <a:t>x</a:t>
            </a:r>
            <a:endParaRPr lang="en-US" sz="8000" dirty="0">
              <a:solidFill>
                <a:srgbClr val="000000"/>
              </a:solidFill>
            </a:endParaRPr>
          </a:p>
        </p:txBody>
      </p:sp>
      <p:sp>
        <p:nvSpPr>
          <p:cNvPr id="15" name="TextBox 14"/>
          <p:cNvSpPr txBox="1"/>
          <p:nvPr/>
        </p:nvSpPr>
        <p:spPr>
          <a:xfrm>
            <a:off x="5867400" y="1953161"/>
            <a:ext cx="710451" cy="1323439"/>
          </a:xfrm>
          <a:prstGeom prst="rect">
            <a:avLst/>
          </a:prstGeom>
          <a:noFill/>
        </p:spPr>
        <p:txBody>
          <a:bodyPr wrap="none" rtlCol="0">
            <a:spAutoFit/>
          </a:bodyPr>
          <a:lstStyle/>
          <a:p>
            <a:r>
              <a:rPr lang="en-US" sz="8000" dirty="0" smtClean="0">
                <a:solidFill>
                  <a:srgbClr val="000000"/>
                </a:solidFill>
              </a:rPr>
              <a:t>x</a:t>
            </a:r>
            <a:endParaRPr lang="en-US" sz="8000" dirty="0">
              <a:solidFill>
                <a:srgbClr val="000000"/>
              </a:solidFill>
            </a:endParaRPr>
          </a:p>
        </p:txBody>
      </p:sp>
      <p:sp>
        <p:nvSpPr>
          <p:cNvPr id="16" name="TextBox 15"/>
          <p:cNvSpPr txBox="1"/>
          <p:nvPr/>
        </p:nvSpPr>
        <p:spPr>
          <a:xfrm>
            <a:off x="1307232" y="3251537"/>
            <a:ext cx="826368" cy="1015663"/>
          </a:xfrm>
          <a:prstGeom prst="rect">
            <a:avLst/>
          </a:prstGeom>
          <a:noFill/>
        </p:spPr>
        <p:txBody>
          <a:bodyPr wrap="none" rtlCol="0">
            <a:spAutoFit/>
          </a:bodyPr>
          <a:lstStyle/>
          <a:p>
            <a:r>
              <a:rPr lang="en-US" sz="6000" dirty="0" smtClean="0"/>
              <a:t>a. </a:t>
            </a:r>
            <a:endParaRPr lang="en-US" sz="6000" dirty="0"/>
          </a:p>
        </p:txBody>
      </p:sp>
      <p:sp>
        <p:nvSpPr>
          <p:cNvPr id="17" name="TextBox 16"/>
          <p:cNvSpPr txBox="1"/>
          <p:nvPr/>
        </p:nvSpPr>
        <p:spPr>
          <a:xfrm>
            <a:off x="1307232" y="4419600"/>
            <a:ext cx="826368" cy="1015663"/>
          </a:xfrm>
          <a:prstGeom prst="rect">
            <a:avLst/>
          </a:prstGeom>
          <a:noFill/>
        </p:spPr>
        <p:txBody>
          <a:bodyPr wrap="none" rtlCol="0">
            <a:spAutoFit/>
          </a:bodyPr>
          <a:lstStyle/>
          <a:p>
            <a:r>
              <a:rPr lang="en-US" sz="6000" dirty="0" smtClean="0"/>
              <a:t>b. </a:t>
            </a:r>
            <a:endParaRPr lang="en-US" sz="6000" dirty="0"/>
          </a:p>
        </p:txBody>
      </p:sp>
      <p:sp>
        <p:nvSpPr>
          <p:cNvPr id="18" name="TextBox 17"/>
          <p:cNvSpPr txBox="1"/>
          <p:nvPr/>
        </p:nvSpPr>
        <p:spPr>
          <a:xfrm>
            <a:off x="1295400" y="5537537"/>
            <a:ext cx="783162" cy="1015663"/>
          </a:xfrm>
          <a:prstGeom prst="rect">
            <a:avLst/>
          </a:prstGeom>
          <a:noFill/>
        </p:spPr>
        <p:txBody>
          <a:bodyPr wrap="none" rtlCol="0">
            <a:spAutoFit/>
          </a:bodyPr>
          <a:lstStyle/>
          <a:p>
            <a:r>
              <a:rPr lang="en-US" sz="6000" dirty="0" smtClean="0"/>
              <a:t>c. </a:t>
            </a:r>
            <a:endParaRPr lang="en-US" sz="6000" dirty="0"/>
          </a:p>
        </p:txBody>
      </p:sp>
      <p:grpSp>
        <p:nvGrpSpPr>
          <p:cNvPr id="19" name="Group 18"/>
          <p:cNvGrpSpPr/>
          <p:nvPr/>
        </p:nvGrpSpPr>
        <p:grpSpPr>
          <a:xfrm>
            <a:off x="2158251" y="4454843"/>
            <a:ext cx="2895600" cy="980420"/>
            <a:chOff x="5257800" y="3447127"/>
            <a:chExt cx="2895600" cy="980420"/>
          </a:xfrm>
        </p:grpSpPr>
        <p:sp>
          <p:nvSpPr>
            <p:cNvPr id="20" name="Rectangle 19">
              <a:hlinkClick r:id="rId2" action="ppaction://hlinksldjump"/>
            </p:cNvPr>
            <p:cNvSpPr/>
            <p:nvPr/>
          </p:nvSpPr>
          <p:spPr>
            <a:xfrm>
              <a:off x="5257800" y="3480137"/>
              <a:ext cx="2895600" cy="914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21" name="Group 29"/>
            <p:cNvGrpSpPr/>
            <p:nvPr/>
          </p:nvGrpSpPr>
          <p:grpSpPr>
            <a:xfrm>
              <a:off x="6515100" y="3447127"/>
              <a:ext cx="419100" cy="980420"/>
              <a:chOff x="7007035" y="4191000"/>
              <a:chExt cx="419100" cy="980420"/>
            </a:xfrm>
          </p:grpSpPr>
          <p:sp>
            <p:nvSpPr>
              <p:cNvPr id="22" name="TextBox 21"/>
              <p:cNvSpPr txBox="1"/>
              <p:nvPr/>
            </p:nvSpPr>
            <p:spPr>
              <a:xfrm>
                <a:off x="7010400" y="4191000"/>
                <a:ext cx="384365" cy="523220"/>
              </a:xfrm>
              <a:prstGeom prst="rect">
                <a:avLst/>
              </a:prstGeom>
              <a:noFill/>
            </p:spPr>
            <p:txBody>
              <a:bodyPr wrap="none" rtlCol="0">
                <a:spAutoFit/>
              </a:bodyPr>
              <a:lstStyle/>
              <a:p>
                <a:r>
                  <a:rPr lang="en-US" sz="2800" dirty="0" smtClean="0"/>
                  <a:t>3</a:t>
                </a:r>
                <a:endParaRPr lang="en-US" sz="2800" dirty="0"/>
              </a:p>
            </p:txBody>
          </p:sp>
          <p:sp>
            <p:nvSpPr>
              <p:cNvPr id="23" name="TextBox 22"/>
              <p:cNvSpPr txBox="1"/>
              <p:nvPr/>
            </p:nvSpPr>
            <p:spPr>
              <a:xfrm>
                <a:off x="7041770" y="4648200"/>
                <a:ext cx="384365" cy="523220"/>
              </a:xfrm>
              <a:prstGeom prst="rect">
                <a:avLst/>
              </a:prstGeom>
              <a:noFill/>
            </p:spPr>
            <p:txBody>
              <a:bodyPr wrap="none" rtlCol="0">
                <a:spAutoFit/>
              </a:bodyPr>
              <a:lstStyle/>
              <a:p>
                <a:r>
                  <a:rPr lang="en-US" sz="2800" dirty="0" smtClean="0"/>
                  <a:t>8</a:t>
                </a:r>
                <a:endParaRPr lang="en-US" sz="2800" dirty="0"/>
              </a:p>
            </p:txBody>
          </p:sp>
          <p:cxnSp>
            <p:nvCxnSpPr>
              <p:cNvPr id="24" name="Straight Connector 23"/>
              <p:cNvCxnSpPr/>
              <p:nvPr/>
            </p:nvCxnSpPr>
            <p:spPr>
              <a:xfrm>
                <a:off x="7007035" y="4714220"/>
                <a:ext cx="38773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grpSp>
        <p:nvGrpSpPr>
          <p:cNvPr id="25" name="Group 24"/>
          <p:cNvGrpSpPr/>
          <p:nvPr/>
        </p:nvGrpSpPr>
        <p:grpSpPr>
          <a:xfrm>
            <a:off x="2185149" y="3319790"/>
            <a:ext cx="2895600" cy="990600"/>
            <a:chOff x="5257800" y="3436947"/>
            <a:chExt cx="2895600" cy="990600"/>
          </a:xfrm>
        </p:grpSpPr>
        <p:sp>
          <p:nvSpPr>
            <p:cNvPr id="26" name="Rectangle 25">
              <a:hlinkClick r:id="rId3" action="ppaction://hlinksldjump"/>
            </p:cNvPr>
            <p:cNvSpPr/>
            <p:nvPr/>
          </p:nvSpPr>
          <p:spPr>
            <a:xfrm>
              <a:off x="5257800" y="3480137"/>
              <a:ext cx="2895600" cy="914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27" name="Group 29"/>
            <p:cNvGrpSpPr/>
            <p:nvPr/>
          </p:nvGrpSpPr>
          <p:grpSpPr>
            <a:xfrm>
              <a:off x="6532038" y="3436947"/>
              <a:ext cx="402162" cy="990600"/>
              <a:chOff x="7023973" y="4180820"/>
              <a:chExt cx="402162" cy="990600"/>
            </a:xfrm>
          </p:grpSpPr>
          <p:sp>
            <p:nvSpPr>
              <p:cNvPr id="28" name="TextBox 27"/>
              <p:cNvSpPr txBox="1"/>
              <p:nvPr/>
            </p:nvSpPr>
            <p:spPr>
              <a:xfrm>
                <a:off x="7023973" y="4180820"/>
                <a:ext cx="384365" cy="523220"/>
              </a:xfrm>
              <a:prstGeom prst="rect">
                <a:avLst/>
              </a:prstGeom>
              <a:noFill/>
            </p:spPr>
            <p:txBody>
              <a:bodyPr wrap="none" rtlCol="0">
                <a:spAutoFit/>
              </a:bodyPr>
              <a:lstStyle/>
              <a:p>
                <a:r>
                  <a:rPr lang="en-US" sz="2800" dirty="0" smtClean="0"/>
                  <a:t>1</a:t>
                </a:r>
                <a:endParaRPr lang="en-US" sz="2800" dirty="0"/>
              </a:p>
            </p:txBody>
          </p:sp>
          <p:sp>
            <p:nvSpPr>
              <p:cNvPr id="29" name="TextBox 28"/>
              <p:cNvSpPr txBox="1"/>
              <p:nvPr/>
            </p:nvSpPr>
            <p:spPr>
              <a:xfrm>
                <a:off x="7041770" y="4648200"/>
                <a:ext cx="384365" cy="523220"/>
              </a:xfrm>
              <a:prstGeom prst="rect">
                <a:avLst/>
              </a:prstGeom>
              <a:noFill/>
            </p:spPr>
            <p:txBody>
              <a:bodyPr wrap="none" rtlCol="0">
                <a:spAutoFit/>
              </a:bodyPr>
              <a:lstStyle/>
              <a:p>
                <a:r>
                  <a:rPr lang="en-US" sz="2800" dirty="0" smtClean="0"/>
                  <a:t>2</a:t>
                </a:r>
                <a:endParaRPr lang="en-US" sz="2800" dirty="0"/>
              </a:p>
            </p:txBody>
          </p:sp>
          <p:cxnSp>
            <p:nvCxnSpPr>
              <p:cNvPr id="30" name="Straight Connector 29"/>
              <p:cNvCxnSpPr/>
              <p:nvPr/>
            </p:nvCxnSpPr>
            <p:spPr>
              <a:xfrm>
                <a:off x="7023973" y="4712632"/>
                <a:ext cx="38773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grpSp>
        <p:nvGrpSpPr>
          <p:cNvPr id="31" name="Group 30"/>
          <p:cNvGrpSpPr/>
          <p:nvPr/>
        </p:nvGrpSpPr>
        <p:grpSpPr>
          <a:xfrm>
            <a:off x="2136965" y="5572780"/>
            <a:ext cx="2895600" cy="980420"/>
            <a:chOff x="5257800" y="3447127"/>
            <a:chExt cx="2895600" cy="980420"/>
          </a:xfrm>
        </p:grpSpPr>
        <p:sp>
          <p:nvSpPr>
            <p:cNvPr id="32" name="Rectangle 31">
              <a:hlinkClick r:id="rId2" action="ppaction://hlinksldjump"/>
            </p:cNvPr>
            <p:cNvSpPr/>
            <p:nvPr/>
          </p:nvSpPr>
          <p:spPr>
            <a:xfrm>
              <a:off x="5257800" y="3480137"/>
              <a:ext cx="2895600" cy="914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33" name="Group 29"/>
            <p:cNvGrpSpPr/>
            <p:nvPr/>
          </p:nvGrpSpPr>
          <p:grpSpPr>
            <a:xfrm>
              <a:off x="6515100" y="3447127"/>
              <a:ext cx="419100" cy="980420"/>
              <a:chOff x="7007035" y="4191000"/>
              <a:chExt cx="419100" cy="980420"/>
            </a:xfrm>
          </p:grpSpPr>
          <p:sp>
            <p:nvSpPr>
              <p:cNvPr id="34" name="TextBox 33"/>
              <p:cNvSpPr txBox="1"/>
              <p:nvPr/>
            </p:nvSpPr>
            <p:spPr>
              <a:xfrm>
                <a:off x="7041770" y="4191000"/>
                <a:ext cx="384365" cy="523220"/>
              </a:xfrm>
              <a:prstGeom prst="rect">
                <a:avLst/>
              </a:prstGeom>
              <a:noFill/>
            </p:spPr>
            <p:txBody>
              <a:bodyPr wrap="none" rtlCol="0">
                <a:spAutoFit/>
              </a:bodyPr>
              <a:lstStyle/>
              <a:p>
                <a:r>
                  <a:rPr lang="en-US" sz="2800" dirty="0" smtClean="0"/>
                  <a:t>4</a:t>
                </a:r>
                <a:endParaRPr lang="en-US" sz="2800" dirty="0"/>
              </a:p>
            </p:txBody>
          </p:sp>
          <p:sp>
            <p:nvSpPr>
              <p:cNvPr id="35" name="TextBox 34"/>
              <p:cNvSpPr txBox="1"/>
              <p:nvPr/>
            </p:nvSpPr>
            <p:spPr>
              <a:xfrm>
                <a:off x="7041770" y="4648200"/>
                <a:ext cx="384365" cy="523220"/>
              </a:xfrm>
              <a:prstGeom prst="rect">
                <a:avLst/>
              </a:prstGeom>
              <a:noFill/>
            </p:spPr>
            <p:txBody>
              <a:bodyPr wrap="none" rtlCol="0">
                <a:spAutoFit/>
              </a:bodyPr>
              <a:lstStyle/>
              <a:p>
                <a:r>
                  <a:rPr lang="en-US" sz="2800" dirty="0" smtClean="0"/>
                  <a:t>8</a:t>
                </a:r>
                <a:endParaRPr lang="en-US" sz="2800" dirty="0"/>
              </a:p>
            </p:txBody>
          </p:sp>
          <p:cxnSp>
            <p:nvCxnSpPr>
              <p:cNvPr id="36" name="Straight Connector 35"/>
              <p:cNvCxnSpPr/>
              <p:nvPr/>
            </p:nvCxnSpPr>
            <p:spPr>
              <a:xfrm>
                <a:off x="7007035" y="4714220"/>
                <a:ext cx="38773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1"/>
          <p:cNvGrpSpPr/>
          <p:nvPr/>
        </p:nvGrpSpPr>
        <p:grpSpPr>
          <a:xfrm>
            <a:off x="1447800" y="609600"/>
            <a:ext cx="6629400" cy="5029200"/>
            <a:chOff x="1447800" y="609600"/>
            <a:chExt cx="6629400" cy="5029200"/>
          </a:xfrm>
        </p:grpSpPr>
        <p:sp>
          <p:nvSpPr>
            <p:cNvPr id="3" name="5-Point Star 2"/>
            <p:cNvSpPr/>
            <p:nvPr/>
          </p:nvSpPr>
          <p:spPr>
            <a:xfrm>
              <a:off x="1447800" y="609600"/>
              <a:ext cx="6629400" cy="5029200"/>
            </a:xfrm>
            <a:prstGeom prst="star5">
              <a:avLst/>
            </a:prstGeom>
            <a:gradFill flip="none" rotWithShape="1">
              <a:gsLst>
                <a:gs pos="0">
                  <a:srgbClr val="3366FF"/>
                </a:gs>
                <a:gs pos="45000">
                  <a:srgbClr val="FFFFFF"/>
                </a:gs>
              </a:gsLst>
              <a:path path="circle">
                <a:fillToRect l="100000" t="100000"/>
              </a:path>
              <a:tileRect r="-100000" b="-10000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000" dirty="0">
                <a:solidFill>
                  <a:srgbClr val="000090"/>
                </a:solidFill>
              </a:endParaRPr>
            </a:p>
          </p:txBody>
        </p:sp>
        <p:sp>
          <p:nvSpPr>
            <p:cNvPr id="4" name="TextBox 3"/>
            <p:cNvSpPr txBox="1"/>
            <p:nvPr/>
          </p:nvSpPr>
          <p:spPr>
            <a:xfrm>
              <a:off x="2933700" y="2667000"/>
              <a:ext cx="3733800" cy="1077218"/>
            </a:xfrm>
            <a:prstGeom prst="rect">
              <a:avLst/>
            </a:prstGeom>
            <a:noFill/>
          </p:spPr>
          <p:txBody>
            <a:bodyPr wrap="square" rtlCol="0">
              <a:spAutoFit/>
            </a:bodyPr>
            <a:lstStyle/>
            <a:p>
              <a:pPr algn="ctr"/>
              <a:r>
                <a:rPr lang="en-US" sz="3200" b="1" dirty="0" smtClean="0">
                  <a:solidFill>
                    <a:srgbClr val="0000FF"/>
                  </a:solidFill>
                  <a:latin typeface="Georgia"/>
                  <a:cs typeface="Georgia"/>
                </a:rPr>
                <a:t>You’re Right! Great Job!</a:t>
              </a:r>
              <a:endParaRPr lang="en-US" sz="3200" b="1" dirty="0">
                <a:solidFill>
                  <a:srgbClr val="0000FF"/>
                </a:solidFill>
                <a:latin typeface="Georgia"/>
                <a:cs typeface="Georgia"/>
              </a:endParaRPr>
            </a:p>
          </p:txBody>
        </p:sp>
      </p:grpSp>
      <p:sp>
        <p:nvSpPr>
          <p:cNvPr id="5" name="Action Button: Home 4">
            <a:hlinkClick r:id="rId3" action="ppaction://hlinksldjump" highlightClick="1"/>
          </p:cNvPr>
          <p:cNvSpPr/>
          <p:nvPr/>
        </p:nvSpPr>
        <p:spPr>
          <a:xfrm>
            <a:off x="533400" y="5638800"/>
            <a:ext cx="1042416" cy="1042416"/>
          </a:xfrm>
          <a:prstGeom prst="actionButtonHo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8" name="Group 7"/>
          <p:cNvGrpSpPr/>
          <p:nvPr/>
        </p:nvGrpSpPr>
        <p:grpSpPr>
          <a:xfrm>
            <a:off x="7796784" y="5562600"/>
            <a:ext cx="1118616" cy="1042416"/>
            <a:chOff x="7796784" y="5562600"/>
            <a:chExt cx="1118616" cy="1042416"/>
          </a:xfrm>
        </p:grpSpPr>
        <p:sp>
          <p:nvSpPr>
            <p:cNvPr id="6" name="Action Button: Custom 5">
              <a:hlinkClick r:id="rId4" action="ppaction://hlinksldjump" highlightClick="1"/>
            </p:cNvPr>
            <p:cNvSpPr/>
            <p:nvPr/>
          </p:nvSpPr>
          <p:spPr>
            <a:xfrm>
              <a:off x="7796784" y="5562600"/>
              <a:ext cx="1042416" cy="1042416"/>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p:cNvSpPr txBox="1"/>
            <p:nvPr/>
          </p:nvSpPr>
          <p:spPr>
            <a:xfrm>
              <a:off x="7806841" y="5754469"/>
              <a:ext cx="1108559" cy="646331"/>
            </a:xfrm>
            <a:prstGeom prst="rect">
              <a:avLst/>
            </a:prstGeom>
            <a:noFill/>
          </p:spPr>
          <p:txBody>
            <a:bodyPr wrap="none" rtlCol="0">
              <a:spAutoFit/>
            </a:bodyPr>
            <a:lstStyle/>
            <a:p>
              <a:pPr algn="ctr"/>
              <a:r>
                <a:rPr lang="en-US" dirty="0" smtClean="0"/>
                <a:t>Next</a:t>
              </a:r>
            </a:p>
            <a:p>
              <a:pPr algn="ctr"/>
              <a:r>
                <a:rPr lang="en-US" dirty="0" smtClean="0"/>
                <a:t>Question</a:t>
              </a:r>
              <a:endParaRPr lang="en-US"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2" name="Applause"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Double Wave 1">
            <a:hlinkClick r:id="rId3" action="ppaction://hlinksldjump">
              <a:snd r:embed="rId2" name="Ooooh"/>
            </a:hlinkClick>
          </p:cNvPr>
          <p:cNvSpPr/>
          <p:nvPr/>
        </p:nvSpPr>
        <p:spPr>
          <a:xfrm>
            <a:off x="1066800" y="1143000"/>
            <a:ext cx="6477000" cy="2743200"/>
          </a:xfrm>
          <a:prstGeom prst="doubleWave">
            <a:avLst/>
          </a:prstGeom>
          <a:gradFill flip="none" rotWithShape="1">
            <a:gsLst>
              <a:gs pos="0">
                <a:srgbClr val="3366FF"/>
              </a:gs>
              <a:gs pos="45000">
                <a:srgbClr val="FFFFFF"/>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smtClean="0">
                <a:solidFill>
                  <a:srgbClr val="000090"/>
                </a:solidFill>
              </a:rPr>
              <a:t>Try Again! </a:t>
            </a:r>
          </a:p>
          <a:p>
            <a:pPr algn="ctr"/>
            <a:r>
              <a:rPr lang="en-US" sz="5000" dirty="0" smtClean="0">
                <a:solidFill>
                  <a:srgbClr val="000090"/>
                </a:solidFill>
              </a:rPr>
              <a:t>You Can Do It!</a:t>
            </a:r>
            <a:endParaRPr lang="en-US" sz="5000" dirty="0">
              <a:solidFill>
                <a:srgbClr val="000090"/>
              </a:solidFill>
            </a:endParaRPr>
          </a:p>
        </p:txBody>
      </p:sp>
      <p:sp>
        <p:nvSpPr>
          <p:cNvPr id="3" name="TextBox 2"/>
          <p:cNvSpPr txBox="1"/>
          <p:nvPr/>
        </p:nvSpPr>
        <p:spPr>
          <a:xfrm>
            <a:off x="2133600" y="4038600"/>
            <a:ext cx="4482455" cy="923330"/>
          </a:xfrm>
          <a:prstGeom prst="rect">
            <a:avLst/>
          </a:prstGeom>
          <a:noFill/>
        </p:spPr>
        <p:txBody>
          <a:bodyPr wrap="none" rtlCol="0">
            <a:spAutoFit/>
          </a:bodyPr>
          <a:lstStyle/>
          <a:p>
            <a:pPr algn="ctr"/>
            <a:r>
              <a:rPr lang="en-US" dirty="0" smtClean="0"/>
              <a:t>REMEMBER:</a:t>
            </a:r>
          </a:p>
          <a:p>
            <a:pPr algn="ctr"/>
            <a:r>
              <a:rPr lang="en-US" dirty="0" smtClean="0"/>
              <a:t>Did you subtract correctly?</a:t>
            </a:r>
          </a:p>
          <a:p>
            <a:pPr algn="ctr"/>
            <a:r>
              <a:rPr lang="en-US" dirty="0" smtClean="0"/>
              <a:t>Did you put your answer in simplest form?</a:t>
            </a:r>
            <a:endParaRPr lang="en-US" dirty="0"/>
          </a:p>
        </p:txBody>
      </p:sp>
      <p:sp>
        <p:nvSpPr>
          <p:cNvPr id="4" name="Action Button: Home 3">
            <a:hlinkClick r:id="rId4" action="ppaction://hlinksldjump" highlightClick="1"/>
          </p:cNvPr>
          <p:cNvSpPr/>
          <p:nvPr/>
        </p:nvSpPr>
        <p:spPr>
          <a:xfrm>
            <a:off x="304800" y="5562600"/>
            <a:ext cx="1042416" cy="1042416"/>
          </a:xfrm>
          <a:prstGeom prst="actionButtonHo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7" name="Group 6"/>
          <p:cNvGrpSpPr/>
          <p:nvPr/>
        </p:nvGrpSpPr>
        <p:grpSpPr>
          <a:xfrm>
            <a:off x="7772400" y="5562600"/>
            <a:ext cx="1108559" cy="1042416"/>
            <a:chOff x="7772400" y="5562600"/>
            <a:chExt cx="1108559" cy="1042416"/>
          </a:xfrm>
        </p:grpSpPr>
        <p:sp>
          <p:nvSpPr>
            <p:cNvPr id="5" name="Action Button: Custom 4">
              <a:hlinkClick r:id="rId5" action="ppaction://hlinksldjump" highlightClick="1"/>
            </p:cNvPr>
            <p:cNvSpPr/>
            <p:nvPr/>
          </p:nvSpPr>
          <p:spPr>
            <a:xfrm>
              <a:off x="7796784" y="5562600"/>
              <a:ext cx="1042416" cy="1042416"/>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a:hlinkClick r:id="rId5" action="ppaction://hlinksldjump"/>
            </p:cNvPr>
            <p:cNvSpPr txBox="1"/>
            <p:nvPr/>
          </p:nvSpPr>
          <p:spPr>
            <a:xfrm>
              <a:off x="7772400" y="5629870"/>
              <a:ext cx="1108559" cy="923330"/>
            </a:xfrm>
            <a:prstGeom prst="rect">
              <a:avLst/>
            </a:prstGeom>
            <a:noFill/>
          </p:spPr>
          <p:txBody>
            <a:bodyPr wrap="none" rtlCol="0">
              <a:spAutoFit/>
            </a:bodyPr>
            <a:lstStyle/>
            <a:p>
              <a:pPr algn="ctr"/>
              <a:r>
                <a:rPr lang="en-US" dirty="0" smtClean="0"/>
                <a:t>Back</a:t>
              </a:r>
            </a:p>
            <a:p>
              <a:pPr algn="ctr"/>
              <a:r>
                <a:rPr lang="en-US" dirty="0" smtClean="0"/>
                <a:t>to</a:t>
              </a:r>
            </a:p>
            <a:p>
              <a:pPr algn="ctr"/>
              <a:r>
                <a:rPr lang="en-US" dirty="0" smtClean="0"/>
                <a:t>Question</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Oooo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1"/>
          <p:cNvGrpSpPr/>
          <p:nvPr/>
        </p:nvGrpSpPr>
        <p:grpSpPr>
          <a:xfrm>
            <a:off x="1752600" y="254675"/>
            <a:ext cx="1676400" cy="2031325"/>
            <a:chOff x="914400" y="1226403"/>
            <a:chExt cx="1676400" cy="2031325"/>
          </a:xfrm>
        </p:grpSpPr>
        <p:sp>
          <p:nvSpPr>
            <p:cNvPr id="3" name="TextBox 2"/>
            <p:cNvSpPr txBox="1"/>
            <p:nvPr/>
          </p:nvSpPr>
          <p:spPr>
            <a:xfrm>
              <a:off x="990600" y="2242065"/>
              <a:ext cx="1219200" cy="1015663"/>
            </a:xfrm>
            <a:prstGeom prst="rect">
              <a:avLst/>
            </a:prstGeom>
            <a:noFill/>
          </p:spPr>
          <p:txBody>
            <a:bodyPr wrap="square" rtlCol="0">
              <a:spAutoFit/>
            </a:bodyPr>
            <a:lstStyle/>
            <a:p>
              <a:r>
                <a:rPr lang="en-US" sz="6000" dirty="0" smtClean="0"/>
                <a:t>12</a:t>
              </a:r>
              <a:endParaRPr lang="en-US" sz="6000" dirty="0"/>
            </a:p>
          </p:txBody>
        </p:sp>
        <p:cxnSp>
          <p:nvCxnSpPr>
            <p:cNvPr id="4" name="Straight Connector 3"/>
            <p:cNvCxnSpPr/>
            <p:nvPr/>
          </p:nvCxnSpPr>
          <p:spPr>
            <a:xfrm>
              <a:off x="914400" y="2242066"/>
              <a:ext cx="1219200" cy="150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1028700" y="1226403"/>
              <a:ext cx="1562100" cy="1015661"/>
            </a:xfrm>
            <a:prstGeom prst="rect">
              <a:avLst/>
            </a:prstGeom>
            <a:noFill/>
          </p:spPr>
          <p:txBody>
            <a:bodyPr wrap="square" rtlCol="0">
              <a:spAutoFit/>
            </a:bodyPr>
            <a:lstStyle/>
            <a:p>
              <a:r>
                <a:rPr lang="en-US" sz="6000" dirty="0" smtClean="0"/>
                <a:t>11</a:t>
              </a:r>
              <a:endParaRPr lang="en-US" sz="6000" dirty="0"/>
            </a:p>
          </p:txBody>
        </p:sp>
      </p:grpSp>
      <p:grpSp>
        <p:nvGrpSpPr>
          <p:cNvPr id="10" name="Group 9"/>
          <p:cNvGrpSpPr/>
          <p:nvPr/>
        </p:nvGrpSpPr>
        <p:grpSpPr>
          <a:xfrm>
            <a:off x="4114800" y="256178"/>
            <a:ext cx="1981200" cy="2031325"/>
            <a:chOff x="914400" y="1226403"/>
            <a:chExt cx="1981200" cy="2031325"/>
          </a:xfrm>
        </p:grpSpPr>
        <p:sp>
          <p:nvSpPr>
            <p:cNvPr id="11" name="TextBox 10"/>
            <p:cNvSpPr txBox="1"/>
            <p:nvPr/>
          </p:nvSpPr>
          <p:spPr>
            <a:xfrm>
              <a:off x="990600" y="2242065"/>
              <a:ext cx="1219200" cy="1015663"/>
            </a:xfrm>
            <a:prstGeom prst="rect">
              <a:avLst/>
            </a:prstGeom>
            <a:noFill/>
          </p:spPr>
          <p:txBody>
            <a:bodyPr wrap="square" rtlCol="0">
              <a:spAutoFit/>
            </a:bodyPr>
            <a:lstStyle/>
            <a:p>
              <a:r>
                <a:rPr lang="en-US" sz="6000" dirty="0" smtClean="0"/>
                <a:t>12</a:t>
              </a:r>
              <a:endParaRPr lang="en-US" sz="6000" dirty="0"/>
            </a:p>
          </p:txBody>
        </p:sp>
        <p:cxnSp>
          <p:nvCxnSpPr>
            <p:cNvPr id="12" name="Straight Connector 11"/>
            <p:cNvCxnSpPr/>
            <p:nvPr/>
          </p:nvCxnSpPr>
          <p:spPr>
            <a:xfrm>
              <a:off x="914400" y="2242066"/>
              <a:ext cx="1219200" cy="150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1333500" y="1226403"/>
              <a:ext cx="1562100" cy="1015661"/>
            </a:xfrm>
            <a:prstGeom prst="rect">
              <a:avLst/>
            </a:prstGeom>
            <a:noFill/>
          </p:spPr>
          <p:txBody>
            <a:bodyPr wrap="square" rtlCol="0">
              <a:spAutoFit/>
            </a:bodyPr>
            <a:lstStyle/>
            <a:p>
              <a:r>
                <a:rPr lang="en-US" sz="6000" dirty="0" smtClean="0"/>
                <a:t>7</a:t>
              </a:r>
              <a:endParaRPr lang="en-US" sz="6000" dirty="0"/>
            </a:p>
          </p:txBody>
        </p:sp>
      </p:grpSp>
      <p:sp>
        <p:nvSpPr>
          <p:cNvPr id="14" name="TextBox 13"/>
          <p:cNvSpPr txBox="1"/>
          <p:nvPr/>
        </p:nvSpPr>
        <p:spPr>
          <a:xfrm>
            <a:off x="3429000" y="609600"/>
            <a:ext cx="440896" cy="1015663"/>
          </a:xfrm>
          <a:prstGeom prst="rect">
            <a:avLst/>
          </a:prstGeom>
          <a:noFill/>
        </p:spPr>
        <p:txBody>
          <a:bodyPr wrap="none" rtlCol="0">
            <a:spAutoFit/>
          </a:bodyPr>
          <a:lstStyle/>
          <a:p>
            <a:r>
              <a:rPr lang="en-US" sz="6000" dirty="0" smtClean="0"/>
              <a:t>-</a:t>
            </a:r>
            <a:endParaRPr lang="en-US" sz="6000" dirty="0"/>
          </a:p>
        </p:txBody>
      </p:sp>
      <p:sp>
        <p:nvSpPr>
          <p:cNvPr id="15" name="TextBox 14"/>
          <p:cNvSpPr txBox="1"/>
          <p:nvPr/>
        </p:nvSpPr>
        <p:spPr>
          <a:xfrm>
            <a:off x="5735526" y="762000"/>
            <a:ext cx="589074" cy="923330"/>
          </a:xfrm>
          <a:prstGeom prst="rect">
            <a:avLst/>
          </a:prstGeom>
          <a:noFill/>
        </p:spPr>
        <p:txBody>
          <a:bodyPr wrap="none" rtlCol="0">
            <a:spAutoFit/>
          </a:bodyPr>
          <a:lstStyle/>
          <a:p>
            <a:r>
              <a:rPr lang="en-US" sz="5400" dirty="0" smtClean="0"/>
              <a:t>=</a:t>
            </a:r>
            <a:endParaRPr lang="en-US" sz="5400" dirty="0"/>
          </a:p>
        </p:txBody>
      </p:sp>
      <p:sp>
        <p:nvSpPr>
          <p:cNvPr id="16" name="TextBox 15"/>
          <p:cNvSpPr txBox="1"/>
          <p:nvPr/>
        </p:nvSpPr>
        <p:spPr>
          <a:xfrm>
            <a:off x="1307232" y="3784937"/>
            <a:ext cx="826368" cy="1015663"/>
          </a:xfrm>
          <a:prstGeom prst="rect">
            <a:avLst/>
          </a:prstGeom>
          <a:noFill/>
        </p:spPr>
        <p:txBody>
          <a:bodyPr wrap="none" rtlCol="0">
            <a:spAutoFit/>
          </a:bodyPr>
          <a:lstStyle/>
          <a:p>
            <a:r>
              <a:rPr lang="en-US" sz="6000" dirty="0" smtClean="0"/>
              <a:t>b. </a:t>
            </a:r>
            <a:endParaRPr lang="en-US" sz="6000" dirty="0"/>
          </a:p>
        </p:txBody>
      </p:sp>
      <p:sp>
        <p:nvSpPr>
          <p:cNvPr id="17" name="TextBox 16"/>
          <p:cNvSpPr txBox="1"/>
          <p:nvPr/>
        </p:nvSpPr>
        <p:spPr>
          <a:xfrm>
            <a:off x="1295400" y="4953000"/>
            <a:ext cx="783162" cy="1015663"/>
          </a:xfrm>
          <a:prstGeom prst="rect">
            <a:avLst/>
          </a:prstGeom>
          <a:noFill/>
        </p:spPr>
        <p:txBody>
          <a:bodyPr wrap="none" rtlCol="0">
            <a:spAutoFit/>
          </a:bodyPr>
          <a:lstStyle/>
          <a:p>
            <a:r>
              <a:rPr lang="en-US" sz="6000" dirty="0" smtClean="0"/>
              <a:t>c. </a:t>
            </a:r>
            <a:endParaRPr lang="en-US" sz="6000" dirty="0"/>
          </a:p>
        </p:txBody>
      </p:sp>
      <p:sp>
        <p:nvSpPr>
          <p:cNvPr id="18" name="TextBox 17"/>
          <p:cNvSpPr txBox="1"/>
          <p:nvPr/>
        </p:nvSpPr>
        <p:spPr>
          <a:xfrm>
            <a:off x="1295400" y="2565737"/>
            <a:ext cx="826368" cy="1015663"/>
          </a:xfrm>
          <a:prstGeom prst="rect">
            <a:avLst/>
          </a:prstGeom>
          <a:noFill/>
        </p:spPr>
        <p:txBody>
          <a:bodyPr wrap="none" rtlCol="0">
            <a:spAutoFit/>
          </a:bodyPr>
          <a:lstStyle/>
          <a:p>
            <a:r>
              <a:rPr lang="en-US" sz="6000" dirty="0" smtClean="0"/>
              <a:t>a. </a:t>
            </a:r>
            <a:endParaRPr lang="en-US" sz="6000" dirty="0"/>
          </a:p>
        </p:txBody>
      </p:sp>
      <p:grpSp>
        <p:nvGrpSpPr>
          <p:cNvPr id="19" name="Group 18"/>
          <p:cNvGrpSpPr/>
          <p:nvPr/>
        </p:nvGrpSpPr>
        <p:grpSpPr>
          <a:xfrm>
            <a:off x="2133600" y="2590800"/>
            <a:ext cx="2895600" cy="990600"/>
            <a:chOff x="5257800" y="3436947"/>
            <a:chExt cx="2895600" cy="990600"/>
          </a:xfrm>
        </p:grpSpPr>
        <p:sp>
          <p:nvSpPr>
            <p:cNvPr id="20" name="Rectangle 19">
              <a:hlinkClick r:id="rId2" action="ppaction://hlinksldjump"/>
            </p:cNvPr>
            <p:cNvSpPr/>
            <p:nvPr/>
          </p:nvSpPr>
          <p:spPr>
            <a:xfrm>
              <a:off x="5257800" y="3480137"/>
              <a:ext cx="2895600" cy="914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21" name="Group 29"/>
            <p:cNvGrpSpPr/>
            <p:nvPr/>
          </p:nvGrpSpPr>
          <p:grpSpPr>
            <a:xfrm>
              <a:off x="6532038" y="3436947"/>
              <a:ext cx="402162" cy="990600"/>
              <a:chOff x="7023973" y="4180820"/>
              <a:chExt cx="402162" cy="990600"/>
            </a:xfrm>
          </p:grpSpPr>
          <p:sp>
            <p:nvSpPr>
              <p:cNvPr id="22" name="TextBox 21"/>
              <p:cNvSpPr txBox="1"/>
              <p:nvPr/>
            </p:nvSpPr>
            <p:spPr>
              <a:xfrm>
                <a:off x="7023973" y="4180820"/>
                <a:ext cx="384365" cy="523220"/>
              </a:xfrm>
              <a:prstGeom prst="rect">
                <a:avLst/>
              </a:prstGeom>
              <a:noFill/>
            </p:spPr>
            <p:txBody>
              <a:bodyPr wrap="none" rtlCol="0">
                <a:spAutoFit/>
              </a:bodyPr>
              <a:lstStyle/>
              <a:p>
                <a:r>
                  <a:rPr lang="en-US" sz="2800" dirty="0" smtClean="0"/>
                  <a:t>2</a:t>
                </a:r>
                <a:endParaRPr lang="en-US" sz="2800" dirty="0"/>
              </a:p>
            </p:txBody>
          </p:sp>
          <p:sp>
            <p:nvSpPr>
              <p:cNvPr id="23" name="TextBox 22"/>
              <p:cNvSpPr txBox="1"/>
              <p:nvPr/>
            </p:nvSpPr>
            <p:spPr>
              <a:xfrm>
                <a:off x="7041770" y="4648200"/>
                <a:ext cx="384365" cy="523220"/>
              </a:xfrm>
              <a:prstGeom prst="rect">
                <a:avLst/>
              </a:prstGeom>
              <a:noFill/>
            </p:spPr>
            <p:txBody>
              <a:bodyPr wrap="none" rtlCol="0">
                <a:spAutoFit/>
              </a:bodyPr>
              <a:lstStyle/>
              <a:p>
                <a:r>
                  <a:rPr lang="en-US" sz="2800" dirty="0" smtClean="0"/>
                  <a:t>6</a:t>
                </a:r>
                <a:endParaRPr lang="en-US" sz="2800" dirty="0"/>
              </a:p>
            </p:txBody>
          </p:sp>
          <p:cxnSp>
            <p:nvCxnSpPr>
              <p:cNvPr id="24" name="Straight Connector 23"/>
              <p:cNvCxnSpPr/>
              <p:nvPr/>
            </p:nvCxnSpPr>
            <p:spPr>
              <a:xfrm>
                <a:off x="7023973" y="4712632"/>
                <a:ext cx="38773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grpSp>
        <p:nvGrpSpPr>
          <p:cNvPr id="25" name="Group 24"/>
          <p:cNvGrpSpPr/>
          <p:nvPr/>
        </p:nvGrpSpPr>
        <p:grpSpPr>
          <a:xfrm>
            <a:off x="2133600" y="4978063"/>
            <a:ext cx="2895600" cy="990600"/>
            <a:chOff x="5257800" y="3436947"/>
            <a:chExt cx="2895600" cy="990600"/>
          </a:xfrm>
        </p:grpSpPr>
        <p:sp>
          <p:nvSpPr>
            <p:cNvPr id="26" name="Rectangle 25">
              <a:hlinkClick r:id="rId2" action="ppaction://hlinksldjump"/>
            </p:cNvPr>
            <p:cNvSpPr/>
            <p:nvPr/>
          </p:nvSpPr>
          <p:spPr>
            <a:xfrm>
              <a:off x="5257800" y="3480137"/>
              <a:ext cx="2895600" cy="914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27" name="Group 29"/>
            <p:cNvGrpSpPr/>
            <p:nvPr/>
          </p:nvGrpSpPr>
          <p:grpSpPr>
            <a:xfrm>
              <a:off x="6405810" y="3436947"/>
              <a:ext cx="584064" cy="990600"/>
              <a:chOff x="6897745" y="4180820"/>
              <a:chExt cx="584064" cy="990600"/>
            </a:xfrm>
          </p:grpSpPr>
          <p:sp>
            <p:nvSpPr>
              <p:cNvPr id="28" name="TextBox 27"/>
              <p:cNvSpPr txBox="1"/>
              <p:nvPr/>
            </p:nvSpPr>
            <p:spPr>
              <a:xfrm>
                <a:off x="7023973" y="4180820"/>
                <a:ext cx="384365" cy="523220"/>
              </a:xfrm>
              <a:prstGeom prst="rect">
                <a:avLst/>
              </a:prstGeom>
              <a:noFill/>
            </p:spPr>
            <p:txBody>
              <a:bodyPr wrap="none" rtlCol="0">
                <a:spAutoFit/>
              </a:bodyPr>
              <a:lstStyle/>
              <a:p>
                <a:r>
                  <a:rPr lang="en-US" sz="2800" dirty="0" smtClean="0"/>
                  <a:t>4</a:t>
                </a:r>
                <a:endParaRPr lang="en-US" sz="2800" dirty="0"/>
              </a:p>
            </p:txBody>
          </p:sp>
          <p:sp>
            <p:nvSpPr>
              <p:cNvPr id="29" name="TextBox 28"/>
              <p:cNvSpPr txBox="1"/>
              <p:nvPr/>
            </p:nvSpPr>
            <p:spPr>
              <a:xfrm>
                <a:off x="6897745" y="4648200"/>
                <a:ext cx="584064" cy="523220"/>
              </a:xfrm>
              <a:prstGeom prst="rect">
                <a:avLst/>
              </a:prstGeom>
              <a:noFill/>
            </p:spPr>
            <p:txBody>
              <a:bodyPr wrap="none" rtlCol="0">
                <a:spAutoFit/>
              </a:bodyPr>
              <a:lstStyle/>
              <a:p>
                <a:r>
                  <a:rPr lang="en-US" sz="2800" dirty="0" smtClean="0"/>
                  <a:t>12</a:t>
                </a:r>
                <a:endParaRPr lang="en-US" sz="2800" dirty="0"/>
              </a:p>
            </p:txBody>
          </p:sp>
          <p:cxnSp>
            <p:nvCxnSpPr>
              <p:cNvPr id="30" name="Straight Connector 29"/>
              <p:cNvCxnSpPr/>
              <p:nvPr/>
            </p:nvCxnSpPr>
            <p:spPr>
              <a:xfrm>
                <a:off x="7023973" y="4712632"/>
                <a:ext cx="38773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grpSp>
        <p:nvGrpSpPr>
          <p:cNvPr id="31" name="Group 30"/>
          <p:cNvGrpSpPr/>
          <p:nvPr/>
        </p:nvGrpSpPr>
        <p:grpSpPr>
          <a:xfrm>
            <a:off x="2133600" y="3784937"/>
            <a:ext cx="2895600" cy="990600"/>
            <a:chOff x="5257800" y="3436947"/>
            <a:chExt cx="2895600" cy="990600"/>
          </a:xfrm>
        </p:grpSpPr>
        <p:sp>
          <p:nvSpPr>
            <p:cNvPr id="32" name="Rectangle 31">
              <a:hlinkClick r:id="rId3" action="ppaction://hlinksldjump"/>
            </p:cNvPr>
            <p:cNvSpPr/>
            <p:nvPr/>
          </p:nvSpPr>
          <p:spPr>
            <a:xfrm>
              <a:off x="5257800" y="3480137"/>
              <a:ext cx="2895600" cy="914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33" name="Group 29"/>
            <p:cNvGrpSpPr/>
            <p:nvPr/>
          </p:nvGrpSpPr>
          <p:grpSpPr>
            <a:xfrm>
              <a:off x="6532038" y="3436947"/>
              <a:ext cx="402162" cy="990600"/>
              <a:chOff x="7023973" y="4180820"/>
              <a:chExt cx="402162" cy="990600"/>
            </a:xfrm>
          </p:grpSpPr>
          <p:sp>
            <p:nvSpPr>
              <p:cNvPr id="34" name="TextBox 33"/>
              <p:cNvSpPr txBox="1"/>
              <p:nvPr/>
            </p:nvSpPr>
            <p:spPr>
              <a:xfrm>
                <a:off x="7023973" y="4180820"/>
                <a:ext cx="384365" cy="523220"/>
              </a:xfrm>
              <a:prstGeom prst="rect">
                <a:avLst/>
              </a:prstGeom>
              <a:noFill/>
            </p:spPr>
            <p:txBody>
              <a:bodyPr wrap="none" rtlCol="0">
                <a:spAutoFit/>
              </a:bodyPr>
              <a:lstStyle/>
              <a:p>
                <a:r>
                  <a:rPr lang="en-US" sz="2800" dirty="0" smtClean="0"/>
                  <a:t>1</a:t>
                </a:r>
                <a:endParaRPr lang="en-US" sz="2800" dirty="0"/>
              </a:p>
            </p:txBody>
          </p:sp>
          <p:sp>
            <p:nvSpPr>
              <p:cNvPr id="35" name="TextBox 34"/>
              <p:cNvSpPr txBox="1"/>
              <p:nvPr/>
            </p:nvSpPr>
            <p:spPr>
              <a:xfrm>
                <a:off x="7041770" y="4648200"/>
                <a:ext cx="384365" cy="523220"/>
              </a:xfrm>
              <a:prstGeom prst="rect">
                <a:avLst/>
              </a:prstGeom>
              <a:noFill/>
            </p:spPr>
            <p:txBody>
              <a:bodyPr wrap="none" rtlCol="0">
                <a:spAutoFit/>
              </a:bodyPr>
              <a:lstStyle/>
              <a:p>
                <a:r>
                  <a:rPr lang="en-US" sz="2800" dirty="0" smtClean="0"/>
                  <a:t>3</a:t>
                </a:r>
                <a:endParaRPr lang="en-US" sz="2800" dirty="0"/>
              </a:p>
            </p:txBody>
          </p:sp>
          <p:cxnSp>
            <p:nvCxnSpPr>
              <p:cNvPr id="36" name="Straight Connector 35"/>
              <p:cNvCxnSpPr/>
              <p:nvPr/>
            </p:nvCxnSpPr>
            <p:spPr>
              <a:xfrm>
                <a:off x="7023973" y="4712632"/>
                <a:ext cx="38773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1"/>
          <p:cNvGrpSpPr/>
          <p:nvPr/>
        </p:nvGrpSpPr>
        <p:grpSpPr>
          <a:xfrm>
            <a:off x="1447800" y="609600"/>
            <a:ext cx="6629400" cy="5029200"/>
            <a:chOff x="1447800" y="609600"/>
            <a:chExt cx="6629400" cy="5029200"/>
          </a:xfrm>
        </p:grpSpPr>
        <p:sp>
          <p:nvSpPr>
            <p:cNvPr id="3" name="5-Point Star 2"/>
            <p:cNvSpPr/>
            <p:nvPr/>
          </p:nvSpPr>
          <p:spPr>
            <a:xfrm>
              <a:off x="1447800" y="609600"/>
              <a:ext cx="6629400" cy="5029200"/>
            </a:xfrm>
            <a:prstGeom prst="star5">
              <a:avLst/>
            </a:prstGeom>
            <a:gradFill flip="none" rotWithShape="1">
              <a:gsLst>
                <a:gs pos="0">
                  <a:srgbClr val="3366FF"/>
                </a:gs>
                <a:gs pos="45000">
                  <a:srgbClr val="FFFFFF"/>
                </a:gs>
              </a:gsLst>
              <a:path path="circle">
                <a:fillToRect l="100000" t="100000"/>
              </a:path>
              <a:tileRect r="-100000" b="-10000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000" dirty="0">
                <a:solidFill>
                  <a:srgbClr val="000090"/>
                </a:solidFill>
              </a:endParaRPr>
            </a:p>
          </p:txBody>
        </p:sp>
        <p:sp>
          <p:nvSpPr>
            <p:cNvPr id="4" name="TextBox 3"/>
            <p:cNvSpPr txBox="1"/>
            <p:nvPr/>
          </p:nvSpPr>
          <p:spPr>
            <a:xfrm>
              <a:off x="2933700" y="2667000"/>
              <a:ext cx="3733800" cy="1077218"/>
            </a:xfrm>
            <a:prstGeom prst="rect">
              <a:avLst/>
            </a:prstGeom>
            <a:noFill/>
          </p:spPr>
          <p:txBody>
            <a:bodyPr wrap="square" rtlCol="0">
              <a:spAutoFit/>
            </a:bodyPr>
            <a:lstStyle/>
            <a:p>
              <a:pPr algn="ctr"/>
              <a:r>
                <a:rPr lang="en-US" sz="3200" b="1" dirty="0" smtClean="0">
                  <a:solidFill>
                    <a:srgbClr val="0000FF"/>
                  </a:solidFill>
                  <a:latin typeface="Georgia"/>
                  <a:cs typeface="Georgia"/>
                </a:rPr>
                <a:t>You’re Right! Great Job!</a:t>
              </a:r>
              <a:endParaRPr lang="en-US" sz="3200" b="1" dirty="0">
                <a:solidFill>
                  <a:srgbClr val="0000FF"/>
                </a:solidFill>
                <a:latin typeface="Georgia"/>
                <a:cs typeface="Georgia"/>
              </a:endParaRPr>
            </a:p>
          </p:txBody>
        </p:sp>
      </p:grpSp>
      <p:sp>
        <p:nvSpPr>
          <p:cNvPr id="5" name="Action Button: Home 4">
            <a:hlinkClick r:id="rId3" action="ppaction://hlinksldjump" highlightClick="1"/>
          </p:cNvPr>
          <p:cNvSpPr/>
          <p:nvPr/>
        </p:nvSpPr>
        <p:spPr>
          <a:xfrm>
            <a:off x="304800" y="5486400"/>
            <a:ext cx="1042416" cy="1042416"/>
          </a:xfrm>
          <a:prstGeom prst="actionButtonHo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8" name="Group 7"/>
          <p:cNvGrpSpPr/>
          <p:nvPr/>
        </p:nvGrpSpPr>
        <p:grpSpPr>
          <a:xfrm>
            <a:off x="7806841" y="5562600"/>
            <a:ext cx="1108559" cy="1042416"/>
            <a:chOff x="7806841" y="5562600"/>
            <a:chExt cx="1108559" cy="1042416"/>
          </a:xfrm>
        </p:grpSpPr>
        <p:sp>
          <p:nvSpPr>
            <p:cNvPr id="6" name="Action Button: Custom 5">
              <a:hlinkClick r:id="rId4" action="ppaction://hlinksldjump" highlightClick="1"/>
            </p:cNvPr>
            <p:cNvSpPr/>
            <p:nvPr/>
          </p:nvSpPr>
          <p:spPr>
            <a:xfrm>
              <a:off x="7848600" y="5562600"/>
              <a:ext cx="1042416" cy="1042416"/>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p:cNvSpPr txBox="1"/>
            <p:nvPr/>
          </p:nvSpPr>
          <p:spPr>
            <a:xfrm>
              <a:off x="7806841" y="5715000"/>
              <a:ext cx="1108559" cy="646331"/>
            </a:xfrm>
            <a:prstGeom prst="rect">
              <a:avLst/>
            </a:prstGeom>
            <a:noFill/>
          </p:spPr>
          <p:txBody>
            <a:bodyPr wrap="none" rtlCol="0">
              <a:spAutoFit/>
            </a:bodyPr>
            <a:lstStyle/>
            <a:p>
              <a:pPr algn="ctr"/>
              <a:r>
                <a:rPr lang="en-US" dirty="0" smtClean="0"/>
                <a:t>Next</a:t>
              </a:r>
            </a:p>
            <a:p>
              <a:pPr algn="ctr"/>
              <a:r>
                <a:rPr lang="en-US" dirty="0" smtClean="0"/>
                <a:t>Question</a:t>
              </a:r>
              <a:endParaRPr lang="en-US"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2" name="Applause"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Double Wave 1">
            <a:hlinkClick r:id="rId3" action="ppaction://hlinksldjump">
              <a:snd r:embed="rId2" name="Ooooh"/>
            </a:hlinkClick>
          </p:cNvPr>
          <p:cNvSpPr/>
          <p:nvPr/>
        </p:nvSpPr>
        <p:spPr>
          <a:xfrm>
            <a:off x="1066800" y="1143000"/>
            <a:ext cx="6477000" cy="2743200"/>
          </a:xfrm>
          <a:prstGeom prst="doubleWave">
            <a:avLst/>
          </a:prstGeom>
          <a:gradFill flip="none" rotWithShape="1">
            <a:gsLst>
              <a:gs pos="0">
                <a:srgbClr val="3366FF"/>
              </a:gs>
              <a:gs pos="45000">
                <a:srgbClr val="FFFFFF"/>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smtClean="0">
                <a:solidFill>
                  <a:srgbClr val="000090"/>
                </a:solidFill>
              </a:rPr>
              <a:t>Try Again! </a:t>
            </a:r>
          </a:p>
          <a:p>
            <a:pPr algn="ctr"/>
            <a:r>
              <a:rPr lang="en-US" sz="5000" dirty="0" smtClean="0">
                <a:solidFill>
                  <a:srgbClr val="000090"/>
                </a:solidFill>
              </a:rPr>
              <a:t>You Can Do It!</a:t>
            </a:r>
            <a:endParaRPr lang="en-US" sz="5000" dirty="0">
              <a:solidFill>
                <a:srgbClr val="000090"/>
              </a:solidFill>
            </a:endParaRPr>
          </a:p>
        </p:txBody>
      </p:sp>
      <p:sp>
        <p:nvSpPr>
          <p:cNvPr id="3" name="TextBox 2"/>
          <p:cNvSpPr txBox="1"/>
          <p:nvPr/>
        </p:nvSpPr>
        <p:spPr>
          <a:xfrm>
            <a:off x="2133600" y="4038600"/>
            <a:ext cx="4482455" cy="646331"/>
          </a:xfrm>
          <a:prstGeom prst="rect">
            <a:avLst/>
          </a:prstGeom>
          <a:noFill/>
        </p:spPr>
        <p:txBody>
          <a:bodyPr wrap="none" rtlCol="0">
            <a:spAutoFit/>
          </a:bodyPr>
          <a:lstStyle/>
          <a:p>
            <a:pPr algn="ctr"/>
            <a:r>
              <a:rPr lang="en-US" dirty="0" smtClean="0"/>
              <a:t>REMEMBER:</a:t>
            </a:r>
          </a:p>
          <a:p>
            <a:pPr algn="ctr"/>
            <a:r>
              <a:rPr lang="en-US" dirty="0" smtClean="0"/>
              <a:t>Did you put your answer in simplest form?</a:t>
            </a:r>
            <a:endParaRPr lang="en-US" dirty="0"/>
          </a:p>
        </p:txBody>
      </p:sp>
      <p:sp>
        <p:nvSpPr>
          <p:cNvPr id="4" name="Action Button: Home 3">
            <a:hlinkClick r:id="rId4" action="ppaction://hlinksldjump" highlightClick="1"/>
          </p:cNvPr>
          <p:cNvSpPr/>
          <p:nvPr/>
        </p:nvSpPr>
        <p:spPr>
          <a:xfrm>
            <a:off x="381000" y="5562600"/>
            <a:ext cx="1042416" cy="1042416"/>
          </a:xfrm>
          <a:prstGeom prst="actionButtonHo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7" name="Group 6"/>
          <p:cNvGrpSpPr/>
          <p:nvPr/>
        </p:nvGrpSpPr>
        <p:grpSpPr>
          <a:xfrm>
            <a:off x="7696200" y="5562600"/>
            <a:ext cx="1108559" cy="1042416"/>
            <a:chOff x="7696200" y="5562600"/>
            <a:chExt cx="1108559" cy="1042416"/>
          </a:xfrm>
        </p:grpSpPr>
        <p:sp>
          <p:nvSpPr>
            <p:cNvPr id="5" name="Action Button: Custom 4">
              <a:hlinkClick r:id="rId5" action="ppaction://hlinksldjump" highlightClick="1"/>
            </p:cNvPr>
            <p:cNvSpPr/>
            <p:nvPr/>
          </p:nvSpPr>
          <p:spPr>
            <a:xfrm>
              <a:off x="7720584" y="5562600"/>
              <a:ext cx="1042416" cy="1042416"/>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a:hlinkClick r:id="rId5" action="ppaction://hlinksldjump"/>
            </p:cNvPr>
            <p:cNvSpPr txBox="1"/>
            <p:nvPr/>
          </p:nvSpPr>
          <p:spPr>
            <a:xfrm>
              <a:off x="7696200" y="5562600"/>
              <a:ext cx="1108559" cy="923330"/>
            </a:xfrm>
            <a:prstGeom prst="rect">
              <a:avLst/>
            </a:prstGeom>
            <a:noFill/>
          </p:spPr>
          <p:txBody>
            <a:bodyPr wrap="none" rtlCol="0">
              <a:spAutoFit/>
            </a:bodyPr>
            <a:lstStyle/>
            <a:p>
              <a:pPr algn="ctr"/>
              <a:r>
                <a:rPr lang="en-US" dirty="0" smtClean="0"/>
                <a:t>Back</a:t>
              </a:r>
            </a:p>
            <a:p>
              <a:pPr algn="ctr"/>
              <a:r>
                <a:rPr lang="en-US" dirty="0" smtClean="0"/>
                <a:t>to</a:t>
              </a:r>
            </a:p>
            <a:p>
              <a:pPr algn="ctr"/>
              <a:r>
                <a:rPr lang="en-US" dirty="0" smtClean="0"/>
                <a:t>Question</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Oooo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To Do:</a:t>
            </a:r>
            <a:endParaRPr lang="en-US" dirty="0"/>
          </a:p>
        </p:txBody>
      </p:sp>
      <p:sp>
        <p:nvSpPr>
          <p:cNvPr id="3" name="Content Placeholder 2"/>
          <p:cNvSpPr>
            <a:spLocks noGrp="1"/>
          </p:cNvSpPr>
          <p:nvPr>
            <p:ph idx="1"/>
          </p:nvPr>
        </p:nvSpPr>
        <p:spPr>
          <a:xfrm>
            <a:off x="457200" y="1570038"/>
            <a:ext cx="8229600" cy="4602162"/>
          </a:xfrm>
        </p:spPr>
        <p:txBody>
          <a:bodyPr/>
          <a:lstStyle/>
          <a:p>
            <a:r>
              <a:rPr lang="en-US" dirty="0" smtClean="0"/>
              <a:t>You are to navigate through this project on your own.</a:t>
            </a:r>
          </a:p>
          <a:p>
            <a:r>
              <a:rPr lang="en-US" dirty="0" smtClean="0"/>
              <a:t>Your goal is to understand fractions and decimals. You should be able to add and subtract fractions. You should be able to add and subtract with money. You should be able to apply your knowledge by answering questions and by using problems solving strategies.</a:t>
            </a:r>
          </a:p>
          <a:p>
            <a:r>
              <a:rPr lang="en-US" dirty="0" smtClean="0"/>
              <a:t>The Menu/Home page (which is the next page) will allow you to navigate through this Power Point. Click on the action buttons to move through the slides. To get back to the Menu/Home Page click on the                button. </a:t>
            </a:r>
          </a:p>
          <a:p>
            <a:endParaRPr lang="en-US" dirty="0"/>
          </a:p>
        </p:txBody>
      </p:sp>
      <p:sp>
        <p:nvSpPr>
          <p:cNvPr id="5" name="Action Button: Custom 4">
            <a:hlinkClick r:id="" action="ppaction://hlinkshowjump?jump=nextslide" highlightClick="1"/>
          </p:cNvPr>
          <p:cNvSpPr/>
          <p:nvPr/>
        </p:nvSpPr>
        <p:spPr>
          <a:xfrm>
            <a:off x="3200400" y="6248400"/>
            <a:ext cx="2667000" cy="533400"/>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Click here to continue. </a:t>
            </a:r>
            <a:endParaRPr lang="en-US" dirty="0"/>
          </a:p>
        </p:txBody>
      </p:sp>
      <p:sp>
        <p:nvSpPr>
          <p:cNvPr id="6" name="Action Button: Home 5">
            <a:hlinkClick r:id="rId2" action="ppaction://hlinksldjump" highlightClick="1"/>
          </p:cNvPr>
          <p:cNvSpPr/>
          <p:nvPr/>
        </p:nvSpPr>
        <p:spPr>
          <a:xfrm>
            <a:off x="5410200" y="5390388"/>
            <a:ext cx="685800" cy="521208"/>
          </a:xfrm>
          <a:prstGeom prst="actionButtonHo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1"/>
          <p:cNvGrpSpPr/>
          <p:nvPr/>
        </p:nvGrpSpPr>
        <p:grpSpPr>
          <a:xfrm>
            <a:off x="5181600" y="254674"/>
            <a:ext cx="1524000" cy="2031325"/>
            <a:chOff x="914400" y="1226403"/>
            <a:chExt cx="1524000" cy="2031325"/>
          </a:xfrm>
        </p:grpSpPr>
        <p:sp>
          <p:nvSpPr>
            <p:cNvPr id="3" name="TextBox 2"/>
            <p:cNvSpPr txBox="1"/>
            <p:nvPr/>
          </p:nvSpPr>
          <p:spPr>
            <a:xfrm>
              <a:off x="1219200" y="2242065"/>
              <a:ext cx="1219200" cy="1015663"/>
            </a:xfrm>
            <a:prstGeom prst="rect">
              <a:avLst/>
            </a:prstGeom>
            <a:noFill/>
          </p:spPr>
          <p:txBody>
            <a:bodyPr wrap="square" rtlCol="0">
              <a:spAutoFit/>
            </a:bodyPr>
            <a:lstStyle/>
            <a:p>
              <a:r>
                <a:rPr lang="en-US" sz="6000" dirty="0" smtClean="0"/>
                <a:t>8</a:t>
              </a:r>
              <a:endParaRPr lang="en-US" sz="6000" dirty="0"/>
            </a:p>
          </p:txBody>
        </p:sp>
        <p:cxnSp>
          <p:nvCxnSpPr>
            <p:cNvPr id="4" name="Straight Connector 3"/>
            <p:cNvCxnSpPr/>
            <p:nvPr/>
          </p:nvCxnSpPr>
          <p:spPr>
            <a:xfrm>
              <a:off x="914400" y="2242066"/>
              <a:ext cx="1219200" cy="150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1181100" y="1226403"/>
              <a:ext cx="685800" cy="1015663"/>
            </a:xfrm>
            <a:prstGeom prst="rect">
              <a:avLst/>
            </a:prstGeom>
            <a:noFill/>
          </p:spPr>
          <p:txBody>
            <a:bodyPr wrap="square" rtlCol="0">
              <a:spAutoFit/>
            </a:bodyPr>
            <a:lstStyle/>
            <a:p>
              <a:r>
                <a:rPr lang="en-US" sz="6000" dirty="0" smtClean="0"/>
                <a:t>6</a:t>
              </a:r>
              <a:endParaRPr lang="en-US" sz="6000" dirty="0"/>
            </a:p>
          </p:txBody>
        </p:sp>
      </p:grpSp>
      <p:sp>
        <p:nvSpPr>
          <p:cNvPr id="6" name="TextBox 5"/>
          <p:cNvSpPr txBox="1"/>
          <p:nvPr/>
        </p:nvSpPr>
        <p:spPr>
          <a:xfrm>
            <a:off x="3197407" y="762000"/>
            <a:ext cx="655385" cy="1107996"/>
          </a:xfrm>
          <a:prstGeom prst="rect">
            <a:avLst/>
          </a:prstGeom>
          <a:noFill/>
        </p:spPr>
        <p:txBody>
          <a:bodyPr wrap="none" rtlCol="0">
            <a:spAutoFit/>
          </a:bodyPr>
          <a:lstStyle/>
          <a:p>
            <a:r>
              <a:rPr lang="en-US" sz="6600" dirty="0" smtClean="0"/>
              <a:t>1</a:t>
            </a:r>
            <a:endParaRPr lang="en-US" sz="6600" dirty="0"/>
          </a:p>
        </p:txBody>
      </p:sp>
      <p:sp>
        <p:nvSpPr>
          <p:cNvPr id="7" name="TextBox 6"/>
          <p:cNvSpPr txBox="1"/>
          <p:nvPr/>
        </p:nvSpPr>
        <p:spPr>
          <a:xfrm>
            <a:off x="4283504" y="685800"/>
            <a:ext cx="440896" cy="1015663"/>
          </a:xfrm>
          <a:prstGeom prst="rect">
            <a:avLst/>
          </a:prstGeom>
          <a:noFill/>
        </p:spPr>
        <p:txBody>
          <a:bodyPr wrap="none" rtlCol="0">
            <a:spAutoFit/>
          </a:bodyPr>
          <a:lstStyle/>
          <a:p>
            <a:r>
              <a:rPr lang="en-US" sz="6000" dirty="0" smtClean="0"/>
              <a:t>-</a:t>
            </a:r>
            <a:endParaRPr lang="en-US" sz="6000" dirty="0"/>
          </a:p>
        </p:txBody>
      </p:sp>
      <p:sp>
        <p:nvSpPr>
          <p:cNvPr id="8" name="TextBox 7"/>
          <p:cNvSpPr txBox="1"/>
          <p:nvPr/>
        </p:nvSpPr>
        <p:spPr>
          <a:xfrm>
            <a:off x="1383432" y="2362200"/>
            <a:ext cx="826368" cy="1015663"/>
          </a:xfrm>
          <a:prstGeom prst="rect">
            <a:avLst/>
          </a:prstGeom>
          <a:noFill/>
        </p:spPr>
        <p:txBody>
          <a:bodyPr wrap="none" rtlCol="0">
            <a:spAutoFit/>
          </a:bodyPr>
          <a:lstStyle/>
          <a:p>
            <a:r>
              <a:rPr lang="en-US" sz="6000" dirty="0" smtClean="0"/>
              <a:t>a. </a:t>
            </a:r>
            <a:endParaRPr lang="en-US" sz="6000" dirty="0"/>
          </a:p>
        </p:txBody>
      </p:sp>
      <p:sp>
        <p:nvSpPr>
          <p:cNvPr id="9" name="TextBox 8"/>
          <p:cNvSpPr txBox="1"/>
          <p:nvPr/>
        </p:nvSpPr>
        <p:spPr>
          <a:xfrm>
            <a:off x="1371600" y="3784937"/>
            <a:ext cx="826368" cy="1015663"/>
          </a:xfrm>
          <a:prstGeom prst="rect">
            <a:avLst/>
          </a:prstGeom>
          <a:noFill/>
        </p:spPr>
        <p:txBody>
          <a:bodyPr wrap="none" rtlCol="0">
            <a:spAutoFit/>
          </a:bodyPr>
          <a:lstStyle/>
          <a:p>
            <a:r>
              <a:rPr lang="en-US" sz="6000" dirty="0" smtClean="0"/>
              <a:t>b. </a:t>
            </a:r>
            <a:endParaRPr lang="en-US" sz="6000" dirty="0"/>
          </a:p>
        </p:txBody>
      </p:sp>
      <p:sp>
        <p:nvSpPr>
          <p:cNvPr id="10" name="TextBox 9"/>
          <p:cNvSpPr txBox="1"/>
          <p:nvPr/>
        </p:nvSpPr>
        <p:spPr>
          <a:xfrm>
            <a:off x="1371600" y="5004137"/>
            <a:ext cx="783162" cy="1015663"/>
          </a:xfrm>
          <a:prstGeom prst="rect">
            <a:avLst/>
          </a:prstGeom>
          <a:noFill/>
        </p:spPr>
        <p:txBody>
          <a:bodyPr wrap="none" rtlCol="0">
            <a:spAutoFit/>
          </a:bodyPr>
          <a:lstStyle/>
          <a:p>
            <a:r>
              <a:rPr lang="en-US" sz="6000" dirty="0" smtClean="0"/>
              <a:t>c. </a:t>
            </a:r>
            <a:endParaRPr lang="en-US" sz="6000" dirty="0"/>
          </a:p>
        </p:txBody>
      </p:sp>
      <p:grpSp>
        <p:nvGrpSpPr>
          <p:cNvPr id="11" name="Group 10"/>
          <p:cNvGrpSpPr/>
          <p:nvPr/>
        </p:nvGrpSpPr>
        <p:grpSpPr>
          <a:xfrm>
            <a:off x="2286000" y="3784937"/>
            <a:ext cx="2895600" cy="990600"/>
            <a:chOff x="5257800" y="3436947"/>
            <a:chExt cx="2895600" cy="990600"/>
          </a:xfrm>
        </p:grpSpPr>
        <p:sp>
          <p:nvSpPr>
            <p:cNvPr id="12" name="Rectangle 11">
              <a:hlinkClick r:id="rId2" action="ppaction://hlinksldjump"/>
            </p:cNvPr>
            <p:cNvSpPr/>
            <p:nvPr/>
          </p:nvSpPr>
          <p:spPr>
            <a:xfrm>
              <a:off x="5257800" y="3480137"/>
              <a:ext cx="2895600" cy="914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3" name="Group 29"/>
            <p:cNvGrpSpPr/>
            <p:nvPr/>
          </p:nvGrpSpPr>
          <p:grpSpPr>
            <a:xfrm>
              <a:off x="6532038" y="3436947"/>
              <a:ext cx="402162" cy="990600"/>
              <a:chOff x="7023973" y="4180820"/>
              <a:chExt cx="402162" cy="990600"/>
            </a:xfrm>
          </p:grpSpPr>
          <p:sp>
            <p:nvSpPr>
              <p:cNvPr id="14" name="TextBox 13"/>
              <p:cNvSpPr txBox="1"/>
              <p:nvPr/>
            </p:nvSpPr>
            <p:spPr>
              <a:xfrm>
                <a:off x="7023973" y="4180820"/>
                <a:ext cx="384365" cy="523220"/>
              </a:xfrm>
              <a:prstGeom prst="rect">
                <a:avLst/>
              </a:prstGeom>
              <a:noFill/>
            </p:spPr>
            <p:txBody>
              <a:bodyPr wrap="none" rtlCol="0">
                <a:spAutoFit/>
              </a:bodyPr>
              <a:lstStyle/>
              <a:p>
                <a:r>
                  <a:rPr lang="en-US" sz="2800" dirty="0" smtClean="0"/>
                  <a:t>5</a:t>
                </a:r>
                <a:endParaRPr lang="en-US" sz="2800" dirty="0"/>
              </a:p>
            </p:txBody>
          </p:sp>
          <p:sp>
            <p:nvSpPr>
              <p:cNvPr id="15" name="TextBox 14"/>
              <p:cNvSpPr txBox="1"/>
              <p:nvPr/>
            </p:nvSpPr>
            <p:spPr>
              <a:xfrm>
                <a:off x="7041770" y="4648200"/>
                <a:ext cx="384365" cy="523220"/>
              </a:xfrm>
              <a:prstGeom prst="rect">
                <a:avLst/>
              </a:prstGeom>
              <a:noFill/>
            </p:spPr>
            <p:txBody>
              <a:bodyPr wrap="none" rtlCol="0">
                <a:spAutoFit/>
              </a:bodyPr>
              <a:lstStyle/>
              <a:p>
                <a:r>
                  <a:rPr lang="en-US" sz="2800" dirty="0" smtClean="0"/>
                  <a:t>8</a:t>
                </a:r>
                <a:endParaRPr lang="en-US" sz="2800" dirty="0"/>
              </a:p>
            </p:txBody>
          </p:sp>
          <p:cxnSp>
            <p:nvCxnSpPr>
              <p:cNvPr id="16" name="Straight Connector 15"/>
              <p:cNvCxnSpPr/>
              <p:nvPr/>
            </p:nvCxnSpPr>
            <p:spPr>
              <a:xfrm>
                <a:off x="7023973" y="4712632"/>
                <a:ext cx="38773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grpSp>
        <p:nvGrpSpPr>
          <p:cNvPr id="17" name="Group 16"/>
          <p:cNvGrpSpPr/>
          <p:nvPr/>
        </p:nvGrpSpPr>
        <p:grpSpPr>
          <a:xfrm>
            <a:off x="2286000" y="5004137"/>
            <a:ext cx="2895600" cy="990600"/>
            <a:chOff x="5257800" y="3436947"/>
            <a:chExt cx="2895600" cy="990600"/>
          </a:xfrm>
        </p:grpSpPr>
        <p:sp>
          <p:nvSpPr>
            <p:cNvPr id="18" name="Rectangle 17">
              <a:hlinkClick r:id="rId3" action="ppaction://hlinksldjump"/>
            </p:cNvPr>
            <p:cNvSpPr/>
            <p:nvPr/>
          </p:nvSpPr>
          <p:spPr>
            <a:xfrm>
              <a:off x="5257800" y="3480137"/>
              <a:ext cx="2895600" cy="914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9" name="Group 29"/>
            <p:cNvGrpSpPr/>
            <p:nvPr/>
          </p:nvGrpSpPr>
          <p:grpSpPr>
            <a:xfrm>
              <a:off x="6532038" y="3436947"/>
              <a:ext cx="402162" cy="990600"/>
              <a:chOff x="7023973" y="4180820"/>
              <a:chExt cx="402162" cy="990600"/>
            </a:xfrm>
          </p:grpSpPr>
          <p:sp>
            <p:nvSpPr>
              <p:cNvPr id="20" name="TextBox 19"/>
              <p:cNvSpPr txBox="1"/>
              <p:nvPr/>
            </p:nvSpPr>
            <p:spPr>
              <a:xfrm>
                <a:off x="7023973" y="4180820"/>
                <a:ext cx="384365" cy="523220"/>
              </a:xfrm>
              <a:prstGeom prst="rect">
                <a:avLst/>
              </a:prstGeom>
              <a:noFill/>
            </p:spPr>
            <p:txBody>
              <a:bodyPr wrap="none" rtlCol="0">
                <a:spAutoFit/>
              </a:bodyPr>
              <a:lstStyle/>
              <a:p>
                <a:r>
                  <a:rPr lang="en-US" sz="2800" dirty="0" smtClean="0"/>
                  <a:t>1</a:t>
                </a:r>
                <a:endParaRPr lang="en-US" sz="2800" dirty="0"/>
              </a:p>
            </p:txBody>
          </p:sp>
          <p:sp>
            <p:nvSpPr>
              <p:cNvPr id="21" name="TextBox 20"/>
              <p:cNvSpPr txBox="1"/>
              <p:nvPr/>
            </p:nvSpPr>
            <p:spPr>
              <a:xfrm>
                <a:off x="7041770" y="4648200"/>
                <a:ext cx="384365" cy="523220"/>
              </a:xfrm>
              <a:prstGeom prst="rect">
                <a:avLst/>
              </a:prstGeom>
              <a:noFill/>
            </p:spPr>
            <p:txBody>
              <a:bodyPr wrap="none" rtlCol="0">
                <a:spAutoFit/>
              </a:bodyPr>
              <a:lstStyle/>
              <a:p>
                <a:r>
                  <a:rPr lang="en-US" sz="2800" dirty="0" smtClean="0"/>
                  <a:t>4</a:t>
                </a:r>
                <a:endParaRPr lang="en-US" sz="2800" dirty="0"/>
              </a:p>
            </p:txBody>
          </p:sp>
          <p:cxnSp>
            <p:nvCxnSpPr>
              <p:cNvPr id="22" name="Straight Connector 21"/>
              <p:cNvCxnSpPr/>
              <p:nvPr/>
            </p:nvCxnSpPr>
            <p:spPr>
              <a:xfrm>
                <a:off x="7023973" y="4712632"/>
                <a:ext cx="38773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grpSp>
        <p:nvGrpSpPr>
          <p:cNvPr id="23" name="Group 22"/>
          <p:cNvGrpSpPr/>
          <p:nvPr/>
        </p:nvGrpSpPr>
        <p:grpSpPr>
          <a:xfrm>
            <a:off x="2197968" y="2339370"/>
            <a:ext cx="2895600" cy="990600"/>
            <a:chOff x="5257800" y="3436947"/>
            <a:chExt cx="2895600" cy="990600"/>
          </a:xfrm>
        </p:grpSpPr>
        <p:sp>
          <p:nvSpPr>
            <p:cNvPr id="24" name="Rectangle 23">
              <a:hlinkClick r:id="rId2" action="ppaction://hlinksldjump"/>
            </p:cNvPr>
            <p:cNvSpPr/>
            <p:nvPr/>
          </p:nvSpPr>
          <p:spPr>
            <a:xfrm>
              <a:off x="5257800" y="3480137"/>
              <a:ext cx="2895600" cy="914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25" name="Group 29"/>
            <p:cNvGrpSpPr/>
            <p:nvPr/>
          </p:nvGrpSpPr>
          <p:grpSpPr>
            <a:xfrm>
              <a:off x="6532038" y="3436947"/>
              <a:ext cx="402162" cy="990600"/>
              <a:chOff x="7023973" y="4180820"/>
              <a:chExt cx="402162" cy="990600"/>
            </a:xfrm>
          </p:grpSpPr>
          <p:sp>
            <p:nvSpPr>
              <p:cNvPr id="26" name="TextBox 25"/>
              <p:cNvSpPr txBox="1"/>
              <p:nvPr/>
            </p:nvSpPr>
            <p:spPr>
              <a:xfrm>
                <a:off x="7023973" y="4180820"/>
                <a:ext cx="384365" cy="523220"/>
              </a:xfrm>
              <a:prstGeom prst="rect">
                <a:avLst/>
              </a:prstGeom>
              <a:noFill/>
            </p:spPr>
            <p:txBody>
              <a:bodyPr wrap="none" rtlCol="0">
                <a:spAutoFit/>
              </a:bodyPr>
              <a:lstStyle/>
              <a:p>
                <a:r>
                  <a:rPr lang="en-US" sz="2800" dirty="0" smtClean="0"/>
                  <a:t>2</a:t>
                </a:r>
                <a:endParaRPr lang="en-US" sz="2800" dirty="0"/>
              </a:p>
            </p:txBody>
          </p:sp>
          <p:sp>
            <p:nvSpPr>
              <p:cNvPr id="27" name="TextBox 26"/>
              <p:cNvSpPr txBox="1"/>
              <p:nvPr/>
            </p:nvSpPr>
            <p:spPr>
              <a:xfrm>
                <a:off x="7041770" y="4648200"/>
                <a:ext cx="384365" cy="523220"/>
              </a:xfrm>
              <a:prstGeom prst="rect">
                <a:avLst/>
              </a:prstGeom>
              <a:noFill/>
            </p:spPr>
            <p:txBody>
              <a:bodyPr wrap="none" rtlCol="0">
                <a:spAutoFit/>
              </a:bodyPr>
              <a:lstStyle/>
              <a:p>
                <a:r>
                  <a:rPr lang="en-US" sz="2800" dirty="0" smtClean="0"/>
                  <a:t>8</a:t>
                </a:r>
                <a:endParaRPr lang="en-US" sz="2800" dirty="0"/>
              </a:p>
            </p:txBody>
          </p:sp>
          <p:cxnSp>
            <p:nvCxnSpPr>
              <p:cNvPr id="28" name="Straight Connector 27"/>
              <p:cNvCxnSpPr/>
              <p:nvPr/>
            </p:nvCxnSpPr>
            <p:spPr>
              <a:xfrm>
                <a:off x="7023973" y="4712632"/>
                <a:ext cx="38773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1"/>
          <p:cNvGrpSpPr/>
          <p:nvPr/>
        </p:nvGrpSpPr>
        <p:grpSpPr>
          <a:xfrm>
            <a:off x="1447800" y="609600"/>
            <a:ext cx="6629400" cy="5029200"/>
            <a:chOff x="1447800" y="609600"/>
            <a:chExt cx="6629400" cy="5029200"/>
          </a:xfrm>
        </p:grpSpPr>
        <p:sp>
          <p:nvSpPr>
            <p:cNvPr id="3" name="5-Point Star 2"/>
            <p:cNvSpPr/>
            <p:nvPr/>
          </p:nvSpPr>
          <p:spPr>
            <a:xfrm>
              <a:off x="1447800" y="609600"/>
              <a:ext cx="6629400" cy="5029200"/>
            </a:xfrm>
            <a:prstGeom prst="star5">
              <a:avLst/>
            </a:prstGeom>
            <a:gradFill flip="none" rotWithShape="1">
              <a:gsLst>
                <a:gs pos="0">
                  <a:srgbClr val="3366FF"/>
                </a:gs>
                <a:gs pos="45000">
                  <a:srgbClr val="FFFFFF"/>
                </a:gs>
              </a:gsLst>
              <a:path path="circle">
                <a:fillToRect l="100000" t="100000"/>
              </a:path>
              <a:tileRect r="-100000" b="-10000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000" dirty="0">
                <a:solidFill>
                  <a:srgbClr val="000090"/>
                </a:solidFill>
              </a:endParaRPr>
            </a:p>
          </p:txBody>
        </p:sp>
        <p:sp>
          <p:nvSpPr>
            <p:cNvPr id="4" name="TextBox 3"/>
            <p:cNvSpPr txBox="1"/>
            <p:nvPr/>
          </p:nvSpPr>
          <p:spPr>
            <a:xfrm>
              <a:off x="2933700" y="2667000"/>
              <a:ext cx="3733800" cy="1077218"/>
            </a:xfrm>
            <a:prstGeom prst="rect">
              <a:avLst/>
            </a:prstGeom>
            <a:noFill/>
          </p:spPr>
          <p:txBody>
            <a:bodyPr wrap="square" rtlCol="0">
              <a:spAutoFit/>
            </a:bodyPr>
            <a:lstStyle/>
            <a:p>
              <a:pPr algn="ctr"/>
              <a:r>
                <a:rPr lang="en-US" sz="3200" b="1" dirty="0" smtClean="0">
                  <a:solidFill>
                    <a:srgbClr val="0000FF"/>
                  </a:solidFill>
                  <a:latin typeface="Georgia"/>
                  <a:cs typeface="Georgia"/>
                </a:rPr>
                <a:t>You’re Right! Great Job!</a:t>
              </a:r>
              <a:endParaRPr lang="en-US" sz="3200" b="1" dirty="0">
                <a:solidFill>
                  <a:srgbClr val="0000FF"/>
                </a:solidFill>
                <a:latin typeface="Georgia"/>
                <a:cs typeface="Georgia"/>
              </a:endParaRPr>
            </a:p>
          </p:txBody>
        </p:sp>
      </p:grpSp>
      <p:sp>
        <p:nvSpPr>
          <p:cNvPr id="5" name="Action Button: Home 4">
            <a:hlinkClick r:id="rId3" action="ppaction://hlinksldjump" highlightClick="1"/>
          </p:cNvPr>
          <p:cNvSpPr/>
          <p:nvPr/>
        </p:nvSpPr>
        <p:spPr>
          <a:xfrm>
            <a:off x="381000" y="5410200"/>
            <a:ext cx="1042416" cy="1042416"/>
          </a:xfrm>
          <a:prstGeom prst="actionButtonHo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8" name="Group 7"/>
          <p:cNvGrpSpPr/>
          <p:nvPr/>
        </p:nvGrpSpPr>
        <p:grpSpPr>
          <a:xfrm>
            <a:off x="7848600" y="5638800"/>
            <a:ext cx="1042416" cy="1042416"/>
            <a:chOff x="7848600" y="5638800"/>
            <a:chExt cx="1042416" cy="1042416"/>
          </a:xfrm>
        </p:grpSpPr>
        <p:sp>
          <p:nvSpPr>
            <p:cNvPr id="6" name="Action Button: Custom 5">
              <a:hlinkClick r:id="rId4" action="ppaction://hlinksldjump" highlightClick="1"/>
            </p:cNvPr>
            <p:cNvSpPr/>
            <p:nvPr/>
          </p:nvSpPr>
          <p:spPr>
            <a:xfrm>
              <a:off x="7848600" y="5638800"/>
              <a:ext cx="1042416" cy="1042416"/>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p:cNvSpPr txBox="1"/>
            <p:nvPr/>
          </p:nvSpPr>
          <p:spPr>
            <a:xfrm>
              <a:off x="7910190" y="5867400"/>
              <a:ext cx="929010" cy="646331"/>
            </a:xfrm>
            <a:prstGeom prst="rect">
              <a:avLst/>
            </a:prstGeom>
            <a:noFill/>
          </p:spPr>
          <p:txBody>
            <a:bodyPr wrap="none" rtlCol="0">
              <a:spAutoFit/>
            </a:bodyPr>
            <a:lstStyle/>
            <a:p>
              <a:pPr algn="ctr"/>
              <a:r>
                <a:rPr lang="en-US" dirty="0" smtClean="0"/>
                <a:t>Next</a:t>
              </a:r>
            </a:p>
            <a:p>
              <a:pPr algn="ctr"/>
              <a:r>
                <a:rPr lang="en-US" dirty="0" smtClean="0"/>
                <a:t>Lesson</a:t>
              </a:r>
              <a:endParaRPr lang="en-US"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2" name="Applause"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Double Wave 1">
            <a:hlinkClick r:id="rId3" action="ppaction://hlinksldjump">
              <a:snd r:embed="rId2" name="Ooooh"/>
            </a:hlinkClick>
          </p:cNvPr>
          <p:cNvSpPr/>
          <p:nvPr/>
        </p:nvSpPr>
        <p:spPr>
          <a:xfrm>
            <a:off x="1066800" y="1143000"/>
            <a:ext cx="6477000" cy="2743200"/>
          </a:xfrm>
          <a:prstGeom prst="doubleWave">
            <a:avLst/>
          </a:prstGeom>
          <a:gradFill flip="none" rotWithShape="1">
            <a:gsLst>
              <a:gs pos="0">
                <a:srgbClr val="3366FF"/>
              </a:gs>
              <a:gs pos="45000">
                <a:srgbClr val="FFFFFF"/>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smtClean="0">
                <a:solidFill>
                  <a:srgbClr val="000090"/>
                </a:solidFill>
              </a:rPr>
              <a:t>Try Again! </a:t>
            </a:r>
          </a:p>
          <a:p>
            <a:pPr algn="ctr"/>
            <a:r>
              <a:rPr lang="en-US" sz="5000" dirty="0" smtClean="0">
                <a:solidFill>
                  <a:srgbClr val="000090"/>
                </a:solidFill>
              </a:rPr>
              <a:t>You Can Do It!</a:t>
            </a:r>
            <a:endParaRPr lang="en-US" sz="5000" dirty="0">
              <a:solidFill>
                <a:srgbClr val="000090"/>
              </a:solidFill>
            </a:endParaRPr>
          </a:p>
        </p:txBody>
      </p:sp>
      <p:sp>
        <p:nvSpPr>
          <p:cNvPr id="3" name="Action Button: Home 2">
            <a:hlinkClick r:id="rId4" action="ppaction://hlinksldjump" highlightClick="1"/>
          </p:cNvPr>
          <p:cNvSpPr/>
          <p:nvPr/>
        </p:nvSpPr>
        <p:spPr>
          <a:xfrm>
            <a:off x="304800" y="5486400"/>
            <a:ext cx="1042416" cy="1042416"/>
          </a:xfrm>
          <a:prstGeom prst="actionButtonHo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6" name="Group 5"/>
          <p:cNvGrpSpPr/>
          <p:nvPr/>
        </p:nvGrpSpPr>
        <p:grpSpPr>
          <a:xfrm>
            <a:off x="7696200" y="5486400"/>
            <a:ext cx="1108559" cy="1042416"/>
            <a:chOff x="7696200" y="5486400"/>
            <a:chExt cx="1108559" cy="1042416"/>
          </a:xfrm>
        </p:grpSpPr>
        <p:sp>
          <p:nvSpPr>
            <p:cNvPr id="4" name="Action Button: Custom 3">
              <a:hlinkClick r:id="rId5" action="ppaction://hlinksldjump" highlightClick="1"/>
            </p:cNvPr>
            <p:cNvSpPr/>
            <p:nvPr/>
          </p:nvSpPr>
          <p:spPr>
            <a:xfrm>
              <a:off x="7720584" y="5486400"/>
              <a:ext cx="1042416" cy="1042416"/>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a:hlinkClick r:id="rId5" action="ppaction://hlinksldjump"/>
            </p:cNvPr>
            <p:cNvSpPr txBox="1"/>
            <p:nvPr/>
          </p:nvSpPr>
          <p:spPr>
            <a:xfrm>
              <a:off x="7696200" y="5562600"/>
              <a:ext cx="1108559" cy="923330"/>
            </a:xfrm>
            <a:prstGeom prst="rect">
              <a:avLst/>
            </a:prstGeom>
            <a:noFill/>
          </p:spPr>
          <p:txBody>
            <a:bodyPr wrap="none" rtlCol="0">
              <a:spAutoFit/>
            </a:bodyPr>
            <a:lstStyle/>
            <a:p>
              <a:pPr algn="ctr"/>
              <a:r>
                <a:rPr lang="en-US" dirty="0" smtClean="0"/>
                <a:t>Back</a:t>
              </a:r>
            </a:p>
            <a:p>
              <a:pPr algn="ctr"/>
              <a:r>
                <a:rPr lang="en-US" dirty="0" smtClean="0"/>
                <a:t>to</a:t>
              </a:r>
            </a:p>
            <a:p>
              <a:pPr algn="ctr"/>
              <a:r>
                <a:rPr lang="en-US" dirty="0" smtClean="0"/>
                <a:t>Question</a:t>
              </a:r>
            </a:p>
          </p:txBody>
        </p:sp>
      </p:grpSp>
      <p:sp>
        <p:nvSpPr>
          <p:cNvPr id="7" name="TextBox 6"/>
          <p:cNvSpPr txBox="1"/>
          <p:nvPr/>
        </p:nvSpPr>
        <p:spPr>
          <a:xfrm>
            <a:off x="2133600" y="4038600"/>
            <a:ext cx="4482455" cy="923330"/>
          </a:xfrm>
          <a:prstGeom prst="rect">
            <a:avLst/>
          </a:prstGeom>
          <a:noFill/>
        </p:spPr>
        <p:txBody>
          <a:bodyPr wrap="none" rtlCol="0">
            <a:spAutoFit/>
          </a:bodyPr>
          <a:lstStyle/>
          <a:p>
            <a:pPr algn="ctr"/>
            <a:r>
              <a:rPr lang="en-US" dirty="0" smtClean="0"/>
              <a:t>REMEMBER:</a:t>
            </a:r>
          </a:p>
          <a:p>
            <a:pPr algn="ctr"/>
            <a:r>
              <a:rPr lang="en-US" dirty="0" smtClean="0"/>
              <a:t>Did you subtract correctly?</a:t>
            </a:r>
          </a:p>
          <a:p>
            <a:pPr algn="ctr"/>
            <a:r>
              <a:rPr lang="en-US" dirty="0" smtClean="0"/>
              <a:t>Did you put your answer in simplest form?</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Oooo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Solving</a:t>
            </a:r>
            <a:endParaRPr lang="en-US" dirty="0"/>
          </a:p>
        </p:txBody>
      </p:sp>
      <p:sp>
        <p:nvSpPr>
          <p:cNvPr id="3" name="Content Placeholder 2"/>
          <p:cNvSpPr>
            <a:spLocks noGrp="1"/>
          </p:cNvSpPr>
          <p:nvPr>
            <p:ph idx="1"/>
          </p:nvPr>
        </p:nvSpPr>
        <p:spPr/>
        <p:txBody>
          <a:bodyPr/>
          <a:lstStyle/>
          <a:p>
            <a:pPr>
              <a:buNone/>
            </a:pPr>
            <a:r>
              <a:rPr lang="en-US" dirty="0" smtClean="0"/>
              <a:t>Solving Word Problems: </a:t>
            </a:r>
            <a:r>
              <a:rPr lang="en-US" dirty="0" smtClean="0">
                <a:solidFill>
                  <a:srgbClr val="FF0000"/>
                </a:solidFill>
              </a:rPr>
              <a:t>UPS</a:t>
            </a:r>
            <a:r>
              <a:rPr lang="en-US" dirty="0" smtClean="0"/>
              <a:t> and </a:t>
            </a:r>
            <a:r>
              <a:rPr lang="en-US" dirty="0" smtClean="0">
                <a:solidFill>
                  <a:srgbClr val="FF0000"/>
                </a:solidFill>
              </a:rPr>
              <a:t>C</a:t>
            </a:r>
            <a:r>
              <a:rPr lang="en-US" dirty="0" smtClean="0"/>
              <a:t>heck </a:t>
            </a:r>
          </a:p>
          <a:p>
            <a:pPr>
              <a:buNone/>
            </a:pPr>
            <a:r>
              <a:rPr lang="en-US" sz="3600" dirty="0" smtClean="0">
                <a:solidFill>
                  <a:schemeClr val="accent4"/>
                </a:solidFill>
              </a:rPr>
              <a:t>U</a:t>
            </a:r>
            <a:r>
              <a:rPr lang="en-US" dirty="0" smtClean="0"/>
              <a:t>nderstand: What is the problem asking you to solve? </a:t>
            </a:r>
          </a:p>
          <a:p>
            <a:pPr>
              <a:buNone/>
            </a:pPr>
            <a:r>
              <a:rPr lang="en-US" sz="3600" dirty="0" smtClean="0">
                <a:solidFill>
                  <a:srgbClr val="FF0000"/>
                </a:solidFill>
              </a:rPr>
              <a:t>P</a:t>
            </a:r>
            <a:r>
              <a:rPr lang="en-US" dirty="0" smtClean="0"/>
              <a:t>lan: Decide HOW you are going to solve the problem.</a:t>
            </a:r>
          </a:p>
          <a:p>
            <a:pPr>
              <a:buNone/>
            </a:pPr>
            <a:r>
              <a:rPr lang="en-US" sz="3600" dirty="0" smtClean="0">
                <a:solidFill>
                  <a:srgbClr val="FF0000"/>
                </a:solidFill>
              </a:rPr>
              <a:t>S</a:t>
            </a:r>
            <a:r>
              <a:rPr lang="en-US" dirty="0" smtClean="0"/>
              <a:t>olve: Complete the operations to get your answer</a:t>
            </a:r>
          </a:p>
          <a:p>
            <a:pPr>
              <a:buNone/>
            </a:pPr>
            <a:r>
              <a:rPr lang="en-US" sz="3600" dirty="0" smtClean="0">
                <a:solidFill>
                  <a:srgbClr val="FF0000"/>
                </a:solidFill>
              </a:rPr>
              <a:t>C</a:t>
            </a:r>
            <a:r>
              <a:rPr lang="en-US" dirty="0" smtClean="0"/>
              <a:t>heck: Does my answer make sense?</a:t>
            </a:r>
            <a:endParaRPr lang="en-US" dirty="0"/>
          </a:p>
        </p:txBody>
      </p:sp>
      <p:sp>
        <p:nvSpPr>
          <p:cNvPr id="4" name="Action Button: Forward or Next 3">
            <a:hlinkClick r:id="" action="ppaction://hlinkshowjump?jump=nextslide" highlightClick="1"/>
          </p:cNvPr>
          <p:cNvSpPr/>
          <p:nvPr/>
        </p:nvSpPr>
        <p:spPr>
          <a:xfrm>
            <a:off x="7872984" y="6019800"/>
            <a:ext cx="813816" cy="521208"/>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1"/>
                                          </p:val>
                                        </p:tav>
                                        <p:tav tm="100000">
                                          <p:val>
                                            <p:strVal val="#ppt_x"/>
                                          </p:val>
                                        </p:tav>
                                      </p:tavLst>
                                    </p:anim>
                                    <p:anim calcmode="lin" valueType="num">
                                      <p:cBhvr>
                                        <p:cTn id="9"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28600" y="152400"/>
            <a:ext cx="8458200" cy="6400800"/>
          </a:xfrm>
        </p:spPr>
        <p:txBody>
          <a:bodyPr>
            <a:normAutofit/>
          </a:bodyPr>
          <a:lstStyle/>
          <a:p>
            <a:r>
              <a:rPr lang="en-US" dirty="0" smtClean="0"/>
              <a:t>When solving problems related to fractions, one strategy you can use is: </a:t>
            </a:r>
            <a:r>
              <a:rPr lang="en-US" dirty="0" smtClean="0">
                <a:solidFill>
                  <a:srgbClr val="FF0000"/>
                </a:solidFill>
              </a:rPr>
              <a:t>Draw a Picture and Write a Number Sentence</a:t>
            </a:r>
          </a:p>
          <a:p>
            <a:r>
              <a:rPr lang="en-US" dirty="0" smtClean="0">
                <a:solidFill>
                  <a:srgbClr val="FF0000"/>
                </a:solidFill>
              </a:rPr>
              <a:t>Example: </a:t>
            </a:r>
            <a:r>
              <a:rPr lang="en-US" dirty="0" smtClean="0"/>
              <a:t>Mrs. Maccani had ¾ of a whole turkey sandwich. She gave 2/4 of the turkey sandwich to Julie. She gave the rest of the sandwich to Alex. </a:t>
            </a:r>
            <a:r>
              <a:rPr lang="en-US" u="sng" dirty="0" smtClean="0"/>
              <a:t>What fraction of the sandwich did she give to Alex?</a:t>
            </a:r>
          </a:p>
          <a:p>
            <a:r>
              <a:rPr lang="en-US" dirty="0" smtClean="0"/>
              <a:t>1</a:t>
            </a:r>
            <a:r>
              <a:rPr lang="en-US" baseline="30000" dirty="0" smtClean="0"/>
              <a:t>st</a:t>
            </a:r>
            <a:r>
              <a:rPr lang="en-US" dirty="0" smtClean="0"/>
              <a:t>: </a:t>
            </a:r>
            <a:r>
              <a:rPr lang="en-US" dirty="0" smtClean="0">
                <a:solidFill>
                  <a:srgbClr val="FF0000"/>
                </a:solidFill>
              </a:rPr>
              <a:t>Understand: </a:t>
            </a:r>
            <a:r>
              <a:rPr lang="en-US" dirty="0" smtClean="0"/>
              <a:t>What are they asking me to solve? I have underlined the question.  I know my answer will be a fraction and I want to find out how much Mrs. Maccani gave to ALEX not Julie.</a:t>
            </a:r>
          </a:p>
          <a:p>
            <a:r>
              <a:rPr lang="en-US" dirty="0" smtClean="0">
                <a:solidFill>
                  <a:srgbClr val="FFFFFF"/>
                </a:solidFill>
              </a:rPr>
              <a:t>2</a:t>
            </a:r>
            <a:r>
              <a:rPr lang="en-US" baseline="30000" dirty="0" smtClean="0">
                <a:solidFill>
                  <a:srgbClr val="FFFFFF"/>
                </a:solidFill>
              </a:rPr>
              <a:t>nd</a:t>
            </a:r>
            <a:r>
              <a:rPr lang="en-US" dirty="0" smtClean="0">
                <a:solidFill>
                  <a:srgbClr val="FFFFFF"/>
                </a:solidFill>
              </a:rPr>
              <a:t>: </a:t>
            </a:r>
            <a:r>
              <a:rPr lang="en-US" dirty="0" smtClean="0">
                <a:solidFill>
                  <a:schemeClr val="accent4"/>
                </a:solidFill>
              </a:rPr>
              <a:t>Plan</a:t>
            </a:r>
            <a:r>
              <a:rPr lang="en-US" dirty="0" smtClean="0">
                <a:solidFill>
                  <a:srgbClr val="FFFFFF"/>
                </a:solidFill>
              </a:rPr>
              <a:t>: I will use the </a:t>
            </a:r>
            <a:r>
              <a:rPr lang="en-US" dirty="0" smtClean="0">
                <a:solidFill>
                  <a:srgbClr val="FF0000"/>
                </a:solidFill>
              </a:rPr>
              <a:t>Draw</a:t>
            </a:r>
            <a:r>
              <a:rPr lang="en-US" dirty="0" smtClean="0">
                <a:solidFill>
                  <a:srgbClr val="FFFFFF"/>
                </a:solidFill>
              </a:rPr>
              <a:t> </a:t>
            </a:r>
            <a:r>
              <a:rPr lang="en-US" dirty="0" smtClean="0">
                <a:solidFill>
                  <a:srgbClr val="FF0000"/>
                </a:solidFill>
              </a:rPr>
              <a:t>a Picture &amp; Write a Number Sentence strategy</a:t>
            </a:r>
          </a:p>
          <a:p>
            <a:pPr>
              <a:buNone/>
            </a:pPr>
            <a:endParaRPr lang="en-US" dirty="0" smtClean="0">
              <a:solidFill>
                <a:srgbClr val="FF0000"/>
              </a:solidFill>
            </a:endParaRPr>
          </a:p>
          <a:p>
            <a:endParaRPr lang="en-US" dirty="0">
              <a:solidFill>
                <a:srgbClr val="FF0000"/>
              </a:solidFill>
            </a:endParaRPr>
          </a:p>
        </p:txBody>
      </p:sp>
      <p:sp>
        <p:nvSpPr>
          <p:cNvPr id="4" name="Action Button: Forward or Next 3">
            <a:hlinkClick r:id="" action="ppaction://hlinkshowjump?jump=nextslide" highlightClick="1"/>
          </p:cNvPr>
          <p:cNvSpPr/>
          <p:nvPr/>
        </p:nvSpPr>
        <p:spPr>
          <a:xfrm>
            <a:off x="8229600" y="6286500"/>
            <a:ext cx="685800" cy="533400"/>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0" name="Group 9"/>
          <p:cNvGrpSpPr/>
          <p:nvPr/>
        </p:nvGrpSpPr>
        <p:grpSpPr>
          <a:xfrm>
            <a:off x="2590800" y="5691664"/>
            <a:ext cx="313044" cy="738664"/>
            <a:chOff x="1295400" y="4953000"/>
            <a:chExt cx="313044" cy="738664"/>
          </a:xfrm>
        </p:grpSpPr>
        <p:sp>
          <p:nvSpPr>
            <p:cNvPr id="5" name="TextBox 4"/>
            <p:cNvSpPr txBox="1"/>
            <p:nvPr/>
          </p:nvSpPr>
          <p:spPr>
            <a:xfrm>
              <a:off x="1295400" y="4953000"/>
              <a:ext cx="313044" cy="369332"/>
            </a:xfrm>
            <a:prstGeom prst="rect">
              <a:avLst/>
            </a:prstGeom>
            <a:noFill/>
          </p:spPr>
          <p:txBody>
            <a:bodyPr wrap="none" rtlCol="0">
              <a:spAutoFit/>
            </a:bodyPr>
            <a:lstStyle/>
            <a:p>
              <a:r>
                <a:rPr lang="en-US" dirty="0" smtClean="0"/>
                <a:t>3</a:t>
              </a:r>
              <a:endParaRPr lang="en-US" dirty="0"/>
            </a:p>
          </p:txBody>
        </p:sp>
        <p:sp>
          <p:nvSpPr>
            <p:cNvPr id="6" name="TextBox 5"/>
            <p:cNvSpPr txBox="1"/>
            <p:nvPr/>
          </p:nvSpPr>
          <p:spPr>
            <a:xfrm>
              <a:off x="1295400" y="5322332"/>
              <a:ext cx="313044" cy="369332"/>
            </a:xfrm>
            <a:prstGeom prst="rect">
              <a:avLst/>
            </a:prstGeom>
            <a:noFill/>
          </p:spPr>
          <p:txBody>
            <a:bodyPr wrap="none" rtlCol="0">
              <a:spAutoFit/>
            </a:bodyPr>
            <a:lstStyle/>
            <a:p>
              <a:r>
                <a:rPr lang="en-US" dirty="0" smtClean="0"/>
                <a:t>4</a:t>
              </a:r>
              <a:endParaRPr lang="en-US" dirty="0"/>
            </a:p>
          </p:txBody>
        </p:sp>
        <p:cxnSp>
          <p:nvCxnSpPr>
            <p:cNvPr id="8" name="Straight Connector 7"/>
            <p:cNvCxnSpPr/>
            <p:nvPr/>
          </p:nvCxnSpPr>
          <p:spPr>
            <a:xfrm>
              <a:off x="1295400" y="5322332"/>
              <a:ext cx="313044"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aphicFrame>
        <p:nvGraphicFramePr>
          <p:cNvPr id="9" name="Table 8"/>
          <p:cNvGraphicFramePr>
            <a:graphicFrameLocks noGrp="1"/>
          </p:cNvGraphicFramePr>
          <p:nvPr/>
        </p:nvGraphicFramePr>
        <p:xfrm>
          <a:off x="2133600" y="5138500"/>
          <a:ext cx="6096000" cy="370840"/>
        </p:xfrm>
        <a:graphic>
          <a:graphicData uri="http://schemas.openxmlformats.org/drawingml/2006/table">
            <a:tbl>
              <a:tblPr firstRow="1" bandRow="1">
                <a:tableStyleId>{5C22544A-7EE6-4342-B048-85BDC9FD1C3A}</a:tableStyleId>
              </a:tblPr>
              <a:tblGrid>
                <a:gridCol w="1524000"/>
                <a:gridCol w="1524000"/>
                <a:gridCol w="1524000"/>
                <a:gridCol w="1524000"/>
              </a:tblGrid>
              <a:tr h="370840">
                <a:tc>
                  <a:txBody>
                    <a:bodyPr/>
                    <a:lstStyle/>
                    <a:p>
                      <a:pPr algn="ctr"/>
                      <a:r>
                        <a:rPr lang="en-US" dirty="0" smtClean="0"/>
                        <a:t>¼-Julie</a:t>
                      </a:r>
                      <a:endParaRPr lang="en-US" dirty="0"/>
                    </a:p>
                  </a:txBody>
                  <a:tcPr>
                    <a:solidFill>
                      <a:schemeClr val="accent4"/>
                    </a:solidFill>
                  </a:tcPr>
                </a:tc>
                <a:tc>
                  <a:txBody>
                    <a:bodyPr/>
                    <a:lstStyle/>
                    <a:p>
                      <a:pPr algn="ctr"/>
                      <a:r>
                        <a:rPr lang="en-US" dirty="0" smtClean="0"/>
                        <a:t>¼-Julie</a:t>
                      </a:r>
                      <a:endParaRPr lang="en-US" dirty="0"/>
                    </a:p>
                  </a:txBody>
                  <a:tcPr>
                    <a:solidFill>
                      <a:schemeClr val="accent4"/>
                    </a:solidFill>
                  </a:tcPr>
                </a:tc>
                <a:tc>
                  <a:txBody>
                    <a:bodyPr/>
                    <a:lstStyle/>
                    <a:p>
                      <a:pPr algn="ctr"/>
                      <a:r>
                        <a:rPr lang="en-US" dirty="0" smtClean="0"/>
                        <a:t>1/4</a:t>
                      </a:r>
                      <a:endParaRPr lang="en-US" dirty="0"/>
                    </a:p>
                  </a:txBody>
                  <a:tcPr>
                    <a:solidFill>
                      <a:schemeClr val="accent4"/>
                    </a:solidFill>
                  </a:tcPr>
                </a:tc>
                <a:tc>
                  <a:txBody>
                    <a:bodyPr/>
                    <a:lstStyle/>
                    <a:p>
                      <a:endParaRPr lang="en-US" dirty="0"/>
                    </a:p>
                  </a:txBody>
                  <a:tcPr/>
                </a:tc>
              </a:tr>
            </a:tbl>
          </a:graphicData>
        </a:graphic>
      </p:graphicFrame>
      <p:grpSp>
        <p:nvGrpSpPr>
          <p:cNvPr id="11" name="Group 10"/>
          <p:cNvGrpSpPr/>
          <p:nvPr/>
        </p:nvGrpSpPr>
        <p:grpSpPr>
          <a:xfrm>
            <a:off x="3505200" y="5693252"/>
            <a:ext cx="313044" cy="738664"/>
            <a:chOff x="1295400" y="4953000"/>
            <a:chExt cx="313044" cy="738664"/>
          </a:xfrm>
        </p:grpSpPr>
        <p:sp>
          <p:nvSpPr>
            <p:cNvPr id="12" name="TextBox 11"/>
            <p:cNvSpPr txBox="1"/>
            <p:nvPr/>
          </p:nvSpPr>
          <p:spPr>
            <a:xfrm>
              <a:off x="1295400" y="4953000"/>
              <a:ext cx="313044" cy="369332"/>
            </a:xfrm>
            <a:prstGeom prst="rect">
              <a:avLst/>
            </a:prstGeom>
            <a:noFill/>
          </p:spPr>
          <p:txBody>
            <a:bodyPr wrap="none" rtlCol="0">
              <a:spAutoFit/>
            </a:bodyPr>
            <a:lstStyle/>
            <a:p>
              <a:r>
                <a:rPr lang="en-US" dirty="0" smtClean="0"/>
                <a:t>2</a:t>
              </a:r>
              <a:endParaRPr lang="en-US" dirty="0"/>
            </a:p>
          </p:txBody>
        </p:sp>
        <p:sp>
          <p:nvSpPr>
            <p:cNvPr id="13" name="TextBox 12"/>
            <p:cNvSpPr txBox="1"/>
            <p:nvPr/>
          </p:nvSpPr>
          <p:spPr>
            <a:xfrm>
              <a:off x="1295400" y="5322332"/>
              <a:ext cx="313044" cy="369332"/>
            </a:xfrm>
            <a:prstGeom prst="rect">
              <a:avLst/>
            </a:prstGeom>
            <a:noFill/>
          </p:spPr>
          <p:txBody>
            <a:bodyPr wrap="none" rtlCol="0">
              <a:spAutoFit/>
            </a:bodyPr>
            <a:lstStyle/>
            <a:p>
              <a:r>
                <a:rPr lang="en-US" dirty="0" smtClean="0"/>
                <a:t>4</a:t>
              </a:r>
              <a:endParaRPr lang="en-US" dirty="0"/>
            </a:p>
          </p:txBody>
        </p:sp>
        <p:cxnSp>
          <p:nvCxnSpPr>
            <p:cNvPr id="14" name="Straight Connector 13"/>
            <p:cNvCxnSpPr/>
            <p:nvPr/>
          </p:nvCxnSpPr>
          <p:spPr>
            <a:xfrm>
              <a:off x="1295400" y="5322332"/>
              <a:ext cx="313044"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15" name="TextBox 14"/>
          <p:cNvSpPr txBox="1"/>
          <p:nvPr/>
        </p:nvSpPr>
        <p:spPr>
          <a:xfrm>
            <a:off x="3014396" y="5638800"/>
            <a:ext cx="338404" cy="646331"/>
          </a:xfrm>
          <a:prstGeom prst="rect">
            <a:avLst/>
          </a:prstGeom>
          <a:noFill/>
        </p:spPr>
        <p:txBody>
          <a:bodyPr wrap="none" rtlCol="0">
            <a:spAutoFit/>
          </a:bodyPr>
          <a:lstStyle/>
          <a:p>
            <a:r>
              <a:rPr lang="en-US" sz="3600" dirty="0" smtClean="0"/>
              <a:t>-</a:t>
            </a:r>
            <a:endParaRPr lang="en-US" sz="3600" dirty="0"/>
          </a:p>
        </p:txBody>
      </p:sp>
      <p:sp>
        <p:nvSpPr>
          <p:cNvPr id="16" name="TextBox 15"/>
          <p:cNvSpPr txBox="1"/>
          <p:nvPr/>
        </p:nvSpPr>
        <p:spPr>
          <a:xfrm>
            <a:off x="4038600" y="5715000"/>
            <a:ext cx="424315" cy="584776"/>
          </a:xfrm>
          <a:prstGeom prst="rect">
            <a:avLst/>
          </a:prstGeom>
          <a:noFill/>
        </p:spPr>
        <p:txBody>
          <a:bodyPr wrap="none" rtlCol="0">
            <a:spAutoFit/>
          </a:bodyPr>
          <a:lstStyle/>
          <a:p>
            <a:r>
              <a:rPr lang="en-US" sz="3200" dirty="0" smtClean="0"/>
              <a:t>=</a:t>
            </a:r>
            <a:endParaRPr lang="en-US" sz="3200"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TextBox 7"/>
          <p:cNvSpPr txBox="1"/>
          <p:nvPr/>
        </p:nvSpPr>
        <p:spPr>
          <a:xfrm>
            <a:off x="762000" y="533400"/>
            <a:ext cx="1981692" cy="461665"/>
          </a:xfrm>
          <a:prstGeom prst="rect">
            <a:avLst/>
          </a:prstGeom>
          <a:noFill/>
        </p:spPr>
        <p:txBody>
          <a:bodyPr wrap="square" rtlCol="0">
            <a:spAutoFit/>
          </a:bodyPr>
          <a:lstStyle/>
          <a:p>
            <a:pPr>
              <a:buFont typeface="Arial"/>
              <a:buChar char="•"/>
            </a:pPr>
            <a:r>
              <a:rPr lang="en-US" sz="2400" dirty="0" smtClean="0"/>
              <a:t> 3</a:t>
            </a:r>
            <a:r>
              <a:rPr lang="en-US" sz="2400" baseline="30000" dirty="0" smtClean="0"/>
              <a:t>rd</a:t>
            </a:r>
            <a:r>
              <a:rPr lang="en-US" sz="2400" dirty="0" smtClean="0"/>
              <a:t>: </a:t>
            </a:r>
            <a:r>
              <a:rPr lang="en-US" sz="2400" dirty="0" smtClean="0">
                <a:solidFill>
                  <a:srgbClr val="FF0000"/>
                </a:solidFill>
              </a:rPr>
              <a:t>Solve: </a:t>
            </a:r>
            <a:endParaRPr lang="en-US" sz="2400" dirty="0">
              <a:solidFill>
                <a:srgbClr val="FF0000"/>
              </a:solidFill>
            </a:endParaRPr>
          </a:p>
        </p:txBody>
      </p:sp>
      <p:grpSp>
        <p:nvGrpSpPr>
          <p:cNvPr id="9" name="Group 8"/>
          <p:cNvGrpSpPr/>
          <p:nvPr/>
        </p:nvGrpSpPr>
        <p:grpSpPr>
          <a:xfrm>
            <a:off x="3657600" y="534988"/>
            <a:ext cx="313044" cy="738664"/>
            <a:chOff x="1295400" y="4953000"/>
            <a:chExt cx="313044" cy="738664"/>
          </a:xfrm>
        </p:grpSpPr>
        <p:sp>
          <p:nvSpPr>
            <p:cNvPr id="10" name="TextBox 9"/>
            <p:cNvSpPr txBox="1"/>
            <p:nvPr/>
          </p:nvSpPr>
          <p:spPr>
            <a:xfrm>
              <a:off x="1295400" y="4953000"/>
              <a:ext cx="313044" cy="369332"/>
            </a:xfrm>
            <a:prstGeom prst="rect">
              <a:avLst/>
            </a:prstGeom>
            <a:noFill/>
          </p:spPr>
          <p:txBody>
            <a:bodyPr wrap="none" rtlCol="0">
              <a:spAutoFit/>
            </a:bodyPr>
            <a:lstStyle/>
            <a:p>
              <a:r>
                <a:rPr lang="en-US" dirty="0" smtClean="0"/>
                <a:t>2</a:t>
              </a:r>
              <a:endParaRPr lang="en-US" dirty="0"/>
            </a:p>
          </p:txBody>
        </p:sp>
        <p:sp>
          <p:nvSpPr>
            <p:cNvPr id="11" name="TextBox 10"/>
            <p:cNvSpPr txBox="1"/>
            <p:nvPr/>
          </p:nvSpPr>
          <p:spPr>
            <a:xfrm>
              <a:off x="1295400" y="5322332"/>
              <a:ext cx="313044" cy="369332"/>
            </a:xfrm>
            <a:prstGeom prst="rect">
              <a:avLst/>
            </a:prstGeom>
            <a:noFill/>
          </p:spPr>
          <p:txBody>
            <a:bodyPr wrap="none" rtlCol="0">
              <a:spAutoFit/>
            </a:bodyPr>
            <a:lstStyle/>
            <a:p>
              <a:r>
                <a:rPr lang="en-US" dirty="0" smtClean="0"/>
                <a:t>4</a:t>
              </a:r>
              <a:endParaRPr lang="en-US" dirty="0"/>
            </a:p>
          </p:txBody>
        </p:sp>
        <p:cxnSp>
          <p:nvCxnSpPr>
            <p:cNvPr id="12" name="Straight Connector 11"/>
            <p:cNvCxnSpPr/>
            <p:nvPr/>
          </p:nvCxnSpPr>
          <p:spPr>
            <a:xfrm>
              <a:off x="1295400" y="5322332"/>
              <a:ext cx="313044"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3" name="Group 12"/>
          <p:cNvGrpSpPr/>
          <p:nvPr/>
        </p:nvGrpSpPr>
        <p:grpSpPr>
          <a:xfrm>
            <a:off x="2747322" y="533400"/>
            <a:ext cx="313044" cy="738664"/>
            <a:chOff x="1295400" y="4953000"/>
            <a:chExt cx="313044" cy="738664"/>
          </a:xfrm>
        </p:grpSpPr>
        <p:sp>
          <p:nvSpPr>
            <p:cNvPr id="14" name="TextBox 13"/>
            <p:cNvSpPr txBox="1"/>
            <p:nvPr/>
          </p:nvSpPr>
          <p:spPr>
            <a:xfrm>
              <a:off x="1295400" y="4953000"/>
              <a:ext cx="313044" cy="369332"/>
            </a:xfrm>
            <a:prstGeom prst="rect">
              <a:avLst/>
            </a:prstGeom>
            <a:noFill/>
          </p:spPr>
          <p:txBody>
            <a:bodyPr wrap="none" rtlCol="0">
              <a:spAutoFit/>
            </a:bodyPr>
            <a:lstStyle/>
            <a:p>
              <a:r>
                <a:rPr lang="en-US" dirty="0" smtClean="0"/>
                <a:t>3</a:t>
              </a:r>
              <a:endParaRPr lang="en-US" dirty="0"/>
            </a:p>
          </p:txBody>
        </p:sp>
        <p:sp>
          <p:nvSpPr>
            <p:cNvPr id="15" name="TextBox 14"/>
            <p:cNvSpPr txBox="1"/>
            <p:nvPr/>
          </p:nvSpPr>
          <p:spPr>
            <a:xfrm>
              <a:off x="1295400" y="5322332"/>
              <a:ext cx="313044" cy="369332"/>
            </a:xfrm>
            <a:prstGeom prst="rect">
              <a:avLst/>
            </a:prstGeom>
            <a:noFill/>
          </p:spPr>
          <p:txBody>
            <a:bodyPr wrap="none" rtlCol="0">
              <a:spAutoFit/>
            </a:bodyPr>
            <a:lstStyle/>
            <a:p>
              <a:r>
                <a:rPr lang="en-US" dirty="0" smtClean="0"/>
                <a:t>4</a:t>
              </a:r>
              <a:endParaRPr lang="en-US" dirty="0"/>
            </a:p>
          </p:txBody>
        </p:sp>
        <p:cxnSp>
          <p:nvCxnSpPr>
            <p:cNvPr id="16" name="Straight Connector 15"/>
            <p:cNvCxnSpPr/>
            <p:nvPr/>
          </p:nvCxnSpPr>
          <p:spPr>
            <a:xfrm>
              <a:off x="1295400" y="5322332"/>
              <a:ext cx="313044"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17" name="TextBox 16"/>
          <p:cNvSpPr txBox="1"/>
          <p:nvPr/>
        </p:nvSpPr>
        <p:spPr>
          <a:xfrm>
            <a:off x="3183878" y="533400"/>
            <a:ext cx="321322" cy="584776"/>
          </a:xfrm>
          <a:prstGeom prst="rect">
            <a:avLst/>
          </a:prstGeom>
          <a:noFill/>
        </p:spPr>
        <p:txBody>
          <a:bodyPr wrap="none" rtlCol="0">
            <a:spAutoFit/>
          </a:bodyPr>
          <a:lstStyle/>
          <a:p>
            <a:r>
              <a:rPr lang="en-US" sz="3200" dirty="0" smtClean="0"/>
              <a:t>-</a:t>
            </a:r>
            <a:endParaRPr lang="en-US" sz="3200" dirty="0"/>
          </a:p>
        </p:txBody>
      </p:sp>
      <p:sp>
        <p:nvSpPr>
          <p:cNvPr id="18" name="TextBox 17"/>
          <p:cNvSpPr txBox="1"/>
          <p:nvPr/>
        </p:nvSpPr>
        <p:spPr>
          <a:xfrm>
            <a:off x="4191000" y="558224"/>
            <a:ext cx="424315" cy="584776"/>
          </a:xfrm>
          <a:prstGeom prst="rect">
            <a:avLst/>
          </a:prstGeom>
          <a:noFill/>
        </p:spPr>
        <p:txBody>
          <a:bodyPr wrap="none" rtlCol="0">
            <a:spAutoFit/>
          </a:bodyPr>
          <a:lstStyle/>
          <a:p>
            <a:r>
              <a:rPr lang="en-US" sz="3200" dirty="0" smtClean="0"/>
              <a:t>=</a:t>
            </a:r>
            <a:endParaRPr lang="en-US" sz="3200" dirty="0"/>
          </a:p>
        </p:txBody>
      </p:sp>
      <p:grpSp>
        <p:nvGrpSpPr>
          <p:cNvPr id="19" name="Group 18"/>
          <p:cNvGrpSpPr/>
          <p:nvPr/>
        </p:nvGrpSpPr>
        <p:grpSpPr>
          <a:xfrm>
            <a:off x="4716156" y="558224"/>
            <a:ext cx="313044" cy="738664"/>
            <a:chOff x="1295400" y="4953000"/>
            <a:chExt cx="313044" cy="738664"/>
          </a:xfrm>
        </p:grpSpPr>
        <p:sp>
          <p:nvSpPr>
            <p:cNvPr id="20" name="TextBox 19"/>
            <p:cNvSpPr txBox="1"/>
            <p:nvPr/>
          </p:nvSpPr>
          <p:spPr>
            <a:xfrm>
              <a:off x="1295400" y="4953000"/>
              <a:ext cx="313044" cy="369332"/>
            </a:xfrm>
            <a:prstGeom prst="rect">
              <a:avLst/>
            </a:prstGeom>
            <a:noFill/>
          </p:spPr>
          <p:txBody>
            <a:bodyPr wrap="none" rtlCol="0">
              <a:spAutoFit/>
            </a:bodyPr>
            <a:lstStyle/>
            <a:p>
              <a:r>
                <a:rPr lang="en-US" dirty="0" smtClean="0"/>
                <a:t>1</a:t>
              </a:r>
              <a:endParaRPr lang="en-US" dirty="0"/>
            </a:p>
          </p:txBody>
        </p:sp>
        <p:sp>
          <p:nvSpPr>
            <p:cNvPr id="21" name="TextBox 20"/>
            <p:cNvSpPr txBox="1"/>
            <p:nvPr/>
          </p:nvSpPr>
          <p:spPr>
            <a:xfrm>
              <a:off x="1295400" y="5322332"/>
              <a:ext cx="313044" cy="369332"/>
            </a:xfrm>
            <a:prstGeom prst="rect">
              <a:avLst/>
            </a:prstGeom>
            <a:noFill/>
          </p:spPr>
          <p:txBody>
            <a:bodyPr wrap="none" rtlCol="0">
              <a:spAutoFit/>
            </a:bodyPr>
            <a:lstStyle/>
            <a:p>
              <a:r>
                <a:rPr lang="en-US" dirty="0" smtClean="0"/>
                <a:t>4</a:t>
              </a:r>
              <a:endParaRPr lang="en-US" dirty="0"/>
            </a:p>
          </p:txBody>
        </p:sp>
        <p:cxnSp>
          <p:nvCxnSpPr>
            <p:cNvPr id="22" name="Straight Connector 21"/>
            <p:cNvCxnSpPr/>
            <p:nvPr/>
          </p:nvCxnSpPr>
          <p:spPr>
            <a:xfrm>
              <a:off x="1295400" y="5322332"/>
              <a:ext cx="313044"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3" name="TextBox 22"/>
          <p:cNvSpPr txBox="1"/>
          <p:nvPr/>
        </p:nvSpPr>
        <p:spPr>
          <a:xfrm>
            <a:off x="762000" y="1676401"/>
            <a:ext cx="6553200" cy="830997"/>
          </a:xfrm>
          <a:prstGeom prst="rect">
            <a:avLst/>
          </a:prstGeom>
          <a:noFill/>
        </p:spPr>
        <p:txBody>
          <a:bodyPr wrap="square" rtlCol="0">
            <a:spAutoFit/>
          </a:bodyPr>
          <a:lstStyle/>
          <a:p>
            <a:pPr>
              <a:buFont typeface="Arial"/>
              <a:buChar char="•"/>
            </a:pPr>
            <a:r>
              <a:rPr lang="en-US" sz="2400" dirty="0" smtClean="0"/>
              <a:t> 4</a:t>
            </a:r>
            <a:r>
              <a:rPr lang="en-US" sz="2400" baseline="30000" dirty="0" smtClean="0"/>
              <a:t>th</a:t>
            </a:r>
            <a:r>
              <a:rPr lang="en-US" sz="2400" dirty="0" smtClean="0"/>
              <a:t>: </a:t>
            </a:r>
            <a:r>
              <a:rPr lang="en-US" sz="2400" dirty="0" smtClean="0">
                <a:solidFill>
                  <a:srgbClr val="FF0000"/>
                </a:solidFill>
              </a:rPr>
              <a:t>Check: </a:t>
            </a:r>
            <a:r>
              <a:rPr lang="en-US" sz="2400" dirty="0" smtClean="0"/>
              <a:t>Does it make sense?</a:t>
            </a:r>
          </a:p>
          <a:p>
            <a:r>
              <a:rPr lang="en-US" sz="2400" dirty="0" smtClean="0"/>
              <a:t> I started with </a:t>
            </a:r>
            <a:endParaRPr lang="en-US" sz="2400" dirty="0"/>
          </a:p>
        </p:txBody>
      </p:sp>
      <p:grpSp>
        <p:nvGrpSpPr>
          <p:cNvPr id="24" name="Group 23"/>
          <p:cNvGrpSpPr/>
          <p:nvPr/>
        </p:nvGrpSpPr>
        <p:grpSpPr>
          <a:xfrm>
            <a:off x="2870834" y="2138066"/>
            <a:ext cx="313044" cy="738664"/>
            <a:chOff x="1295400" y="4953000"/>
            <a:chExt cx="313044" cy="738664"/>
          </a:xfrm>
        </p:grpSpPr>
        <p:sp>
          <p:nvSpPr>
            <p:cNvPr id="25" name="TextBox 24"/>
            <p:cNvSpPr txBox="1"/>
            <p:nvPr/>
          </p:nvSpPr>
          <p:spPr>
            <a:xfrm>
              <a:off x="1295400" y="4953000"/>
              <a:ext cx="313044" cy="369332"/>
            </a:xfrm>
            <a:prstGeom prst="rect">
              <a:avLst/>
            </a:prstGeom>
            <a:noFill/>
          </p:spPr>
          <p:txBody>
            <a:bodyPr wrap="none" rtlCol="0">
              <a:spAutoFit/>
            </a:bodyPr>
            <a:lstStyle/>
            <a:p>
              <a:r>
                <a:rPr lang="en-US" dirty="0" smtClean="0"/>
                <a:t>3</a:t>
              </a:r>
              <a:endParaRPr lang="en-US" dirty="0"/>
            </a:p>
          </p:txBody>
        </p:sp>
        <p:sp>
          <p:nvSpPr>
            <p:cNvPr id="26" name="TextBox 25"/>
            <p:cNvSpPr txBox="1"/>
            <p:nvPr/>
          </p:nvSpPr>
          <p:spPr>
            <a:xfrm>
              <a:off x="1295400" y="5322332"/>
              <a:ext cx="313044" cy="369332"/>
            </a:xfrm>
            <a:prstGeom prst="rect">
              <a:avLst/>
            </a:prstGeom>
            <a:noFill/>
          </p:spPr>
          <p:txBody>
            <a:bodyPr wrap="none" rtlCol="0">
              <a:spAutoFit/>
            </a:bodyPr>
            <a:lstStyle/>
            <a:p>
              <a:r>
                <a:rPr lang="en-US" dirty="0" smtClean="0"/>
                <a:t>4</a:t>
              </a:r>
              <a:endParaRPr lang="en-US" dirty="0"/>
            </a:p>
          </p:txBody>
        </p:sp>
        <p:cxnSp>
          <p:nvCxnSpPr>
            <p:cNvPr id="27" name="Straight Connector 26"/>
            <p:cNvCxnSpPr/>
            <p:nvPr/>
          </p:nvCxnSpPr>
          <p:spPr>
            <a:xfrm>
              <a:off x="1295400" y="5322332"/>
              <a:ext cx="313044"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8" name="TextBox 27"/>
          <p:cNvSpPr txBox="1"/>
          <p:nvPr/>
        </p:nvSpPr>
        <p:spPr>
          <a:xfrm>
            <a:off x="3462447" y="2138066"/>
            <a:ext cx="3281668" cy="461665"/>
          </a:xfrm>
          <a:prstGeom prst="rect">
            <a:avLst/>
          </a:prstGeom>
          <a:noFill/>
        </p:spPr>
        <p:txBody>
          <a:bodyPr wrap="none" rtlCol="0">
            <a:spAutoFit/>
          </a:bodyPr>
          <a:lstStyle/>
          <a:p>
            <a:r>
              <a:rPr lang="en-US" sz="2400" dirty="0" smtClean="0"/>
              <a:t>and I had to take away </a:t>
            </a:r>
            <a:endParaRPr lang="en-US" sz="2400" dirty="0"/>
          </a:p>
        </p:txBody>
      </p:sp>
      <p:grpSp>
        <p:nvGrpSpPr>
          <p:cNvPr id="29" name="Group 28"/>
          <p:cNvGrpSpPr/>
          <p:nvPr/>
        </p:nvGrpSpPr>
        <p:grpSpPr>
          <a:xfrm>
            <a:off x="6744115" y="2138066"/>
            <a:ext cx="313044" cy="738664"/>
            <a:chOff x="1295400" y="4953000"/>
            <a:chExt cx="313044" cy="738664"/>
          </a:xfrm>
        </p:grpSpPr>
        <p:sp>
          <p:nvSpPr>
            <p:cNvPr id="30" name="TextBox 29"/>
            <p:cNvSpPr txBox="1"/>
            <p:nvPr/>
          </p:nvSpPr>
          <p:spPr>
            <a:xfrm>
              <a:off x="1295400" y="4953000"/>
              <a:ext cx="313044" cy="369332"/>
            </a:xfrm>
            <a:prstGeom prst="rect">
              <a:avLst/>
            </a:prstGeom>
            <a:noFill/>
          </p:spPr>
          <p:txBody>
            <a:bodyPr wrap="none" rtlCol="0">
              <a:spAutoFit/>
            </a:bodyPr>
            <a:lstStyle/>
            <a:p>
              <a:r>
                <a:rPr lang="en-US" dirty="0" smtClean="0"/>
                <a:t>2</a:t>
              </a:r>
              <a:endParaRPr lang="en-US" dirty="0"/>
            </a:p>
          </p:txBody>
        </p:sp>
        <p:sp>
          <p:nvSpPr>
            <p:cNvPr id="31" name="TextBox 30"/>
            <p:cNvSpPr txBox="1"/>
            <p:nvPr/>
          </p:nvSpPr>
          <p:spPr>
            <a:xfrm>
              <a:off x="1295400" y="5322332"/>
              <a:ext cx="313044" cy="369332"/>
            </a:xfrm>
            <a:prstGeom prst="rect">
              <a:avLst/>
            </a:prstGeom>
            <a:noFill/>
          </p:spPr>
          <p:txBody>
            <a:bodyPr wrap="none" rtlCol="0">
              <a:spAutoFit/>
            </a:bodyPr>
            <a:lstStyle/>
            <a:p>
              <a:r>
                <a:rPr lang="en-US" dirty="0" smtClean="0"/>
                <a:t>4</a:t>
              </a:r>
              <a:endParaRPr lang="en-US" dirty="0"/>
            </a:p>
          </p:txBody>
        </p:sp>
        <p:cxnSp>
          <p:nvCxnSpPr>
            <p:cNvPr id="32" name="Straight Connector 31"/>
            <p:cNvCxnSpPr/>
            <p:nvPr/>
          </p:nvCxnSpPr>
          <p:spPr>
            <a:xfrm>
              <a:off x="1295400" y="5322332"/>
              <a:ext cx="313044"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33" name="TextBox 32"/>
          <p:cNvSpPr txBox="1"/>
          <p:nvPr/>
        </p:nvSpPr>
        <p:spPr>
          <a:xfrm>
            <a:off x="331780" y="2876730"/>
            <a:ext cx="8567069" cy="830997"/>
          </a:xfrm>
          <a:prstGeom prst="rect">
            <a:avLst/>
          </a:prstGeom>
          <a:noFill/>
        </p:spPr>
        <p:txBody>
          <a:bodyPr wrap="none" rtlCol="0">
            <a:spAutoFit/>
          </a:bodyPr>
          <a:lstStyle/>
          <a:p>
            <a:pPr algn="ctr"/>
            <a:r>
              <a:rPr lang="en-US" sz="2400" dirty="0" smtClean="0"/>
              <a:t>So I should end up with less. I think my answer makes sense. </a:t>
            </a:r>
          </a:p>
          <a:p>
            <a:pPr algn="ctr"/>
            <a:r>
              <a:rPr lang="en-US" sz="2400" dirty="0" smtClean="0"/>
              <a:t>I also checked it with my picture.  </a:t>
            </a:r>
            <a:endParaRPr lang="en-US" sz="2400" dirty="0"/>
          </a:p>
        </p:txBody>
      </p:sp>
      <p:graphicFrame>
        <p:nvGraphicFramePr>
          <p:cNvPr id="34" name="Table 33"/>
          <p:cNvGraphicFramePr>
            <a:graphicFrameLocks noGrp="1"/>
          </p:cNvGraphicFramePr>
          <p:nvPr/>
        </p:nvGraphicFramePr>
        <p:xfrm>
          <a:off x="1219200" y="3962400"/>
          <a:ext cx="6096000" cy="370840"/>
        </p:xfrm>
        <a:graphic>
          <a:graphicData uri="http://schemas.openxmlformats.org/drawingml/2006/table">
            <a:tbl>
              <a:tblPr firstRow="1" bandRow="1">
                <a:tableStyleId>{5C22544A-7EE6-4342-B048-85BDC9FD1C3A}</a:tableStyleId>
              </a:tblPr>
              <a:tblGrid>
                <a:gridCol w="1524000"/>
                <a:gridCol w="1524000"/>
                <a:gridCol w="1524000"/>
                <a:gridCol w="1524000"/>
              </a:tblGrid>
              <a:tr h="370840">
                <a:tc>
                  <a:txBody>
                    <a:bodyPr/>
                    <a:lstStyle/>
                    <a:p>
                      <a:pPr algn="ctr"/>
                      <a:r>
                        <a:rPr lang="en-US" dirty="0" smtClean="0"/>
                        <a:t>¼-Julie</a:t>
                      </a:r>
                      <a:endParaRPr lang="en-US" dirty="0"/>
                    </a:p>
                  </a:txBody>
                  <a:tcPr>
                    <a:solidFill>
                      <a:schemeClr val="accent4"/>
                    </a:solidFill>
                  </a:tcPr>
                </a:tc>
                <a:tc>
                  <a:txBody>
                    <a:bodyPr/>
                    <a:lstStyle/>
                    <a:p>
                      <a:pPr algn="ctr"/>
                      <a:r>
                        <a:rPr lang="en-US" dirty="0" smtClean="0"/>
                        <a:t>¼-Julie</a:t>
                      </a:r>
                      <a:endParaRPr lang="en-US" dirty="0"/>
                    </a:p>
                  </a:txBody>
                  <a:tcPr>
                    <a:solidFill>
                      <a:schemeClr val="accent4"/>
                    </a:solidFill>
                  </a:tcPr>
                </a:tc>
                <a:tc>
                  <a:txBody>
                    <a:bodyPr/>
                    <a:lstStyle/>
                    <a:p>
                      <a:pPr algn="ctr"/>
                      <a:r>
                        <a:rPr lang="en-US" dirty="0" smtClean="0"/>
                        <a:t>1/4</a:t>
                      </a:r>
                      <a:endParaRPr lang="en-US" dirty="0"/>
                    </a:p>
                  </a:txBody>
                  <a:tcPr>
                    <a:solidFill>
                      <a:schemeClr val="accent4"/>
                    </a:solidFill>
                  </a:tcPr>
                </a:tc>
                <a:tc>
                  <a:txBody>
                    <a:bodyPr/>
                    <a:lstStyle/>
                    <a:p>
                      <a:endParaRPr lang="en-US" dirty="0"/>
                    </a:p>
                  </a:txBody>
                  <a:tcPr/>
                </a:tc>
              </a:tr>
            </a:tbl>
          </a:graphicData>
        </a:graphic>
      </p:graphicFrame>
      <p:sp>
        <p:nvSpPr>
          <p:cNvPr id="35" name="TextBox 34"/>
          <p:cNvSpPr txBox="1"/>
          <p:nvPr/>
        </p:nvSpPr>
        <p:spPr>
          <a:xfrm>
            <a:off x="1104900" y="5010834"/>
            <a:ext cx="6172200" cy="1200328"/>
          </a:xfrm>
          <a:prstGeom prst="rect">
            <a:avLst/>
          </a:prstGeom>
          <a:noFill/>
        </p:spPr>
        <p:txBody>
          <a:bodyPr wrap="square" rtlCol="0">
            <a:spAutoFit/>
          </a:bodyPr>
          <a:lstStyle/>
          <a:p>
            <a:pPr algn="ctr"/>
            <a:r>
              <a:rPr lang="en-US" sz="2400" dirty="0" smtClean="0">
                <a:solidFill>
                  <a:srgbClr val="FF0000"/>
                </a:solidFill>
              </a:rPr>
              <a:t>I took the time to go through the problem solving steps to get the correct answer. Can you do the same? </a:t>
            </a:r>
            <a:endParaRPr lang="en-US" sz="2400" dirty="0">
              <a:solidFill>
                <a:srgbClr val="FF0000"/>
              </a:solidFill>
            </a:endParaRPr>
          </a:p>
        </p:txBody>
      </p:sp>
      <p:sp>
        <p:nvSpPr>
          <p:cNvPr id="36" name="Action Button: Forward or Next 35">
            <a:hlinkClick r:id="" action="ppaction://hlinkshowjump?jump=nextslide" highlightClick="1"/>
          </p:cNvPr>
          <p:cNvSpPr/>
          <p:nvPr/>
        </p:nvSpPr>
        <p:spPr>
          <a:xfrm>
            <a:off x="8195416" y="6211162"/>
            <a:ext cx="677967" cy="521208"/>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smtClean="0"/>
              <a:t>Sam had a piece of ribbon that was 7/8 yard long. She cut off 2/8 yard to make a bow. She used the rest of the ribbon to make a tail for her kite. </a:t>
            </a:r>
            <a:r>
              <a:rPr lang="en-US" sz="2000" u="sng" dirty="0" smtClean="0"/>
              <a:t>How much ribbon did she use to make the kite?</a:t>
            </a:r>
            <a:endParaRPr lang="en-US" sz="2000" u="sng" dirty="0"/>
          </a:p>
        </p:txBody>
      </p:sp>
      <p:graphicFrame>
        <p:nvGraphicFramePr>
          <p:cNvPr id="4" name="Content Placeholder 3"/>
          <p:cNvGraphicFramePr>
            <a:graphicFrameLocks noGrp="1"/>
          </p:cNvGraphicFramePr>
          <p:nvPr>
            <p:ph idx="1"/>
          </p:nvPr>
        </p:nvGraphicFramePr>
        <p:xfrm>
          <a:off x="457200" y="2057400"/>
          <a:ext cx="8229600" cy="370840"/>
        </p:xfrm>
        <a:graphic>
          <a:graphicData uri="http://schemas.openxmlformats.org/drawingml/2006/table">
            <a:tbl>
              <a:tblPr firstRow="1" bandRow="1">
                <a:tableStyleId>{5C22544A-7EE6-4342-B048-85BDC9FD1C3A}</a:tableStyleId>
              </a:tblPr>
              <a:tblGrid>
                <a:gridCol w="1028700"/>
                <a:gridCol w="1028700"/>
                <a:gridCol w="1028700"/>
                <a:gridCol w="1028700"/>
                <a:gridCol w="1028700"/>
                <a:gridCol w="1028700"/>
                <a:gridCol w="1028700"/>
                <a:gridCol w="1028700"/>
              </a:tblGrid>
              <a:tr h="370840">
                <a:tc>
                  <a:txBody>
                    <a:bodyPr/>
                    <a:lstStyle/>
                    <a:p>
                      <a:r>
                        <a:rPr lang="en-US" sz="1600" dirty="0" smtClean="0"/>
                        <a:t>1/8-</a:t>
                      </a:r>
                      <a:r>
                        <a:rPr lang="en-US" sz="1600" baseline="0" dirty="0" smtClean="0"/>
                        <a:t> bow</a:t>
                      </a:r>
                      <a:endParaRPr lang="en-US" sz="1600" dirty="0"/>
                    </a:p>
                  </a:txBody>
                  <a:tcPr>
                    <a:solidFill>
                      <a:schemeClr val="accent4"/>
                    </a:solidFill>
                  </a:tcPr>
                </a:tc>
                <a:tc>
                  <a:txBody>
                    <a:bodyPr/>
                    <a:lstStyle/>
                    <a:p>
                      <a:r>
                        <a:rPr lang="en-US" dirty="0" smtClean="0"/>
                        <a:t>1/8-bow</a:t>
                      </a:r>
                      <a:endParaRPr lang="en-US" dirty="0"/>
                    </a:p>
                  </a:txBody>
                  <a:tcPr>
                    <a:solidFill>
                      <a:schemeClr val="accent4"/>
                    </a:solidFill>
                  </a:tcPr>
                </a:tc>
                <a:tc>
                  <a:txBody>
                    <a:bodyPr/>
                    <a:lstStyle/>
                    <a:p>
                      <a:r>
                        <a:rPr lang="en-US" dirty="0" smtClean="0"/>
                        <a:t>1/8-kite</a:t>
                      </a:r>
                      <a:endParaRPr lang="en-US" dirty="0"/>
                    </a:p>
                  </a:txBody>
                  <a:tcPr>
                    <a:solidFill>
                      <a:schemeClr val="accent4"/>
                    </a:solidFill>
                  </a:tcPr>
                </a:tc>
                <a:tc>
                  <a:txBody>
                    <a:bodyPr/>
                    <a:lstStyle/>
                    <a:p>
                      <a:r>
                        <a:rPr lang="en-US" dirty="0" smtClean="0"/>
                        <a:t>1/8-kite</a:t>
                      </a:r>
                      <a:endParaRPr lang="en-US" dirty="0"/>
                    </a:p>
                  </a:txBody>
                  <a:tcPr>
                    <a:solidFill>
                      <a:schemeClr val="accent4"/>
                    </a:solidFill>
                  </a:tcPr>
                </a:tc>
                <a:tc>
                  <a:txBody>
                    <a:bodyPr/>
                    <a:lstStyle/>
                    <a:p>
                      <a:r>
                        <a:rPr lang="en-US" dirty="0" smtClean="0"/>
                        <a:t>1/8-kite</a:t>
                      </a:r>
                      <a:endParaRPr lang="en-US" dirty="0"/>
                    </a:p>
                  </a:txBody>
                  <a:tcPr>
                    <a:solidFill>
                      <a:schemeClr val="accent4"/>
                    </a:solidFill>
                  </a:tcPr>
                </a:tc>
                <a:tc>
                  <a:txBody>
                    <a:bodyPr/>
                    <a:lstStyle/>
                    <a:p>
                      <a:r>
                        <a:rPr lang="en-US" dirty="0" smtClean="0"/>
                        <a:t>1/8 kite</a:t>
                      </a:r>
                      <a:endParaRPr lang="en-US" dirty="0"/>
                    </a:p>
                  </a:txBody>
                  <a:tcPr>
                    <a:solidFill>
                      <a:schemeClr val="accent4"/>
                    </a:solidFill>
                  </a:tcPr>
                </a:tc>
                <a:tc>
                  <a:txBody>
                    <a:bodyPr/>
                    <a:lstStyle/>
                    <a:p>
                      <a:r>
                        <a:rPr lang="en-US" dirty="0" smtClean="0"/>
                        <a:t>1/8 kite</a:t>
                      </a:r>
                      <a:endParaRPr lang="en-US" dirty="0"/>
                    </a:p>
                  </a:txBody>
                  <a:tcPr>
                    <a:solidFill>
                      <a:schemeClr val="accent4"/>
                    </a:solidFill>
                  </a:tcPr>
                </a:tc>
                <a:tc>
                  <a:txBody>
                    <a:bodyPr/>
                    <a:lstStyle/>
                    <a:p>
                      <a:endParaRPr lang="en-US" dirty="0"/>
                    </a:p>
                  </a:txBody>
                  <a:tcPr/>
                </a:tc>
              </a:tr>
            </a:tbl>
          </a:graphicData>
        </a:graphic>
      </p:graphicFrame>
      <p:sp>
        <p:nvSpPr>
          <p:cNvPr id="5" name="TextBox 4"/>
          <p:cNvSpPr txBox="1"/>
          <p:nvPr/>
        </p:nvSpPr>
        <p:spPr>
          <a:xfrm>
            <a:off x="762000" y="3276600"/>
            <a:ext cx="7924800" cy="1200329"/>
          </a:xfrm>
          <a:prstGeom prst="rect">
            <a:avLst/>
          </a:prstGeom>
          <a:noFill/>
        </p:spPr>
        <p:txBody>
          <a:bodyPr wrap="square" rtlCol="0">
            <a:spAutoFit/>
          </a:bodyPr>
          <a:lstStyle/>
          <a:p>
            <a:r>
              <a:rPr lang="en-US" dirty="0" smtClean="0">
                <a:solidFill>
                  <a:srgbClr val="FF0000"/>
                </a:solidFill>
              </a:rPr>
              <a:t>Understand: </a:t>
            </a:r>
            <a:r>
              <a:rPr lang="en-US" dirty="0" smtClean="0"/>
              <a:t>Do you know what they are asking you to solve?</a:t>
            </a:r>
          </a:p>
          <a:p>
            <a:r>
              <a:rPr lang="en-US" dirty="0" smtClean="0">
                <a:solidFill>
                  <a:srgbClr val="FF0000"/>
                </a:solidFill>
              </a:rPr>
              <a:t>Plan: </a:t>
            </a:r>
            <a:r>
              <a:rPr lang="en-US" dirty="0" smtClean="0"/>
              <a:t>Use the picture and number sentence to help you</a:t>
            </a:r>
          </a:p>
          <a:p>
            <a:r>
              <a:rPr lang="en-US" dirty="0" smtClean="0">
                <a:solidFill>
                  <a:srgbClr val="FF0000"/>
                </a:solidFill>
              </a:rPr>
              <a:t>Solve: </a:t>
            </a:r>
            <a:r>
              <a:rPr lang="en-US" dirty="0" smtClean="0"/>
              <a:t>Answer the problem</a:t>
            </a:r>
          </a:p>
          <a:p>
            <a:r>
              <a:rPr lang="en-US" dirty="0" smtClean="0">
                <a:solidFill>
                  <a:srgbClr val="FF0000"/>
                </a:solidFill>
              </a:rPr>
              <a:t>Check: </a:t>
            </a:r>
            <a:r>
              <a:rPr lang="en-US" dirty="0" smtClean="0"/>
              <a:t>Does it make sense?</a:t>
            </a:r>
            <a:endParaRPr lang="en-US" dirty="0"/>
          </a:p>
        </p:txBody>
      </p:sp>
      <p:grpSp>
        <p:nvGrpSpPr>
          <p:cNvPr id="9" name="Group 8"/>
          <p:cNvGrpSpPr/>
          <p:nvPr/>
        </p:nvGrpSpPr>
        <p:grpSpPr>
          <a:xfrm>
            <a:off x="2590800" y="2537936"/>
            <a:ext cx="313044" cy="738664"/>
            <a:chOff x="1295400" y="4953000"/>
            <a:chExt cx="313044" cy="738664"/>
          </a:xfrm>
        </p:grpSpPr>
        <p:sp>
          <p:nvSpPr>
            <p:cNvPr id="10" name="TextBox 9"/>
            <p:cNvSpPr txBox="1"/>
            <p:nvPr/>
          </p:nvSpPr>
          <p:spPr>
            <a:xfrm>
              <a:off x="1295400" y="4953000"/>
              <a:ext cx="313044" cy="369332"/>
            </a:xfrm>
            <a:prstGeom prst="rect">
              <a:avLst/>
            </a:prstGeom>
            <a:noFill/>
          </p:spPr>
          <p:txBody>
            <a:bodyPr wrap="none" rtlCol="0">
              <a:spAutoFit/>
            </a:bodyPr>
            <a:lstStyle/>
            <a:p>
              <a:r>
                <a:rPr lang="en-US" dirty="0" smtClean="0"/>
                <a:t>7</a:t>
              </a:r>
              <a:endParaRPr lang="en-US" dirty="0"/>
            </a:p>
          </p:txBody>
        </p:sp>
        <p:sp>
          <p:nvSpPr>
            <p:cNvPr id="11" name="TextBox 10"/>
            <p:cNvSpPr txBox="1"/>
            <p:nvPr/>
          </p:nvSpPr>
          <p:spPr>
            <a:xfrm>
              <a:off x="1295400" y="5322332"/>
              <a:ext cx="313044" cy="369332"/>
            </a:xfrm>
            <a:prstGeom prst="rect">
              <a:avLst/>
            </a:prstGeom>
            <a:noFill/>
          </p:spPr>
          <p:txBody>
            <a:bodyPr wrap="none" rtlCol="0">
              <a:spAutoFit/>
            </a:bodyPr>
            <a:lstStyle/>
            <a:p>
              <a:r>
                <a:rPr lang="en-US" dirty="0" smtClean="0"/>
                <a:t>8</a:t>
              </a:r>
              <a:endParaRPr lang="en-US" dirty="0"/>
            </a:p>
          </p:txBody>
        </p:sp>
        <p:cxnSp>
          <p:nvCxnSpPr>
            <p:cNvPr id="12" name="Straight Connector 11"/>
            <p:cNvCxnSpPr/>
            <p:nvPr/>
          </p:nvCxnSpPr>
          <p:spPr>
            <a:xfrm>
              <a:off x="1295400" y="5322332"/>
              <a:ext cx="313044"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3" name="Group 12"/>
          <p:cNvGrpSpPr/>
          <p:nvPr/>
        </p:nvGrpSpPr>
        <p:grpSpPr>
          <a:xfrm>
            <a:off x="3581400" y="2539524"/>
            <a:ext cx="313044" cy="738664"/>
            <a:chOff x="1295400" y="4953000"/>
            <a:chExt cx="313044" cy="738664"/>
          </a:xfrm>
        </p:grpSpPr>
        <p:sp>
          <p:nvSpPr>
            <p:cNvPr id="14" name="TextBox 13"/>
            <p:cNvSpPr txBox="1"/>
            <p:nvPr/>
          </p:nvSpPr>
          <p:spPr>
            <a:xfrm>
              <a:off x="1295400" y="4953000"/>
              <a:ext cx="313044" cy="369332"/>
            </a:xfrm>
            <a:prstGeom prst="rect">
              <a:avLst/>
            </a:prstGeom>
            <a:noFill/>
          </p:spPr>
          <p:txBody>
            <a:bodyPr wrap="none" rtlCol="0">
              <a:spAutoFit/>
            </a:bodyPr>
            <a:lstStyle/>
            <a:p>
              <a:r>
                <a:rPr lang="en-US" dirty="0" smtClean="0"/>
                <a:t>2</a:t>
              </a:r>
              <a:endParaRPr lang="en-US" dirty="0"/>
            </a:p>
          </p:txBody>
        </p:sp>
        <p:sp>
          <p:nvSpPr>
            <p:cNvPr id="15" name="TextBox 14"/>
            <p:cNvSpPr txBox="1"/>
            <p:nvPr/>
          </p:nvSpPr>
          <p:spPr>
            <a:xfrm>
              <a:off x="1295400" y="5322332"/>
              <a:ext cx="313044" cy="369332"/>
            </a:xfrm>
            <a:prstGeom prst="rect">
              <a:avLst/>
            </a:prstGeom>
            <a:noFill/>
          </p:spPr>
          <p:txBody>
            <a:bodyPr wrap="none" rtlCol="0">
              <a:spAutoFit/>
            </a:bodyPr>
            <a:lstStyle/>
            <a:p>
              <a:r>
                <a:rPr lang="en-US" dirty="0" smtClean="0"/>
                <a:t>8</a:t>
              </a:r>
              <a:endParaRPr lang="en-US" dirty="0"/>
            </a:p>
          </p:txBody>
        </p:sp>
        <p:cxnSp>
          <p:nvCxnSpPr>
            <p:cNvPr id="16" name="Straight Connector 15"/>
            <p:cNvCxnSpPr/>
            <p:nvPr/>
          </p:nvCxnSpPr>
          <p:spPr>
            <a:xfrm>
              <a:off x="1295400" y="5322332"/>
              <a:ext cx="313044"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17" name="TextBox 16"/>
          <p:cNvSpPr txBox="1"/>
          <p:nvPr/>
        </p:nvSpPr>
        <p:spPr>
          <a:xfrm>
            <a:off x="3107678" y="2539524"/>
            <a:ext cx="321322" cy="584776"/>
          </a:xfrm>
          <a:prstGeom prst="rect">
            <a:avLst/>
          </a:prstGeom>
          <a:noFill/>
        </p:spPr>
        <p:txBody>
          <a:bodyPr wrap="none" rtlCol="0">
            <a:spAutoFit/>
          </a:bodyPr>
          <a:lstStyle/>
          <a:p>
            <a:r>
              <a:rPr lang="en-US" sz="3200" dirty="0" smtClean="0"/>
              <a:t>-</a:t>
            </a:r>
            <a:endParaRPr lang="en-US" sz="3200" dirty="0"/>
          </a:p>
        </p:txBody>
      </p:sp>
      <p:sp>
        <p:nvSpPr>
          <p:cNvPr id="18" name="TextBox 17"/>
          <p:cNvSpPr txBox="1"/>
          <p:nvPr/>
        </p:nvSpPr>
        <p:spPr>
          <a:xfrm>
            <a:off x="4055042" y="2590800"/>
            <a:ext cx="424315" cy="584776"/>
          </a:xfrm>
          <a:prstGeom prst="rect">
            <a:avLst/>
          </a:prstGeom>
          <a:noFill/>
        </p:spPr>
        <p:txBody>
          <a:bodyPr wrap="none" rtlCol="0">
            <a:spAutoFit/>
          </a:bodyPr>
          <a:lstStyle/>
          <a:p>
            <a:r>
              <a:rPr lang="en-US" sz="3200" dirty="0" smtClean="0"/>
              <a:t>=</a:t>
            </a:r>
            <a:endParaRPr lang="en-US" sz="3200" dirty="0"/>
          </a:p>
        </p:txBody>
      </p:sp>
      <p:sp>
        <p:nvSpPr>
          <p:cNvPr id="19" name="TextBox 18"/>
          <p:cNvSpPr txBox="1"/>
          <p:nvPr/>
        </p:nvSpPr>
        <p:spPr>
          <a:xfrm>
            <a:off x="3222057" y="4768334"/>
            <a:ext cx="2378476" cy="369332"/>
          </a:xfrm>
          <a:prstGeom prst="rect">
            <a:avLst/>
          </a:prstGeom>
          <a:noFill/>
        </p:spPr>
        <p:txBody>
          <a:bodyPr wrap="none" rtlCol="0">
            <a:spAutoFit/>
          </a:bodyPr>
          <a:lstStyle/>
          <a:p>
            <a:r>
              <a:rPr lang="en-US" dirty="0" smtClean="0"/>
              <a:t>Click on your answer.</a:t>
            </a:r>
            <a:endParaRPr lang="en-US" dirty="0"/>
          </a:p>
        </p:txBody>
      </p:sp>
      <p:grpSp>
        <p:nvGrpSpPr>
          <p:cNvPr id="26" name="Group 25"/>
          <p:cNvGrpSpPr/>
          <p:nvPr/>
        </p:nvGrpSpPr>
        <p:grpSpPr>
          <a:xfrm>
            <a:off x="6172200" y="5410200"/>
            <a:ext cx="1752600" cy="740252"/>
            <a:chOff x="6172200" y="5410200"/>
            <a:chExt cx="1752600" cy="740252"/>
          </a:xfrm>
        </p:grpSpPr>
        <p:sp>
          <p:nvSpPr>
            <p:cNvPr id="8" name="Rectangle 7">
              <a:hlinkClick r:id="rId2" action="ppaction://hlinksldjump"/>
            </p:cNvPr>
            <p:cNvSpPr/>
            <p:nvPr/>
          </p:nvSpPr>
          <p:spPr>
            <a:xfrm>
              <a:off x="6172200" y="5410200"/>
              <a:ext cx="1752600" cy="73866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20" name="Group 19"/>
            <p:cNvGrpSpPr/>
            <p:nvPr/>
          </p:nvGrpSpPr>
          <p:grpSpPr>
            <a:xfrm>
              <a:off x="6849756" y="5411788"/>
              <a:ext cx="313044" cy="738664"/>
              <a:chOff x="1295400" y="4953000"/>
              <a:chExt cx="313044" cy="738664"/>
            </a:xfrm>
          </p:grpSpPr>
          <p:sp>
            <p:nvSpPr>
              <p:cNvPr id="21" name="TextBox 20"/>
              <p:cNvSpPr txBox="1"/>
              <p:nvPr/>
            </p:nvSpPr>
            <p:spPr>
              <a:xfrm>
                <a:off x="1295400" y="4953000"/>
                <a:ext cx="313044" cy="369332"/>
              </a:xfrm>
              <a:prstGeom prst="rect">
                <a:avLst/>
              </a:prstGeom>
              <a:noFill/>
            </p:spPr>
            <p:txBody>
              <a:bodyPr wrap="none" rtlCol="0">
                <a:spAutoFit/>
              </a:bodyPr>
              <a:lstStyle/>
              <a:p>
                <a:r>
                  <a:rPr lang="en-US" dirty="0" smtClean="0"/>
                  <a:t>5</a:t>
                </a:r>
                <a:endParaRPr lang="en-US" dirty="0"/>
              </a:p>
            </p:txBody>
          </p:sp>
          <p:sp>
            <p:nvSpPr>
              <p:cNvPr id="22" name="TextBox 21"/>
              <p:cNvSpPr txBox="1"/>
              <p:nvPr/>
            </p:nvSpPr>
            <p:spPr>
              <a:xfrm>
                <a:off x="1295400" y="5322332"/>
                <a:ext cx="313044" cy="369332"/>
              </a:xfrm>
              <a:prstGeom prst="rect">
                <a:avLst/>
              </a:prstGeom>
              <a:noFill/>
            </p:spPr>
            <p:txBody>
              <a:bodyPr wrap="none" rtlCol="0">
                <a:spAutoFit/>
              </a:bodyPr>
              <a:lstStyle/>
              <a:p>
                <a:r>
                  <a:rPr lang="en-US" dirty="0" smtClean="0"/>
                  <a:t>8</a:t>
                </a:r>
                <a:endParaRPr lang="en-US" dirty="0"/>
              </a:p>
            </p:txBody>
          </p:sp>
          <p:cxnSp>
            <p:nvCxnSpPr>
              <p:cNvPr id="23" name="Straight Connector 22"/>
              <p:cNvCxnSpPr/>
              <p:nvPr/>
            </p:nvCxnSpPr>
            <p:spPr>
              <a:xfrm>
                <a:off x="1295400" y="5322332"/>
                <a:ext cx="313044"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grpSp>
        <p:nvGrpSpPr>
          <p:cNvPr id="36" name="Group 35"/>
          <p:cNvGrpSpPr/>
          <p:nvPr/>
        </p:nvGrpSpPr>
        <p:grpSpPr>
          <a:xfrm>
            <a:off x="3603057" y="5345668"/>
            <a:ext cx="1752600" cy="738664"/>
            <a:chOff x="3603057" y="5345668"/>
            <a:chExt cx="1752600" cy="738664"/>
          </a:xfrm>
        </p:grpSpPr>
        <p:sp>
          <p:nvSpPr>
            <p:cNvPr id="24" name="Rectangle 23">
              <a:hlinkClick r:id="rId3" action="ppaction://hlinksldjump"/>
            </p:cNvPr>
            <p:cNvSpPr/>
            <p:nvPr/>
          </p:nvSpPr>
          <p:spPr>
            <a:xfrm>
              <a:off x="3603057" y="5345668"/>
              <a:ext cx="1752600" cy="73866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27" name="Group 26"/>
            <p:cNvGrpSpPr/>
            <p:nvPr/>
          </p:nvGrpSpPr>
          <p:grpSpPr>
            <a:xfrm>
              <a:off x="4322835" y="5345668"/>
              <a:ext cx="313044" cy="738664"/>
              <a:chOff x="1295400" y="4953000"/>
              <a:chExt cx="313044" cy="738664"/>
            </a:xfrm>
          </p:grpSpPr>
          <p:sp>
            <p:nvSpPr>
              <p:cNvPr id="28" name="TextBox 27"/>
              <p:cNvSpPr txBox="1"/>
              <p:nvPr/>
            </p:nvSpPr>
            <p:spPr>
              <a:xfrm>
                <a:off x="1295400" y="4953000"/>
                <a:ext cx="313044" cy="369332"/>
              </a:xfrm>
              <a:prstGeom prst="rect">
                <a:avLst/>
              </a:prstGeom>
              <a:noFill/>
            </p:spPr>
            <p:txBody>
              <a:bodyPr wrap="none" rtlCol="0">
                <a:spAutoFit/>
              </a:bodyPr>
              <a:lstStyle/>
              <a:p>
                <a:r>
                  <a:rPr lang="en-US" dirty="0" smtClean="0"/>
                  <a:t>4</a:t>
                </a:r>
                <a:endParaRPr lang="en-US" dirty="0"/>
              </a:p>
            </p:txBody>
          </p:sp>
          <p:sp>
            <p:nvSpPr>
              <p:cNvPr id="29" name="TextBox 28"/>
              <p:cNvSpPr txBox="1"/>
              <p:nvPr/>
            </p:nvSpPr>
            <p:spPr>
              <a:xfrm>
                <a:off x="1295400" y="5322332"/>
                <a:ext cx="313044" cy="369332"/>
              </a:xfrm>
              <a:prstGeom prst="rect">
                <a:avLst/>
              </a:prstGeom>
              <a:noFill/>
            </p:spPr>
            <p:txBody>
              <a:bodyPr wrap="none" rtlCol="0">
                <a:spAutoFit/>
              </a:bodyPr>
              <a:lstStyle/>
              <a:p>
                <a:r>
                  <a:rPr lang="en-US" dirty="0" smtClean="0"/>
                  <a:t>8</a:t>
                </a:r>
                <a:endParaRPr lang="en-US" dirty="0"/>
              </a:p>
            </p:txBody>
          </p:sp>
          <p:cxnSp>
            <p:nvCxnSpPr>
              <p:cNvPr id="30" name="Straight Connector 29"/>
              <p:cNvCxnSpPr/>
              <p:nvPr/>
            </p:nvCxnSpPr>
            <p:spPr>
              <a:xfrm>
                <a:off x="1295400" y="5322332"/>
                <a:ext cx="313044"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grpSp>
        <p:nvGrpSpPr>
          <p:cNvPr id="37" name="Group 36"/>
          <p:cNvGrpSpPr/>
          <p:nvPr/>
        </p:nvGrpSpPr>
        <p:grpSpPr>
          <a:xfrm>
            <a:off x="838200" y="5345668"/>
            <a:ext cx="1752600" cy="738664"/>
            <a:chOff x="838200" y="5345668"/>
            <a:chExt cx="1752600" cy="738664"/>
          </a:xfrm>
        </p:grpSpPr>
        <p:sp>
          <p:nvSpPr>
            <p:cNvPr id="25" name="Rectangle 24">
              <a:hlinkClick r:id="rId3" action="ppaction://hlinksldjump"/>
            </p:cNvPr>
            <p:cNvSpPr/>
            <p:nvPr/>
          </p:nvSpPr>
          <p:spPr>
            <a:xfrm>
              <a:off x="838200" y="5345668"/>
              <a:ext cx="1752600" cy="73866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 name="TextBox 34"/>
            <p:cNvSpPr txBox="1"/>
            <p:nvPr/>
          </p:nvSpPr>
          <p:spPr>
            <a:xfrm>
              <a:off x="1447800" y="5424200"/>
              <a:ext cx="412893" cy="584776"/>
            </a:xfrm>
            <a:prstGeom prst="rect">
              <a:avLst/>
            </a:prstGeom>
            <a:noFill/>
          </p:spPr>
          <p:txBody>
            <a:bodyPr wrap="none" rtlCol="0">
              <a:spAutoFit/>
            </a:bodyPr>
            <a:lstStyle/>
            <a:p>
              <a:r>
                <a:rPr lang="en-US" sz="3200" dirty="0" smtClean="0"/>
                <a:t>5</a:t>
              </a:r>
              <a:endParaRPr lang="en-US" sz="3200" dirty="0"/>
            </a:p>
          </p:txBody>
        </p:sp>
      </p:gr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4" name="Group 3"/>
          <p:cNvGrpSpPr/>
          <p:nvPr/>
        </p:nvGrpSpPr>
        <p:grpSpPr>
          <a:xfrm>
            <a:off x="1447800" y="609600"/>
            <a:ext cx="6629400" cy="5029200"/>
            <a:chOff x="1447800" y="609600"/>
            <a:chExt cx="6629400" cy="5029200"/>
          </a:xfrm>
        </p:grpSpPr>
        <p:sp>
          <p:nvSpPr>
            <p:cNvPr id="5" name="5-Point Star 4"/>
            <p:cNvSpPr/>
            <p:nvPr/>
          </p:nvSpPr>
          <p:spPr>
            <a:xfrm>
              <a:off x="1447800" y="609600"/>
              <a:ext cx="6629400" cy="5029200"/>
            </a:xfrm>
            <a:prstGeom prst="star5">
              <a:avLst/>
            </a:prstGeom>
            <a:gradFill flip="none" rotWithShape="1">
              <a:gsLst>
                <a:gs pos="0">
                  <a:srgbClr val="3366FF"/>
                </a:gs>
                <a:gs pos="45000">
                  <a:srgbClr val="FFFFFF"/>
                </a:gs>
              </a:gsLst>
              <a:path path="circle">
                <a:fillToRect l="100000" t="100000"/>
              </a:path>
              <a:tileRect r="-100000" b="-10000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000" dirty="0">
                <a:solidFill>
                  <a:srgbClr val="000090"/>
                </a:solidFill>
              </a:endParaRPr>
            </a:p>
          </p:txBody>
        </p:sp>
        <p:sp>
          <p:nvSpPr>
            <p:cNvPr id="6" name="TextBox 5"/>
            <p:cNvSpPr txBox="1"/>
            <p:nvPr/>
          </p:nvSpPr>
          <p:spPr>
            <a:xfrm>
              <a:off x="2933700" y="2667000"/>
              <a:ext cx="3733800" cy="1077218"/>
            </a:xfrm>
            <a:prstGeom prst="rect">
              <a:avLst/>
            </a:prstGeom>
            <a:noFill/>
          </p:spPr>
          <p:txBody>
            <a:bodyPr wrap="square" rtlCol="0">
              <a:spAutoFit/>
            </a:bodyPr>
            <a:lstStyle/>
            <a:p>
              <a:pPr algn="ctr"/>
              <a:r>
                <a:rPr lang="en-US" sz="3200" b="1" dirty="0" smtClean="0">
                  <a:solidFill>
                    <a:srgbClr val="0000FF"/>
                  </a:solidFill>
                  <a:latin typeface="Georgia"/>
                  <a:cs typeface="Georgia"/>
                </a:rPr>
                <a:t>You’re Right! Great Job!</a:t>
              </a:r>
              <a:endParaRPr lang="en-US" sz="3200" b="1" dirty="0">
                <a:solidFill>
                  <a:srgbClr val="0000FF"/>
                </a:solidFill>
                <a:latin typeface="Georgia"/>
                <a:cs typeface="Georgia"/>
              </a:endParaRPr>
            </a:p>
          </p:txBody>
        </p:sp>
      </p:grpSp>
      <p:sp>
        <p:nvSpPr>
          <p:cNvPr id="7" name="Action Button: Home 6">
            <a:hlinkClick r:id="rId3" action="ppaction://hlinksldjump" highlightClick="1"/>
          </p:cNvPr>
          <p:cNvSpPr/>
          <p:nvPr/>
        </p:nvSpPr>
        <p:spPr>
          <a:xfrm>
            <a:off x="381000" y="5486400"/>
            <a:ext cx="1042416" cy="1042416"/>
          </a:xfrm>
          <a:prstGeom prst="actionButtonHo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0" name="Group 9"/>
          <p:cNvGrpSpPr/>
          <p:nvPr/>
        </p:nvGrpSpPr>
        <p:grpSpPr>
          <a:xfrm>
            <a:off x="7806841" y="5562600"/>
            <a:ext cx="1108559" cy="1042416"/>
            <a:chOff x="7806841" y="5562600"/>
            <a:chExt cx="1108559" cy="1042416"/>
          </a:xfrm>
        </p:grpSpPr>
        <p:sp>
          <p:nvSpPr>
            <p:cNvPr id="8" name="Action Button: Custom 7">
              <a:hlinkClick r:id="rId4" action="ppaction://hlinksldjump" highlightClick="1"/>
            </p:cNvPr>
            <p:cNvSpPr/>
            <p:nvPr/>
          </p:nvSpPr>
          <p:spPr>
            <a:xfrm>
              <a:off x="7848600" y="5562600"/>
              <a:ext cx="1042416" cy="1042416"/>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p:cNvSpPr txBox="1"/>
            <p:nvPr/>
          </p:nvSpPr>
          <p:spPr>
            <a:xfrm>
              <a:off x="7806841" y="5715000"/>
              <a:ext cx="1108559" cy="646331"/>
            </a:xfrm>
            <a:prstGeom prst="rect">
              <a:avLst/>
            </a:prstGeom>
            <a:noFill/>
          </p:spPr>
          <p:txBody>
            <a:bodyPr wrap="none" rtlCol="0">
              <a:spAutoFit/>
            </a:bodyPr>
            <a:lstStyle/>
            <a:p>
              <a:pPr algn="ctr"/>
              <a:r>
                <a:rPr lang="en-US" dirty="0" smtClean="0"/>
                <a:t>Next</a:t>
              </a:r>
            </a:p>
            <a:p>
              <a:pPr algn="ctr"/>
              <a:r>
                <a:rPr lang="en-US" dirty="0" smtClean="0"/>
                <a:t>Question</a:t>
              </a:r>
              <a:endParaRPr lang="en-US"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2" name="Applause"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ouble Wave 3">
            <a:hlinkClick r:id="rId3" action="ppaction://hlinksldjump">
              <a:snd r:embed="rId2" name="Ooooh"/>
            </a:hlinkClick>
          </p:cNvPr>
          <p:cNvSpPr/>
          <p:nvPr/>
        </p:nvSpPr>
        <p:spPr>
          <a:xfrm>
            <a:off x="1066800" y="1143000"/>
            <a:ext cx="6477000" cy="2743200"/>
          </a:xfrm>
          <a:prstGeom prst="doubleWave">
            <a:avLst/>
          </a:prstGeom>
          <a:gradFill flip="none" rotWithShape="1">
            <a:gsLst>
              <a:gs pos="0">
                <a:srgbClr val="3366FF"/>
              </a:gs>
              <a:gs pos="45000">
                <a:srgbClr val="FFFFFF"/>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smtClean="0">
                <a:solidFill>
                  <a:srgbClr val="000090"/>
                </a:solidFill>
              </a:rPr>
              <a:t>Try Again! </a:t>
            </a:r>
          </a:p>
          <a:p>
            <a:pPr algn="ctr"/>
            <a:r>
              <a:rPr lang="en-US" sz="5000" dirty="0" smtClean="0">
                <a:solidFill>
                  <a:srgbClr val="000090"/>
                </a:solidFill>
              </a:rPr>
              <a:t>You Can Do It!</a:t>
            </a:r>
            <a:endParaRPr lang="en-US" sz="5000" dirty="0">
              <a:solidFill>
                <a:srgbClr val="000090"/>
              </a:solidFill>
            </a:endParaRPr>
          </a:p>
        </p:txBody>
      </p:sp>
      <p:sp>
        <p:nvSpPr>
          <p:cNvPr id="5" name="Action Button: Home 4">
            <a:hlinkClick r:id="rId4" action="ppaction://hlinksldjump" highlightClick="1"/>
          </p:cNvPr>
          <p:cNvSpPr/>
          <p:nvPr/>
        </p:nvSpPr>
        <p:spPr>
          <a:xfrm>
            <a:off x="381000" y="5486400"/>
            <a:ext cx="1042416" cy="1042416"/>
          </a:xfrm>
          <a:prstGeom prst="actionButtonHo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8" name="Group 7"/>
          <p:cNvGrpSpPr/>
          <p:nvPr/>
        </p:nvGrpSpPr>
        <p:grpSpPr>
          <a:xfrm>
            <a:off x="7772400" y="5486400"/>
            <a:ext cx="1108559" cy="1042416"/>
            <a:chOff x="7315200" y="5486400"/>
            <a:chExt cx="1108559" cy="1042416"/>
          </a:xfrm>
        </p:grpSpPr>
        <p:sp>
          <p:nvSpPr>
            <p:cNvPr id="6" name="Action Button: Custom 5">
              <a:hlinkClick r:id="rId5" action="ppaction://hlinksldjump" highlightClick="1"/>
            </p:cNvPr>
            <p:cNvSpPr/>
            <p:nvPr/>
          </p:nvSpPr>
          <p:spPr>
            <a:xfrm>
              <a:off x="7315200" y="5486400"/>
              <a:ext cx="1042416" cy="1042416"/>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p:cNvSpPr txBox="1"/>
            <p:nvPr/>
          </p:nvSpPr>
          <p:spPr>
            <a:xfrm>
              <a:off x="7315200" y="5486400"/>
              <a:ext cx="1108559" cy="923330"/>
            </a:xfrm>
            <a:prstGeom prst="rect">
              <a:avLst/>
            </a:prstGeom>
            <a:noFill/>
          </p:spPr>
          <p:txBody>
            <a:bodyPr wrap="none" rtlCol="0">
              <a:spAutoFit/>
            </a:bodyPr>
            <a:lstStyle/>
            <a:p>
              <a:pPr algn="ctr"/>
              <a:r>
                <a:rPr lang="en-US" dirty="0" smtClean="0"/>
                <a:t>Back</a:t>
              </a:r>
            </a:p>
            <a:p>
              <a:pPr algn="ctr"/>
              <a:r>
                <a:rPr lang="en-US" dirty="0" smtClean="0"/>
                <a:t>to</a:t>
              </a:r>
            </a:p>
            <a:p>
              <a:pPr algn="ctr"/>
              <a:r>
                <a:rPr lang="en-US" dirty="0" smtClean="0"/>
                <a:t>Question</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2" name="Oooo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Bill colored 3/5 of a flag red. Then he colored 1/5 of the same flag yellow. What fraction of the flag did he color in all?</a:t>
            </a:r>
            <a:endParaRPr lang="en-US" sz="2400" dirty="0"/>
          </a:p>
        </p:txBody>
      </p:sp>
      <p:sp>
        <p:nvSpPr>
          <p:cNvPr id="4" name="TextBox 3"/>
          <p:cNvSpPr txBox="1"/>
          <p:nvPr/>
        </p:nvSpPr>
        <p:spPr>
          <a:xfrm>
            <a:off x="457200" y="2057400"/>
            <a:ext cx="7924800" cy="1200329"/>
          </a:xfrm>
          <a:prstGeom prst="rect">
            <a:avLst/>
          </a:prstGeom>
          <a:noFill/>
        </p:spPr>
        <p:txBody>
          <a:bodyPr wrap="square" rtlCol="0">
            <a:spAutoFit/>
          </a:bodyPr>
          <a:lstStyle/>
          <a:p>
            <a:r>
              <a:rPr lang="en-US" dirty="0" smtClean="0">
                <a:solidFill>
                  <a:srgbClr val="FF0000"/>
                </a:solidFill>
              </a:rPr>
              <a:t>Understand: </a:t>
            </a:r>
            <a:r>
              <a:rPr lang="en-US" dirty="0" smtClean="0"/>
              <a:t>Do you know what they are asking you to solve?</a:t>
            </a:r>
          </a:p>
          <a:p>
            <a:r>
              <a:rPr lang="en-US" dirty="0" smtClean="0">
                <a:solidFill>
                  <a:srgbClr val="FF0000"/>
                </a:solidFill>
              </a:rPr>
              <a:t>Plan: </a:t>
            </a:r>
            <a:r>
              <a:rPr lang="en-US" dirty="0" smtClean="0"/>
              <a:t>Draw a picture and write a number sentence to help you.</a:t>
            </a:r>
          </a:p>
          <a:p>
            <a:r>
              <a:rPr lang="en-US" dirty="0" smtClean="0">
                <a:solidFill>
                  <a:srgbClr val="FF0000"/>
                </a:solidFill>
              </a:rPr>
              <a:t>Solve: </a:t>
            </a:r>
            <a:r>
              <a:rPr lang="en-US" dirty="0" smtClean="0"/>
              <a:t>Answer the problem.</a:t>
            </a:r>
          </a:p>
          <a:p>
            <a:r>
              <a:rPr lang="en-US" dirty="0" smtClean="0">
                <a:solidFill>
                  <a:srgbClr val="FF0000"/>
                </a:solidFill>
              </a:rPr>
              <a:t>Check: </a:t>
            </a:r>
            <a:r>
              <a:rPr lang="en-US" dirty="0" smtClean="0"/>
              <a:t>Does it make sense?</a:t>
            </a:r>
            <a:endParaRPr lang="en-US" dirty="0"/>
          </a:p>
        </p:txBody>
      </p:sp>
      <p:grpSp>
        <p:nvGrpSpPr>
          <p:cNvPr id="5" name="Group 4"/>
          <p:cNvGrpSpPr/>
          <p:nvPr/>
        </p:nvGrpSpPr>
        <p:grpSpPr>
          <a:xfrm>
            <a:off x="3446535" y="4979512"/>
            <a:ext cx="1752600" cy="738664"/>
            <a:chOff x="3603057" y="5345668"/>
            <a:chExt cx="1752600" cy="738664"/>
          </a:xfrm>
        </p:grpSpPr>
        <p:sp>
          <p:nvSpPr>
            <p:cNvPr id="6" name="Rectangle 5">
              <a:hlinkClick r:id="rId2" action="ppaction://hlinksldjump"/>
            </p:cNvPr>
            <p:cNvSpPr/>
            <p:nvPr/>
          </p:nvSpPr>
          <p:spPr>
            <a:xfrm>
              <a:off x="3603057" y="5345668"/>
              <a:ext cx="1752600" cy="73866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7" name="Group 26"/>
            <p:cNvGrpSpPr/>
            <p:nvPr/>
          </p:nvGrpSpPr>
          <p:grpSpPr>
            <a:xfrm>
              <a:off x="4322835" y="5345668"/>
              <a:ext cx="313044" cy="738664"/>
              <a:chOff x="1295400" y="4953000"/>
              <a:chExt cx="313044" cy="738664"/>
            </a:xfrm>
          </p:grpSpPr>
          <p:sp>
            <p:nvSpPr>
              <p:cNvPr id="8" name="TextBox 7"/>
              <p:cNvSpPr txBox="1"/>
              <p:nvPr/>
            </p:nvSpPr>
            <p:spPr>
              <a:xfrm>
                <a:off x="1295400" y="4953000"/>
                <a:ext cx="313044" cy="369332"/>
              </a:xfrm>
              <a:prstGeom prst="rect">
                <a:avLst/>
              </a:prstGeom>
              <a:noFill/>
            </p:spPr>
            <p:txBody>
              <a:bodyPr wrap="none" rtlCol="0">
                <a:spAutoFit/>
              </a:bodyPr>
              <a:lstStyle/>
              <a:p>
                <a:r>
                  <a:rPr lang="en-US" dirty="0" smtClean="0"/>
                  <a:t>4</a:t>
                </a:r>
                <a:endParaRPr lang="en-US" dirty="0"/>
              </a:p>
            </p:txBody>
          </p:sp>
          <p:sp>
            <p:nvSpPr>
              <p:cNvPr id="9" name="TextBox 8"/>
              <p:cNvSpPr txBox="1"/>
              <p:nvPr/>
            </p:nvSpPr>
            <p:spPr>
              <a:xfrm>
                <a:off x="1295400" y="5322332"/>
                <a:ext cx="313044" cy="369332"/>
              </a:xfrm>
              <a:prstGeom prst="rect">
                <a:avLst/>
              </a:prstGeom>
              <a:noFill/>
            </p:spPr>
            <p:txBody>
              <a:bodyPr wrap="none" rtlCol="0">
                <a:spAutoFit/>
              </a:bodyPr>
              <a:lstStyle/>
              <a:p>
                <a:r>
                  <a:rPr lang="en-US" dirty="0" smtClean="0"/>
                  <a:t>5</a:t>
                </a:r>
                <a:endParaRPr lang="en-US" dirty="0"/>
              </a:p>
            </p:txBody>
          </p:sp>
          <p:cxnSp>
            <p:nvCxnSpPr>
              <p:cNvPr id="10" name="Straight Connector 9"/>
              <p:cNvCxnSpPr/>
              <p:nvPr/>
            </p:nvCxnSpPr>
            <p:spPr>
              <a:xfrm>
                <a:off x="1295400" y="5322332"/>
                <a:ext cx="313044"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grpSp>
        <p:nvGrpSpPr>
          <p:cNvPr id="17" name="Group 16"/>
          <p:cNvGrpSpPr/>
          <p:nvPr/>
        </p:nvGrpSpPr>
        <p:grpSpPr>
          <a:xfrm>
            <a:off x="838200" y="4977924"/>
            <a:ext cx="1752600" cy="738664"/>
            <a:chOff x="3603057" y="5345668"/>
            <a:chExt cx="1752600" cy="738664"/>
          </a:xfrm>
        </p:grpSpPr>
        <p:sp>
          <p:nvSpPr>
            <p:cNvPr id="18" name="Rectangle 17">
              <a:hlinkClick r:id="rId3" action="ppaction://hlinksldjump"/>
            </p:cNvPr>
            <p:cNvSpPr/>
            <p:nvPr/>
          </p:nvSpPr>
          <p:spPr>
            <a:xfrm>
              <a:off x="3603057" y="5345668"/>
              <a:ext cx="1752600" cy="73866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9" name="Group 26"/>
            <p:cNvGrpSpPr/>
            <p:nvPr/>
          </p:nvGrpSpPr>
          <p:grpSpPr>
            <a:xfrm>
              <a:off x="4322835" y="5345668"/>
              <a:ext cx="313044" cy="738664"/>
              <a:chOff x="1295400" y="4953000"/>
              <a:chExt cx="313044" cy="738664"/>
            </a:xfrm>
          </p:grpSpPr>
          <p:sp>
            <p:nvSpPr>
              <p:cNvPr id="20" name="TextBox 19"/>
              <p:cNvSpPr txBox="1"/>
              <p:nvPr/>
            </p:nvSpPr>
            <p:spPr>
              <a:xfrm>
                <a:off x="1295400" y="4953000"/>
                <a:ext cx="313044" cy="369332"/>
              </a:xfrm>
              <a:prstGeom prst="rect">
                <a:avLst/>
              </a:prstGeom>
              <a:noFill/>
            </p:spPr>
            <p:txBody>
              <a:bodyPr wrap="none" rtlCol="0">
                <a:spAutoFit/>
              </a:bodyPr>
              <a:lstStyle/>
              <a:p>
                <a:r>
                  <a:rPr lang="en-US" dirty="0" smtClean="0"/>
                  <a:t>2</a:t>
                </a:r>
                <a:endParaRPr lang="en-US" dirty="0"/>
              </a:p>
            </p:txBody>
          </p:sp>
          <p:sp>
            <p:nvSpPr>
              <p:cNvPr id="21" name="TextBox 20"/>
              <p:cNvSpPr txBox="1"/>
              <p:nvPr/>
            </p:nvSpPr>
            <p:spPr>
              <a:xfrm>
                <a:off x="1295400" y="5322332"/>
                <a:ext cx="313044" cy="369332"/>
              </a:xfrm>
              <a:prstGeom prst="rect">
                <a:avLst/>
              </a:prstGeom>
              <a:noFill/>
            </p:spPr>
            <p:txBody>
              <a:bodyPr wrap="none" rtlCol="0">
                <a:spAutoFit/>
              </a:bodyPr>
              <a:lstStyle/>
              <a:p>
                <a:r>
                  <a:rPr lang="en-US" dirty="0" smtClean="0"/>
                  <a:t>5</a:t>
                </a:r>
                <a:endParaRPr lang="en-US" dirty="0"/>
              </a:p>
            </p:txBody>
          </p:sp>
          <p:cxnSp>
            <p:nvCxnSpPr>
              <p:cNvPr id="22" name="Straight Connector 21"/>
              <p:cNvCxnSpPr/>
              <p:nvPr/>
            </p:nvCxnSpPr>
            <p:spPr>
              <a:xfrm>
                <a:off x="1295400" y="5322332"/>
                <a:ext cx="313044"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sp>
        <p:nvSpPr>
          <p:cNvPr id="23" name="Rectangle 22">
            <a:hlinkClick r:id="rId3" action="ppaction://hlinksldjump"/>
          </p:cNvPr>
          <p:cNvSpPr/>
          <p:nvPr/>
        </p:nvSpPr>
        <p:spPr>
          <a:xfrm>
            <a:off x="6172200" y="4977924"/>
            <a:ext cx="1752600" cy="73866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TextBox 23"/>
          <p:cNvSpPr txBox="1"/>
          <p:nvPr/>
        </p:nvSpPr>
        <p:spPr>
          <a:xfrm>
            <a:off x="2977075" y="3962400"/>
            <a:ext cx="2378476" cy="369332"/>
          </a:xfrm>
          <a:prstGeom prst="rect">
            <a:avLst/>
          </a:prstGeom>
          <a:noFill/>
        </p:spPr>
        <p:txBody>
          <a:bodyPr wrap="none" rtlCol="0">
            <a:spAutoFit/>
          </a:bodyPr>
          <a:lstStyle/>
          <a:p>
            <a:r>
              <a:rPr lang="en-US" dirty="0" smtClean="0"/>
              <a:t>Click on your answer.</a:t>
            </a:r>
            <a:endParaRPr lang="en-US" dirty="0"/>
          </a:p>
        </p:txBody>
      </p:sp>
      <p:sp>
        <p:nvSpPr>
          <p:cNvPr id="25" name="TextBox 24"/>
          <p:cNvSpPr txBox="1"/>
          <p:nvPr/>
        </p:nvSpPr>
        <p:spPr>
          <a:xfrm>
            <a:off x="6858000" y="5054868"/>
            <a:ext cx="457200" cy="584776"/>
          </a:xfrm>
          <a:prstGeom prst="rect">
            <a:avLst/>
          </a:prstGeom>
          <a:noFill/>
        </p:spPr>
        <p:txBody>
          <a:bodyPr wrap="square" rtlCol="0">
            <a:spAutoFit/>
          </a:bodyPr>
          <a:lstStyle/>
          <a:p>
            <a:r>
              <a:rPr lang="en-US" sz="3200" dirty="0" smtClean="0"/>
              <a:t>4</a:t>
            </a:r>
            <a:endParaRPr lang="en-US" sz="32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Fractions &amp; Decimals</a:t>
            </a:r>
            <a:endParaRPr lang="en-US" dirty="0"/>
          </a:p>
        </p:txBody>
      </p:sp>
      <p:sp>
        <p:nvSpPr>
          <p:cNvPr id="10" name="Text Placeholder 9"/>
          <p:cNvSpPr>
            <a:spLocks noGrp="1"/>
          </p:cNvSpPr>
          <p:nvPr>
            <p:ph type="body" idx="1"/>
          </p:nvPr>
        </p:nvSpPr>
        <p:spPr/>
        <p:txBody>
          <a:bodyPr/>
          <a:lstStyle/>
          <a:p>
            <a:r>
              <a:rPr lang="en-US" dirty="0" smtClean="0"/>
              <a:t>Fraction Lessons</a:t>
            </a:r>
            <a:endParaRPr lang="en-US" dirty="0"/>
          </a:p>
        </p:txBody>
      </p:sp>
      <p:sp>
        <p:nvSpPr>
          <p:cNvPr id="12" name="Text Placeholder 11"/>
          <p:cNvSpPr>
            <a:spLocks noGrp="1"/>
          </p:cNvSpPr>
          <p:nvPr>
            <p:ph type="body" sz="quarter" idx="3"/>
          </p:nvPr>
        </p:nvSpPr>
        <p:spPr/>
        <p:txBody>
          <a:bodyPr/>
          <a:lstStyle/>
          <a:p>
            <a:r>
              <a:rPr lang="en-US" dirty="0" smtClean="0"/>
              <a:t>Decimal Lessons</a:t>
            </a:r>
            <a:endParaRPr lang="en-US" dirty="0"/>
          </a:p>
        </p:txBody>
      </p:sp>
      <p:sp>
        <p:nvSpPr>
          <p:cNvPr id="15" name="Action Button: Custom 14">
            <a:hlinkClick r:id="rId2" action="ppaction://hlinksldjump" highlightClick="1"/>
          </p:cNvPr>
          <p:cNvSpPr/>
          <p:nvPr/>
        </p:nvSpPr>
        <p:spPr>
          <a:xfrm>
            <a:off x="2407920" y="3611522"/>
            <a:ext cx="1981200" cy="808078"/>
          </a:xfrm>
          <a:prstGeom prst="actionButtonBlank">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90"/>
                </a:solidFill>
              </a:rPr>
              <a:t>Practice Subtracting Fractions</a:t>
            </a:r>
            <a:endParaRPr lang="en-US" dirty="0">
              <a:solidFill>
                <a:srgbClr val="000090"/>
              </a:solidFill>
            </a:endParaRPr>
          </a:p>
        </p:txBody>
      </p:sp>
      <p:sp>
        <p:nvSpPr>
          <p:cNvPr id="16" name="Action Button: Custom 15">
            <a:hlinkClick r:id="rId3" action="ppaction://hlinksldjump" highlightClick="1"/>
          </p:cNvPr>
          <p:cNvSpPr/>
          <p:nvPr/>
        </p:nvSpPr>
        <p:spPr>
          <a:xfrm>
            <a:off x="2407920" y="2478741"/>
            <a:ext cx="1981200" cy="808078"/>
          </a:xfrm>
          <a:prstGeom prst="actionButtonBlank">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90"/>
                </a:solidFill>
              </a:rPr>
              <a:t>How to Subtract Fractions</a:t>
            </a:r>
            <a:endParaRPr lang="en-US" dirty="0">
              <a:solidFill>
                <a:srgbClr val="000090"/>
              </a:solidFill>
            </a:endParaRPr>
          </a:p>
        </p:txBody>
      </p:sp>
      <p:sp>
        <p:nvSpPr>
          <p:cNvPr id="17" name="Action Button: Custom 16">
            <a:hlinkClick r:id="rId4" action="ppaction://hlinksldjump" highlightClick="1"/>
          </p:cNvPr>
          <p:cNvSpPr/>
          <p:nvPr/>
        </p:nvSpPr>
        <p:spPr>
          <a:xfrm>
            <a:off x="228600" y="4708444"/>
            <a:ext cx="1981200" cy="808078"/>
          </a:xfrm>
          <a:prstGeom prst="actionButtonBlank">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90"/>
                </a:solidFill>
              </a:rPr>
              <a:t>Practice Adding Fractions</a:t>
            </a:r>
            <a:endParaRPr lang="en-US" dirty="0">
              <a:solidFill>
                <a:srgbClr val="000090"/>
              </a:solidFill>
            </a:endParaRPr>
          </a:p>
        </p:txBody>
      </p:sp>
      <p:sp>
        <p:nvSpPr>
          <p:cNvPr id="18" name="Action Button: Custom 17">
            <a:hlinkClick r:id="rId5" action="ppaction://hlinksldjump" highlightClick="1"/>
          </p:cNvPr>
          <p:cNvSpPr/>
          <p:nvPr/>
        </p:nvSpPr>
        <p:spPr>
          <a:xfrm>
            <a:off x="228600" y="3611522"/>
            <a:ext cx="1981200" cy="808078"/>
          </a:xfrm>
          <a:prstGeom prst="actionButtonBlank">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90"/>
                </a:solidFill>
              </a:rPr>
              <a:t>How to Add Fractions</a:t>
            </a:r>
            <a:endParaRPr lang="en-US" dirty="0">
              <a:solidFill>
                <a:srgbClr val="000090"/>
              </a:solidFill>
            </a:endParaRPr>
          </a:p>
        </p:txBody>
      </p:sp>
      <p:sp>
        <p:nvSpPr>
          <p:cNvPr id="20" name="Action Button: Custom 19">
            <a:hlinkClick r:id="rId6" action="ppaction://hlinksldjump" highlightClick="1"/>
          </p:cNvPr>
          <p:cNvSpPr/>
          <p:nvPr/>
        </p:nvSpPr>
        <p:spPr>
          <a:xfrm>
            <a:off x="2407920" y="4708444"/>
            <a:ext cx="1981200" cy="808078"/>
          </a:xfrm>
          <a:prstGeom prst="actionButtonBlank">
            <a:avLst/>
          </a:prstGeom>
          <a:solidFill>
            <a:schemeClr val="tx1"/>
          </a:solidFill>
          <a:effectLst>
            <a:outerShdw blurRad="50800" dist="381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90"/>
                </a:solidFill>
              </a:rPr>
              <a:t>Problem Solving</a:t>
            </a:r>
            <a:endParaRPr lang="en-US" dirty="0">
              <a:solidFill>
                <a:srgbClr val="000090"/>
              </a:solidFill>
            </a:endParaRPr>
          </a:p>
        </p:txBody>
      </p:sp>
      <p:sp>
        <p:nvSpPr>
          <p:cNvPr id="22" name="Action Button: Custom 21">
            <a:hlinkClick r:id="" action="ppaction://hlinkshowjump?jump=nextslide" highlightClick="1"/>
          </p:cNvPr>
          <p:cNvSpPr/>
          <p:nvPr/>
        </p:nvSpPr>
        <p:spPr>
          <a:xfrm>
            <a:off x="228600" y="2478741"/>
            <a:ext cx="1981200" cy="808078"/>
          </a:xfrm>
          <a:prstGeom prst="actionButtonBlank">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90"/>
                </a:solidFill>
              </a:rPr>
              <a:t>Fraction Review</a:t>
            </a:r>
            <a:endParaRPr lang="en-US" dirty="0">
              <a:solidFill>
                <a:srgbClr val="000090"/>
              </a:solidFill>
            </a:endParaRPr>
          </a:p>
        </p:txBody>
      </p:sp>
      <p:sp>
        <p:nvSpPr>
          <p:cNvPr id="23" name="Action Button: Custom 22">
            <a:hlinkClick r:id="rId7" action="ppaction://hlinksldjump" highlightClick="1"/>
          </p:cNvPr>
          <p:cNvSpPr/>
          <p:nvPr/>
        </p:nvSpPr>
        <p:spPr>
          <a:xfrm>
            <a:off x="4754880" y="2478741"/>
            <a:ext cx="1981200" cy="808078"/>
          </a:xfrm>
          <a:prstGeom prst="actionButtonBlank">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90"/>
                </a:solidFill>
              </a:rPr>
              <a:t>Introducing Fractions to Decimals </a:t>
            </a:r>
            <a:endParaRPr lang="en-US" dirty="0">
              <a:solidFill>
                <a:srgbClr val="000090"/>
              </a:solidFill>
            </a:endParaRPr>
          </a:p>
        </p:txBody>
      </p:sp>
      <p:sp>
        <p:nvSpPr>
          <p:cNvPr id="24" name="Action Button: Custom 23">
            <a:hlinkClick r:id="rId8" action="ppaction://hlinksldjump" highlightClick="1"/>
          </p:cNvPr>
          <p:cNvSpPr/>
          <p:nvPr/>
        </p:nvSpPr>
        <p:spPr>
          <a:xfrm>
            <a:off x="4754880" y="3611522"/>
            <a:ext cx="1981200" cy="808078"/>
          </a:xfrm>
          <a:prstGeom prst="actionButtonBlank">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90"/>
                </a:solidFill>
              </a:rPr>
              <a:t>Using Money to Understand Decimals</a:t>
            </a:r>
            <a:endParaRPr lang="en-US" dirty="0">
              <a:solidFill>
                <a:srgbClr val="000090"/>
              </a:solidFill>
            </a:endParaRPr>
          </a:p>
        </p:txBody>
      </p:sp>
      <p:sp>
        <p:nvSpPr>
          <p:cNvPr id="25" name="Action Button: Custom 24">
            <a:hlinkClick r:id="rId9" action="ppaction://hlinksldjump" highlightClick="1"/>
          </p:cNvPr>
          <p:cNvSpPr/>
          <p:nvPr/>
        </p:nvSpPr>
        <p:spPr>
          <a:xfrm>
            <a:off x="4754880" y="4708444"/>
            <a:ext cx="1981200" cy="808078"/>
          </a:xfrm>
          <a:prstGeom prst="actionButtonBlank">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90"/>
                </a:solidFill>
              </a:rPr>
              <a:t>Practice to Understand Decimals</a:t>
            </a:r>
            <a:endParaRPr lang="en-US" dirty="0">
              <a:solidFill>
                <a:srgbClr val="000090"/>
              </a:solidFill>
            </a:endParaRPr>
          </a:p>
        </p:txBody>
      </p:sp>
      <p:sp>
        <p:nvSpPr>
          <p:cNvPr id="26" name="Action Button: Custom 25">
            <a:hlinkClick r:id="rId10" action="ppaction://hlinksldjump" highlightClick="1"/>
          </p:cNvPr>
          <p:cNvSpPr/>
          <p:nvPr/>
        </p:nvSpPr>
        <p:spPr>
          <a:xfrm>
            <a:off x="7086600" y="2478741"/>
            <a:ext cx="1981200" cy="808078"/>
          </a:xfrm>
          <a:prstGeom prst="actionButtonBlank">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90"/>
                </a:solidFill>
              </a:rPr>
              <a:t>Adding with Money</a:t>
            </a:r>
            <a:endParaRPr lang="en-US" dirty="0">
              <a:solidFill>
                <a:srgbClr val="000090"/>
              </a:solidFill>
            </a:endParaRPr>
          </a:p>
        </p:txBody>
      </p:sp>
      <p:sp>
        <p:nvSpPr>
          <p:cNvPr id="27" name="Action Button: Custom 26">
            <a:hlinkClick r:id="rId11" action="ppaction://hlinksldjump" highlightClick="1"/>
          </p:cNvPr>
          <p:cNvSpPr/>
          <p:nvPr/>
        </p:nvSpPr>
        <p:spPr>
          <a:xfrm>
            <a:off x="3657600" y="5791200"/>
            <a:ext cx="1981200" cy="808078"/>
          </a:xfrm>
          <a:prstGeom prst="actionButtonBlank">
            <a:avLst/>
          </a:prstGeom>
          <a:solidFill>
            <a:schemeClr val="accent1">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90"/>
                </a:solidFill>
              </a:rPr>
              <a:t>Cummulative </a:t>
            </a:r>
          </a:p>
          <a:p>
            <a:pPr algn="ctr"/>
            <a:r>
              <a:rPr lang="en-US" dirty="0" smtClean="0">
                <a:solidFill>
                  <a:srgbClr val="000090"/>
                </a:solidFill>
              </a:rPr>
              <a:t>Test</a:t>
            </a:r>
            <a:endParaRPr lang="en-US" dirty="0">
              <a:solidFill>
                <a:srgbClr val="000090"/>
              </a:solidFill>
            </a:endParaRPr>
          </a:p>
        </p:txBody>
      </p:sp>
      <p:sp>
        <p:nvSpPr>
          <p:cNvPr id="28" name="Action Button: Custom 27">
            <a:hlinkClick r:id="rId12" action="ppaction://hlinksldjump" highlightClick="1"/>
          </p:cNvPr>
          <p:cNvSpPr/>
          <p:nvPr/>
        </p:nvSpPr>
        <p:spPr>
          <a:xfrm>
            <a:off x="7086600" y="3611522"/>
            <a:ext cx="1981200" cy="808078"/>
          </a:xfrm>
          <a:prstGeom prst="actionButtonBlank">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90"/>
                </a:solidFill>
              </a:rPr>
              <a:t>Subtracting with Money</a:t>
            </a:r>
            <a:endParaRPr lang="en-US" dirty="0">
              <a:solidFill>
                <a:srgbClr val="000090"/>
              </a:solidFill>
            </a:endParaRPr>
          </a:p>
        </p:txBody>
      </p:sp>
      <p:sp>
        <p:nvSpPr>
          <p:cNvPr id="29" name="Action Button: Custom 28">
            <a:hlinkClick r:id="rId13" action="ppaction://hlinksldjump" highlightClick="1"/>
          </p:cNvPr>
          <p:cNvSpPr/>
          <p:nvPr/>
        </p:nvSpPr>
        <p:spPr>
          <a:xfrm>
            <a:off x="7086600" y="4708444"/>
            <a:ext cx="1981200" cy="808078"/>
          </a:xfrm>
          <a:prstGeom prst="actionButtonBlank">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90"/>
                </a:solidFill>
              </a:rPr>
              <a:t>Real World Application</a:t>
            </a:r>
            <a:endParaRPr lang="en-US" dirty="0">
              <a:solidFill>
                <a:srgbClr val="000090"/>
              </a:solidFill>
            </a:endParaRPr>
          </a:p>
        </p:txBody>
      </p:sp>
      <p:sp>
        <p:nvSpPr>
          <p:cNvPr id="21" name="Action Button: Custom 20">
            <a:hlinkClick r:id="rId14" action="ppaction://hlinksldjump" highlightClick="1"/>
          </p:cNvPr>
          <p:cNvSpPr/>
          <p:nvPr/>
        </p:nvSpPr>
        <p:spPr>
          <a:xfrm>
            <a:off x="1219200" y="5745122"/>
            <a:ext cx="1981200" cy="808078"/>
          </a:xfrm>
          <a:prstGeom prst="actionButtonBlank">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90"/>
                </a:solidFill>
              </a:rPr>
              <a:t>More Practice Worksheets</a:t>
            </a:r>
            <a:endParaRPr lang="en-US" dirty="0">
              <a:solidFill>
                <a:srgbClr val="000090"/>
              </a:solidFill>
            </a:endParaRPr>
          </a:p>
        </p:txBody>
      </p:sp>
      <p:sp>
        <p:nvSpPr>
          <p:cNvPr id="30" name="Action Button: Custom 29">
            <a:hlinkClick r:id="rId15" action="ppaction://hlinksldjump" highlightClick="1"/>
          </p:cNvPr>
          <p:cNvSpPr/>
          <p:nvPr/>
        </p:nvSpPr>
        <p:spPr>
          <a:xfrm>
            <a:off x="6172200" y="5745122"/>
            <a:ext cx="1981200" cy="808078"/>
          </a:xfrm>
          <a:prstGeom prst="actionButtonBlank">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90"/>
                </a:solidFill>
              </a:rPr>
              <a:t>More Practice Worksheets</a:t>
            </a:r>
            <a:endParaRPr lang="en-US" dirty="0">
              <a:solidFill>
                <a:srgbClr val="000090"/>
              </a:solidFill>
            </a:endParaRPr>
          </a:p>
        </p:txBody>
      </p:sp>
      <p:sp>
        <p:nvSpPr>
          <p:cNvPr id="31" name="TextBox 30"/>
          <p:cNvSpPr txBox="1"/>
          <p:nvPr/>
        </p:nvSpPr>
        <p:spPr>
          <a:xfrm>
            <a:off x="2209800" y="1611868"/>
            <a:ext cx="5176079" cy="369332"/>
          </a:xfrm>
          <a:prstGeom prst="rect">
            <a:avLst/>
          </a:prstGeom>
          <a:noFill/>
        </p:spPr>
        <p:txBody>
          <a:bodyPr wrap="none" rtlCol="0">
            <a:spAutoFit/>
          </a:bodyPr>
          <a:lstStyle/>
          <a:p>
            <a:r>
              <a:rPr lang="en-US" dirty="0" smtClean="0"/>
              <a:t>Click on the lesson you would like to learn about.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3" name="Group 2"/>
          <p:cNvGrpSpPr/>
          <p:nvPr/>
        </p:nvGrpSpPr>
        <p:grpSpPr>
          <a:xfrm>
            <a:off x="1447800" y="609600"/>
            <a:ext cx="6629400" cy="5029200"/>
            <a:chOff x="1447800" y="609600"/>
            <a:chExt cx="6629400" cy="5029200"/>
          </a:xfrm>
        </p:grpSpPr>
        <p:sp>
          <p:nvSpPr>
            <p:cNvPr id="4" name="5-Point Star 3"/>
            <p:cNvSpPr/>
            <p:nvPr/>
          </p:nvSpPr>
          <p:spPr>
            <a:xfrm>
              <a:off x="1447800" y="609600"/>
              <a:ext cx="6629400" cy="5029200"/>
            </a:xfrm>
            <a:prstGeom prst="star5">
              <a:avLst/>
            </a:prstGeom>
            <a:gradFill flip="none" rotWithShape="1">
              <a:gsLst>
                <a:gs pos="0">
                  <a:srgbClr val="3366FF"/>
                </a:gs>
                <a:gs pos="45000">
                  <a:srgbClr val="FFFFFF"/>
                </a:gs>
              </a:gsLst>
              <a:path path="circle">
                <a:fillToRect l="100000" t="100000"/>
              </a:path>
              <a:tileRect r="-100000" b="-10000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000" dirty="0">
                <a:solidFill>
                  <a:srgbClr val="000090"/>
                </a:solidFill>
              </a:endParaRPr>
            </a:p>
          </p:txBody>
        </p:sp>
        <p:sp>
          <p:nvSpPr>
            <p:cNvPr id="5" name="TextBox 4"/>
            <p:cNvSpPr txBox="1"/>
            <p:nvPr/>
          </p:nvSpPr>
          <p:spPr>
            <a:xfrm>
              <a:off x="2933700" y="2667000"/>
              <a:ext cx="3733800" cy="1077218"/>
            </a:xfrm>
            <a:prstGeom prst="rect">
              <a:avLst/>
            </a:prstGeom>
            <a:noFill/>
          </p:spPr>
          <p:txBody>
            <a:bodyPr wrap="square" rtlCol="0">
              <a:spAutoFit/>
            </a:bodyPr>
            <a:lstStyle/>
            <a:p>
              <a:pPr algn="ctr"/>
              <a:r>
                <a:rPr lang="en-US" sz="3200" b="1" dirty="0" smtClean="0">
                  <a:solidFill>
                    <a:srgbClr val="0000FF"/>
                  </a:solidFill>
                  <a:latin typeface="Georgia"/>
                  <a:cs typeface="Georgia"/>
                </a:rPr>
                <a:t>You’re Right! Great Job!</a:t>
              </a:r>
              <a:endParaRPr lang="en-US" sz="3200" b="1" dirty="0">
                <a:solidFill>
                  <a:srgbClr val="0000FF"/>
                </a:solidFill>
                <a:latin typeface="Georgia"/>
                <a:cs typeface="Georgia"/>
              </a:endParaRPr>
            </a:p>
          </p:txBody>
        </p:sp>
      </p:grpSp>
      <p:sp>
        <p:nvSpPr>
          <p:cNvPr id="6" name="Action Button: Home 5">
            <a:hlinkClick r:id="rId3" action="ppaction://hlinksldjump" highlightClick="1"/>
          </p:cNvPr>
          <p:cNvSpPr/>
          <p:nvPr/>
        </p:nvSpPr>
        <p:spPr>
          <a:xfrm>
            <a:off x="405384" y="5486400"/>
            <a:ext cx="1042416" cy="1042416"/>
          </a:xfrm>
          <a:prstGeom prst="actionButtonHo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9" name="Group 8"/>
          <p:cNvGrpSpPr/>
          <p:nvPr/>
        </p:nvGrpSpPr>
        <p:grpSpPr>
          <a:xfrm>
            <a:off x="7696200" y="5486400"/>
            <a:ext cx="1066800" cy="1042416"/>
            <a:chOff x="7696200" y="5486400"/>
            <a:chExt cx="1066800" cy="1042416"/>
          </a:xfrm>
        </p:grpSpPr>
        <p:sp>
          <p:nvSpPr>
            <p:cNvPr id="7" name="Action Button: Custom 6">
              <a:hlinkClick r:id="rId4" action="ppaction://hlinksldjump" highlightClick="1"/>
            </p:cNvPr>
            <p:cNvSpPr/>
            <p:nvPr/>
          </p:nvSpPr>
          <p:spPr>
            <a:xfrm>
              <a:off x="7696200" y="5486400"/>
              <a:ext cx="1042416" cy="1042416"/>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p:cNvSpPr txBox="1"/>
            <p:nvPr/>
          </p:nvSpPr>
          <p:spPr>
            <a:xfrm>
              <a:off x="7744497" y="5638800"/>
              <a:ext cx="1018503" cy="646331"/>
            </a:xfrm>
            <a:prstGeom prst="rect">
              <a:avLst/>
            </a:prstGeom>
            <a:noFill/>
          </p:spPr>
          <p:txBody>
            <a:bodyPr wrap="none" rtlCol="0">
              <a:spAutoFit/>
            </a:bodyPr>
            <a:lstStyle/>
            <a:p>
              <a:pPr algn="ctr"/>
              <a:r>
                <a:rPr lang="en-US" dirty="0" smtClean="0"/>
                <a:t>More</a:t>
              </a:r>
            </a:p>
            <a:p>
              <a:pPr algn="ctr"/>
              <a:r>
                <a:rPr lang="en-US" dirty="0" smtClean="0"/>
                <a:t>Practice</a:t>
              </a:r>
              <a:endParaRPr lang="en-US"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2" name="Applause"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Double Wave 2">
            <a:hlinkClick r:id="rId3" action="ppaction://hlinksldjump">
              <a:snd r:embed="rId2" name="Ooooh"/>
            </a:hlinkClick>
          </p:cNvPr>
          <p:cNvSpPr/>
          <p:nvPr/>
        </p:nvSpPr>
        <p:spPr>
          <a:xfrm>
            <a:off x="1066800" y="1143000"/>
            <a:ext cx="6477000" cy="2743200"/>
          </a:xfrm>
          <a:prstGeom prst="doubleWave">
            <a:avLst/>
          </a:prstGeom>
          <a:gradFill flip="none" rotWithShape="1">
            <a:gsLst>
              <a:gs pos="0">
                <a:srgbClr val="3366FF"/>
              </a:gs>
              <a:gs pos="45000">
                <a:srgbClr val="FFFFFF"/>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smtClean="0">
                <a:solidFill>
                  <a:srgbClr val="000090"/>
                </a:solidFill>
              </a:rPr>
              <a:t>Try Again! </a:t>
            </a:r>
          </a:p>
          <a:p>
            <a:pPr algn="ctr"/>
            <a:r>
              <a:rPr lang="en-US" sz="5000" dirty="0" smtClean="0">
                <a:solidFill>
                  <a:srgbClr val="000090"/>
                </a:solidFill>
              </a:rPr>
              <a:t>You Can Do It!</a:t>
            </a:r>
            <a:endParaRPr lang="en-US" sz="5000" dirty="0">
              <a:solidFill>
                <a:srgbClr val="000090"/>
              </a:solidFill>
            </a:endParaRPr>
          </a:p>
        </p:txBody>
      </p:sp>
      <p:sp>
        <p:nvSpPr>
          <p:cNvPr id="4" name="Action Button: Home 3">
            <a:hlinkClick r:id="rId4" action="ppaction://hlinksldjump" highlightClick="1"/>
          </p:cNvPr>
          <p:cNvSpPr/>
          <p:nvPr/>
        </p:nvSpPr>
        <p:spPr>
          <a:xfrm>
            <a:off x="381000" y="5486400"/>
            <a:ext cx="1042416" cy="1042416"/>
          </a:xfrm>
          <a:prstGeom prst="actionButtonHo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7" name="Group 6"/>
          <p:cNvGrpSpPr/>
          <p:nvPr/>
        </p:nvGrpSpPr>
        <p:grpSpPr>
          <a:xfrm>
            <a:off x="7696200" y="5510784"/>
            <a:ext cx="1108559" cy="1042416"/>
            <a:chOff x="7696200" y="5510784"/>
            <a:chExt cx="1108559" cy="1042416"/>
          </a:xfrm>
        </p:grpSpPr>
        <p:sp>
          <p:nvSpPr>
            <p:cNvPr id="5" name="Action Button: Custom 4">
              <a:hlinkClick r:id="rId5" action="ppaction://hlinksldjump" highlightClick="1"/>
            </p:cNvPr>
            <p:cNvSpPr/>
            <p:nvPr/>
          </p:nvSpPr>
          <p:spPr>
            <a:xfrm>
              <a:off x="7720584" y="5510784"/>
              <a:ext cx="1042416" cy="1042416"/>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a:hlinkClick r:id="rId5" action="ppaction://hlinksldjump"/>
            </p:cNvPr>
            <p:cNvSpPr txBox="1"/>
            <p:nvPr/>
          </p:nvSpPr>
          <p:spPr>
            <a:xfrm>
              <a:off x="7696200" y="5562600"/>
              <a:ext cx="1108559" cy="923330"/>
            </a:xfrm>
            <a:prstGeom prst="rect">
              <a:avLst/>
            </a:prstGeom>
            <a:noFill/>
          </p:spPr>
          <p:txBody>
            <a:bodyPr wrap="none" rtlCol="0">
              <a:spAutoFit/>
            </a:bodyPr>
            <a:lstStyle/>
            <a:p>
              <a:pPr algn="ctr"/>
              <a:r>
                <a:rPr lang="en-US" dirty="0" smtClean="0"/>
                <a:t>Back</a:t>
              </a:r>
            </a:p>
            <a:p>
              <a:pPr algn="ctr"/>
              <a:r>
                <a:rPr lang="en-US" dirty="0" smtClean="0"/>
                <a:t>to</a:t>
              </a:r>
            </a:p>
            <a:p>
              <a:pPr algn="ctr"/>
              <a:r>
                <a:rPr lang="en-US" dirty="0" smtClean="0"/>
                <a:t>Question</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ppt_x-.2"/>
                                          </p:val>
                                        </p:tav>
                                        <p:tav tm="100000">
                                          <p:val>
                                            <p:strVal val="#ppt_x"/>
                                          </p:val>
                                        </p:tav>
                                      </p:tavLst>
                                    </p:anim>
                                    <p:anim calcmode="lin" valueType="num">
                                      <p:cBhvr>
                                        <p:cTn id="8"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Oooo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Practice</a:t>
            </a:r>
            <a:endParaRPr lang="en-US" dirty="0"/>
          </a:p>
        </p:txBody>
      </p:sp>
      <p:sp>
        <p:nvSpPr>
          <p:cNvPr id="3" name="Content Placeholder 2"/>
          <p:cNvSpPr>
            <a:spLocks noGrp="1"/>
          </p:cNvSpPr>
          <p:nvPr>
            <p:ph idx="1"/>
          </p:nvPr>
        </p:nvSpPr>
        <p:spPr/>
        <p:txBody>
          <a:bodyPr>
            <a:normAutofit/>
          </a:bodyPr>
          <a:lstStyle/>
          <a:p>
            <a:r>
              <a:rPr lang="en-US" dirty="0" smtClean="0"/>
              <a:t>Click on the links below to download worksheets for extra practice.</a:t>
            </a:r>
          </a:p>
          <a:p>
            <a:r>
              <a:rPr lang="en-US" dirty="0" smtClean="0">
                <a:hlinkClick r:id="rId2"/>
              </a:rPr>
              <a:t>Adding Fractions</a:t>
            </a:r>
            <a:endParaRPr lang="en-US" dirty="0" smtClean="0"/>
          </a:p>
          <a:p>
            <a:r>
              <a:rPr lang="en-US" dirty="0" smtClean="0">
                <a:hlinkClick r:id="rId2"/>
              </a:rPr>
              <a:t>Subtracting Fractions</a:t>
            </a:r>
            <a:endParaRPr lang="en-US" dirty="0" smtClean="0"/>
          </a:p>
          <a:p>
            <a:r>
              <a:rPr lang="en-US" dirty="0" smtClean="0">
                <a:hlinkClick r:id="rId2"/>
              </a:rPr>
              <a:t>Problem Solving</a:t>
            </a:r>
            <a:endParaRPr lang="en-US" dirty="0" smtClean="0"/>
          </a:p>
          <a:p>
            <a:r>
              <a:rPr lang="en-US" dirty="0" smtClean="0"/>
              <a:t>Click on the link below to play Math Splat! Have Fun!</a:t>
            </a:r>
          </a:p>
          <a:p>
            <a:r>
              <a:rPr lang="en-US" dirty="0" smtClean="0">
                <a:hlinkClick r:id="rId3"/>
              </a:rPr>
              <a:t>Adding &amp; Subtracting Fractions!! Have Fun!</a:t>
            </a:r>
            <a:endParaRPr lang="en-US" dirty="0" smtClean="0"/>
          </a:p>
          <a:p>
            <a:pPr>
              <a:buNone/>
            </a:pPr>
            <a:endParaRPr lang="en-US" dirty="0" smtClean="0"/>
          </a:p>
          <a:p>
            <a:endParaRPr lang="en-US" dirty="0" smtClean="0"/>
          </a:p>
        </p:txBody>
      </p:sp>
      <p:sp>
        <p:nvSpPr>
          <p:cNvPr id="4" name="Action Button: Home 3">
            <a:hlinkClick r:id="rId4" action="ppaction://hlinksldjump" highlightClick="1"/>
          </p:cNvPr>
          <p:cNvSpPr/>
          <p:nvPr/>
        </p:nvSpPr>
        <p:spPr>
          <a:xfrm>
            <a:off x="8013192" y="6019800"/>
            <a:ext cx="737616" cy="521208"/>
          </a:xfrm>
          <a:prstGeom prst="actionButtonHo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Introducing Fractions to Decimals</a:t>
            </a:r>
            <a:endParaRPr lang="en-US" dirty="0"/>
          </a:p>
        </p:txBody>
      </p:sp>
      <p:sp>
        <p:nvSpPr>
          <p:cNvPr id="3" name="Content Placeholder 2"/>
          <p:cNvSpPr>
            <a:spLocks noGrp="1"/>
          </p:cNvSpPr>
          <p:nvPr>
            <p:ph idx="1"/>
          </p:nvPr>
        </p:nvSpPr>
        <p:spPr>
          <a:xfrm>
            <a:off x="457200" y="1752600"/>
            <a:ext cx="8229600" cy="4648200"/>
          </a:xfrm>
        </p:spPr>
        <p:txBody>
          <a:bodyPr>
            <a:normAutofit/>
          </a:bodyPr>
          <a:lstStyle/>
          <a:p>
            <a:pPr>
              <a:buNone/>
            </a:pPr>
            <a:r>
              <a:rPr lang="en-US" dirty="0" smtClean="0">
                <a:solidFill>
                  <a:srgbClr val="FFFF00"/>
                </a:solidFill>
              </a:rPr>
              <a:t>Vocabulary:</a:t>
            </a:r>
          </a:p>
          <a:p>
            <a:r>
              <a:rPr lang="en-US" dirty="0" smtClean="0">
                <a:solidFill>
                  <a:srgbClr val="FFFF00"/>
                </a:solidFill>
              </a:rPr>
              <a:t>Tenths: </a:t>
            </a:r>
            <a:r>
              <a:rPr lang="en-US" dirty="0" smtClean="0"/>
              <a:t>ten equal parts of a whole or a set.</a:t>
            </a:r>
          </a:p>
          <a:p>
            <a:r>
              <a:rPr lang="en-US" dirty="0" smtClean="0">
                <a:solidFill>
                  <a:srgbClr val="FFFF00"/>
                </a:solidFill>
              </a:rPr>
              <a:t>Hundredths: </a:t>
            </a:r>
            <a:r>
              <a:rPr lang="en-US" dirty="0" smtClean="0"/>
              <a:t>one hundred equal parts of a whole or set.</a:t>
            </a:r>
          </a:p>
          <a:p>
            <a:r>
              <a:rPr lang="en-US" dirty="0" smtClean="0">
                <a:solidFill>
                  <a:srgbClr val="FFFF00"/>
                </a:solidFill>
              </a:rPr>
              <a:t>Decimal point: </a:t>
            </a:r>
            <a:r>
              <a:rPr lang="en-US" dirty="0" smtClean="0"/>
              <a:t>a dot used to separate ones from the tenths in a number.</a:t>
            </a:r>
          </a:p>
          <a:p>
            <a:r>
              <a:rPr lang="en-US" dirty="0" smtClean="0">
                <a:solidFill>
                  <a:srgbClr val="FFFF00"/>
                </a:solidFill>
              </a:rPr>
              <a:t>Decimal: </a:t>
            </a:r>
            <a:r>
              <a:rPr lang="en-US" dirty="0" smtClean="0"/>
              <a:t>a number with one more more digits to the right of the decimal point.</a:t>
            </a:r>
            <a:endParaRPr lang="en-US" dirty="0"/>
          </a:p>
        </p:txBody>
      </p:sp>
      <p:sp>
        <p:nvSpPr>
          <p:cNvPr id="4" name="Action Button: Forward or Next 3">
            <a:hlinkClick r:id="" action="ppaction://hlinkshowjump?jump=nextslide" highlightClick="1"/>
          </p:cNvPr>
          <p:cNvSpPr/>
          <p:nvPr/>
        </p:nvSpPr>
        <p:spPr>
          <a:xfrm>
            <a:off x="7988808" y="6019800"/>
            <a:ext cx="697992" cy="661416"/>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Tenths Place</a:t>
            </a:r>
            <a:endParaRPr lang="en-US" dirty="0"/>
          </a:p>
        </p:txBody>
      </p:sp>
      <p:graphicFrame>
        <p:nvGraphicFramePr>
          <p:cNvPr id="6" name="Content Placeholder 5"/>
          <p:cNvGraphicFramePr>
            <a:graphicFrameLocks noGrp="1"/>
          </p:cNvGraphicFramePr>
          <p:nvPr>
            <p:ph idx="1"/>
          </p:nvPr>
        </p:nvGraphicFramePr>
        <p:xfrm>
          <a:off x="457200" y="2057400"/>
          <a:ext cx="3352800" cy="3810000"/>
        </p:xfrm>
        <a:graphic>
          <a:graphicData uri="http://schemas.openxmlformats.org/drawingml/2006/table">
            <a:tbl>
              <a:tblPr firstRow="1" bandRow="1">
                <a:tableStyleId>{5C22544A-7EE6-4342-B048-85BDC9FD1C3A}</a:tableStyleId>
              </a:tblPr>
              <a:tblGrid>
                <a:gridCol w="335280"/>
                <a:gridCol w="335280"/>
                <a:gridCol w="335280"/>
                <a:gridCol w="335280"/>
                <a:gridCol w="335280"/>
                <a:gridCol w="335280"/>
                <a:gridCol w="335280"/>
                <a:gridCol w="335280"/>
                <a:gridCol w="335280"/>
                <a:gridCol w="335280"/>
              </a:tblGrid>
              <a:tr h="3810000">
                <a:tc>
                  <a:txBody>
                    <a:bodyPr/>
                    <a:lstStyle/>
                    <a:p>
                      <a:endParaRPr lang="en-US" dirty="0"/>
                    </a:p>
                  </a:txBody>
                  <a:tcPr>
                    <a:solidFill>
                      <a:schemeClr val="accent4"/>
                    </a:solidFill>
                  </a:tcPr>
                </a:tc>
                <a:tc>
                  <a:txBody>
                    <a:bodyPr/>
                    <a:lstStyle/>
                    <a:p>
                      <a:endParaRPr lang="en-US" dirty="0"/>
                    </a:p>
                  </a:txBody>
                  <a:tcPr>
                    <a:solidFill>
                      <a:schemeClr val="accent4"/>
                    </a:solidFill>
                  </a:tcPr>
                </a:tc>
                <a:tc>
                  <a:txBody>
                    <a:bodyPr/>
                    <a:lstStyle/>
                    <a:p>
                      <a:endParaRPr lang="en-US" dirty="0"/>
                    </a:p>
                  </a:txBody>
                  <a:tcPr>
                    <a:solidFill>
                      <a:schemeClr val="accent4"/>
                    </a:solidFill>
                  </a:tcPr>
                </a:tc>
                <a:tc>
                  <a:txBody>
                    <a:bodyPr/>
                    <a:lstStyle/>
                    <a:p>
                      <a:endParaRPr lang="en-US" dirty="0"/>
                    </a:p>
                  </a:txBody>
                  <a:tcPr>
                    <a:solidFill>
                      <a:schemeClr val="accent3">
                        <a:lumMod val="60000"/>
                        <a:lumOff val="40000"/>
                      </a:schemeClr>
                    </a:solidFill>
                  </a:tcPr>
                </a:tc>
                <a:tc>
                  <a:txBody>
                    <a:bodyPr/>
                    <a:lstStyle/>
                    <a:p>
                      <a:endParaRPr lang="en-US" dirty="0"/>
                    </a:p>
                  </a:txBody>
                  <a:tcPr>
                    <a:solidFill>
                      <a:schemeClr val="accent3">
                        <a:lumMod val="60000"/>
                        <a:lumOff val="40000"/>
                      </a:schemeClr>
                    </a:solidFill>
                  </a:tcPr>
                </a:tc>
                <a:tc>
                  <a:txBody>
                    <a:bodyPr/>
                    <a:lstStyle/>
                    <a:p>
                      <a:endParaRPr lang="en-US" dirty="0"/>
                    </a:p>
                  </a:txBody>
                  <a:tcPr>
                    <a:solidFill>
                      <a:schemeClr val="accent3">
                        <a:lumMod val="60000"/>
                        <a:lumOff val="40000"/>
                      </a:schemeClr>
                    </a:solidFill>
                  </a:tcPr>
                </a:tc>
                <a:tc>
                  <a:txBody>
                    <a:bodyPr/>
                    <a:lstStyle/>
                    <a:p>
                      <a:endParaRPr lang="en-US" dirty="0"/>
                    </a:p>
                  </a:txBody>
                  <a:tcPr>
                    <a:solidFill>
                      <a:schemeClr val="accent3">
                        <a:lumMod val="60000"/>
                        <a:lumOff val="40000"/>
                      </a:schemeClr>
                    </a:solidFill>
                  </a:tcPr>
                </a:tc>
                <a:tc>
                  <a:txBody>
                    <a:bodyPr/>
                    <a:lstStyle/>
                    <a:p>
                      <a:endParaRPr lang="en-US" dirty="0"/>
                    </a:p>
                  </a:txBody>
                  <a:tcPr>
                    <a:solidFill>
                      <a:schemeClr val="accent3">
                        <a:lumMod val="60000"/>
                        <a:lumOff val="40000"/>
                      </a:schemeClr>
                    </a:solidFill>
                  </a:tcPr>
                </a:tc>
                <a:tc>
                  <a:txBody>
                    <a:bodyPr/>
                    <a:lstStyle/>
                    <a:p>
                      <a:endParaRPr lang="en-US" dirty="0"/>
                    </a:p>
                  </a:txBody>
                  <a:tcPr>
                    <a:solidFill>
                      <a:schemeClr val="accent3">
                        <a:lumMod val="60000"/>
                        <a:lumOff val="40000"/>
                      </a:schemeClr>
                    </a:solidFill>
                  </a:tcPr>
                </a:tc>
                <a:tc>
                  <a:txBody>
                    <a:bodyPr/>
                    <a:lstStyle/>
                    <a:p>
                      <a:endParaRPr lang="en-US" dirty="0"/>
                    </a:p>
                  </a:txBody>
                  <a:tcPr>
                    <a:solidFill>
                      <a:schemeClr val="accent3">
                        <a:lumMod val="60000"/>
                        <a:lumOff val="40000"/>
                      </a:schemeClr>
                    </a:solidFill>
                  </a:tcPr>
                </a:tc>
              </a:tr>
            </a:tbl>
          </a:graphicData>
        </a:graphic>
      </p:graphicFrame>
      <p:sp>
        <p:nvSpPr>
          <p:cNvPr id="7" name="TextBox 6"/>
          <p:cNvSpPr txBox="1"/>
          <p:nvPr/>
        </p:nvSpPr>
        <p:spPr>
          <a:xfrm>
            <a:off x="4114800" y="1688068"/>
            <a:ext cx="4765447" cy="2031325"/>
          </a:xfrm>
          <a:prstGeom prst="rect">
            <a:avLst/>
          </a:prstGeom>
          <a:noFill/>
        </p:spPr>
        <p:txBody>
          <a:bodyPr wrap="none" rtlCol="0">
            <a:spAutoFit/>
          </a:bodyPr>
          <a:lstStyle/>
          <a:p>
            <a:r>
              <a:rPr lang="en-US" dirty="0" smtClean="0"/>
              <a:t>Tenths: ten equal parts of whole or set.</a:t>
            </a:r>
          </a:p>
          <a:p>
            <a:r>
              <a:rPr lang="en-US" dirty="0" smtClean="0"/>
              <a:t>In the picture to the left, there are 3 red parts </a:t>
            </a:r>
          </a:p>
          <a:p>
            <a:r>
              <a:rPr lang="en-US" dirty="0" smtClean="0"/>
              <a:t>out of 10.</a:t>
            </a:r>
          </a:p>
          <a:p>
            <a:r>
              <a:rPr lang="en-US" dirty="0" smtClean="0"/>
              <a:t>As a fraction, we would write:</a:t>
            </a:r>
          </a:p>
          <a:p>
            <a:endParaRPr lang="en-US" dirty="0" smtClean="0"/>
          </a:p>
          <a:p>
            <a:r>
              <a:rPr lang="en-US" dirty="0" smtClean="0"/>
              <a:t>As a decimal, we would write: 0.3</a:t>
            </a:r>
          </a:p>
          <a:p>
            <a:endParaRPr lang="en-US" dirty="0"/>
          </a:p>
        </p:txBody>
      </p:sp>
      <p:grpSp>
        <p:nvGrpSpPr>
          <p:cNvPr id="8" name="Group 7"/>
          <p:cNvGrpSpPr/>
          <p:nvPr/>
        </p:nvGrpSpPr>
        <p:grpSpPr>
          <a:xfrm>
            <a:off x="7391400" y="2286000"/>
            <a:ext cx="569006" cy="738664"/>
            <a:chOff x="5218000" y="4519136"/>
            <a:chExt cx="569006" cy="738664"/>
          </a:xfrm>
        </p:grpSpPr>
        <p:sp>
          <p:nvSpPr>
            <p:cNvPr id="9" name="TextBox 8"/>
            <p:cNvSpPr txBox="1"/>
            <p:nvPr/>
          </p:nvSpPr>
          <p:spPr>
            <a:xfrm>
              <a:off x="5334000" y="4519136"/>
              <a:ext cx="313044" cy="369332"/>
            </a:xfrm>
            <a:prstGeom prst="rect">
              <a:avLst/>
            </a:prstGeom>
            <a:noFill/>
          </p:spPr>
          <p:txBody>
            <a:bodyPr wrap="none" rtlCol="0">
              <a:spAutoFit/>
            </a:bodyPr>
            <a:lstStyle/>
            <a:p>
              <a:r>
                <a:rPr lang="en-US" dirty="0" smtClean="0"/>
                <a:t>3</a:t>
              </a:r>
              <a:endParaRPr lang="en-US" dirty="0"/>
            </a:p>
          </p:txBody>
        </p:sp>
        <p:sp>
          <p:nvSpPr>
            <p:cNvPr id="10" name="TextBox 9"/>
            <p:cNvSpPr txBox="1"/>
            <p:nvPr/>
          </p:nvSpPr>
          <p:spPr>
            <a:xfrm>
              <a:off x="5233778" y="4888468"/>
              <a:ext cx="441422" cy="369332"/>
            </a:xfrm>
            <a:prstGeom prst="rect">
              <a:avLst/>
            </a:prstGeom>
            <a:noFill/>
          </p:spPr>
          <p:txBody>
            <a:bodyPr wrap="none" rtlCol="0">
              <a:spAutoFit/>
            </a:bodyPr>
            <a:lstStyle/>
            <a:p>
              <a:r>
                <a:rPr lang="en-US" dirty="0" smtClean="0"/>
                <a:t>10</a:t>
              </a:r>
              <a:endParaRPr lang="en-US" dirty="0"/>
            </a:p>
          </p:txBody>
        </p:sp>
        <p:cxnSp>
          <p:nvCxnSpPr>
            <p:cNvPr id="11" name="Straight Connector 10"/>
            <p:cNvCxnSpPr/>
            <p:nvPr/>
          </p:nvCxnSpPr>
          <p:spPr>
            <a:xfrm>
              <a:off x="5218000" y="4888468"/>
              <a:ext cx="569006" cy="79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12" name="TextBox 11"/>
          <p:cNvSpPr txBox="1"/>
          <p:nvPr/>
        </p:nvSpPr>
        <p:spPr>
          <a:xfrm>
            <a:off x="4114800" y="3505200"/>
            <a:ext cx="4265035" cy="861774"/>
          </a:xfrm>
          <a:prstGeom prst="rect">
            <a:avLst/>
          </a:prstGeom>
          <a:noFill/>
        </p:spPr>
        <p:txBody>
          <a:bodyPr wrap="none" rtlCol="0">
            <a:spAutoFit/>
          </a:bodyPr>
          <a:lstStyle/>
          <a:p>
            <a:pPr algn="ctr"/>
            <a:r>
              <a:rPr lang="en-US" dirty="0" smtClean="0"/>
              <a:t>Think about  place value in this number:</a:t>
            </a:r>
          </a:p>
          <a:p>
            <a:pPr algn="ctr"/>
            <a:r>
              <a:rPr lang="en-US" sz="3200" dirty="0" smtClean="0"/>
              <a:t>4 5 . 3</a:t>
            </a:r>
            <a:endParaRPr lang="en-US" sz="3200" dirty="0"/>
          </a:p>
        </p:txBody>
      </p:sp>
      <p:cxnSp>
        <p:nvCxnSpPr>
          <p:cNvPr id="14" name="Straight Arrow Connector 13"/>
          <p:cNvCxnSpPr/>
          <p:nvPr/>
        </p:nvCxnSpPr>
        <p:spPr>
          <a:xfrm rot="5400000" flipH="1" flipV="1">
            <a:off x="5460881" y="4673719"/>
            <a:ext cx="662226"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rot="5400000" flipH="1" flipV="1">
            <a:off x="5840293" y="4697293"/>
            <a:ext cx="662226"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rot="5400000" flipH="1" flipV="1">
            <a:off x="6375281" y="4673719"/>
            <a:ext cx="662226"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5609166" y="5029200"/>
            <a:ext cx="351366" cy="1200329"/>
          </a:xfrm>
          <a:prstGeom prst="rect">
            <a:avLst/>
          </a:prstGeom>
          <a:noFill/>
        </p:spPr>
        <p:txBody>
          <a:bodyPr wrap="none" rtlCol="0">
            <a:spAutoFit/>
          </a:bodyPr>
          <a:lstStyle/>
          <a:p>
            <a:r>
              <a:rPr lang="en-US" dirty="0" smtClean="0"/>
              <a:t>T</a:t>
            </a:r>
          </a:p>
          <a:p>
            <a:r>
              <a:rPr lang="en-US" dirty="0" smtClean="0"/>
              <a:t>E</a:t>
            </a:r>
          </a:p>
          <a:p>
            <a:r>
              <a:rPr lang="en-US" dirty="0" smtClean="0"/>
              <a:t>N</a:t>
            </a:r>
          </a:p>
          <a:p>
            <a:r>
              <a:rPr lang="en-US" dirty="0" smtClean="0"/>
              <a:t>S</a:t>
            </a:r>
            <a:endParaRPr lang="en-US" dirty="0"/>
          </a:p>
        </p:txBody>
      </p:sp>
      <p:sp>
        <p:nvSpPr>
          <p:cNvPr id="19" name="TextBox 18"/>
          <p:cNvSpPr txBox="1"/>
          <p:nvPr/>
        </p:nvSpPr>
        <p:spPr>
          <a:xfrm>
            <a:off x="6523492" y="5005626"/>
            <a:ext cx="351366" cy="1754327"/>
          </a:xfrm>
          <a:prstGeom prst="rect">
            <a:avLst/>
          </a:prstGeom>
          <a:noFill/>
        </p:spPr>
        <p:txBody>
          <a:bodyPr wrap="none" rtlCol="0">
            <a:spAutoFit/>
          </a:bodyPr>
          <a:lstStyle/>
          <a:p>
            <a:r>
              <a:rPr lang="en-US" dirty="0" smtClean="0"/>
              <a:t>T</a:t>
            </a:r>
          </a:p>
          <a:p>
            <a:r>
              <a:rPr lang="en-US" dirty="0" smtClean="0"/>
              <a:t>E</a:t>
            </a:r>
          </a:p>
          <a:p>
            <a:r>
              <a:rPr lang="en-US" dirty="0" smtClean="0"/>
              <a:t>N</a:t>
            </a:r>
          </a:p>
          <a:p>
            <a:r>
              <a:rPr lang="en-US" dirty="0" smtClean="0"/>
              <a:t>T</a:t>
            </a:r>
          </a:p>
          <a:p>
            <a:r>
              <a:rPr lang="en-US" dirty="0" smtClean="0"/>
              <a:t>H</a:t>
            </a:r>
          </a:p>
          <a:p>
            <a:r>
              <a:rPr lang="en-US" dirty="0" smtClean="0"/>
              <a:t>S</a:t>
            </a:r>
            <a:endParaRPr lang="en-US" dirty="0"/>
          </a:p>
        </p:txBody>
      </p:sp>
      <p:sp>
        <p:nvSpPr>
          <p:cNvPr id="20" name="TextBox 19"/>
          <p:cNvSpPr txBox="1"/>
          <p:nvPr/>
        </p:nvSpPr>
        <p:spPr>
          <a:xfrm>
            <a:off x="5960385" y="5005626"/>
            <a:ext cx="364215" cy="1200329"/>
          </a:xfrm>
          <a:prstGeom prst="rect">
            <a:avLst/>
          </a:prstGeom>
          <a:noFill/>
        </p:spPr>
        <p:txBody>
          <a:bodyPr wrap="none" rtlCol="0">
            <a:spAutoFit/>
          </a:bodyPr>
          <a:lstStyle/>
          <a:p>
            <a:r>
              <a:rPr lang="en-US" dirty="0" smtClean="0"/>
              <a:t>O</a:t>
            </a:r>
          </a:p>
          <a:p>
            <a:r>
              <a:rPr lang="en-US" dirty="0" smtClean="0"/>
              <a:t>N</a:t>
            </a:r>
          </a:p>
          <a:p>
            <a:r>
              <a:rPr lang="en-US" dirty="0" smtClean="0"/>
              <a:t>E</a:t>
            </a:r>
          </a:p>
          <a:p>
            <a:r>
              <a:rPr lang="en-US" dirty="0" smtClean="0"/>
              <a:t>S</a:t>
            </a:r>
            <a:endParaRPr lang="en-US" dirty="0"/>
          </a:p>
        </p:txBody>
      </p:sp>
      <p:sp>
        <p:nvSpPr>
          <p:cNvPr id="21" name="Action Button: Forward or Next 20">
            <a:hlinkClick r:id="" action="ppaction://hlinkshowjump?jump=nextslide" highlightClick="1"/>
          </p:cNvPr>
          <p:cNvSpPr/>
          <p:nvPr/>
        </p:nvSpPr>
        <p:spPr>
          <a:xfrm>
            <a:off x="8234247" y="5776073"/>
            <a:ext cx="646000" cy="700927"/>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Hundredths Place</a:t>
            </a:r>
            <a:endParaRPr lang="en-US" dirty="0"/>
          </a:p>
        </p:txBody>
      </p:sp>
      <p:graphicFrame>
        <p:nvGraphicFramePr>
          <p:cNvPr id="4" name="Content Placeholder 3"/>
          <p:cNvGraphicFramePr>
            <a:graphicFrameLocks noGrp="1"/>
          </p:cNvGraphicFramePr>
          <p:nvPr>
            <p:ph idx="1"/>
          </p:nvPr>
        </p:nvGraphicFramePr>
        <p:xfrm>
          <a:off x="457200" y="2057400"/>
          <a:ext cx="2743200" cy="3657600"/>
        </p:xfrm>
        <a:graphic>
          <a:graphicData uri="http://schemas.openxmlformats.org/drawingml/2006/table">
            <a:tbl>
              <a:tblPr firstRow="1" bandRow="1">
                <a:tableStyleId>{5C22544A-7EE6-4342-B048-85BDC9FD1C3A}</a:tableStyleId>
              </a:tblPr>
              <a:tblGrid>
                <a:gridCol w="274320"/>
                <a:gridCol w="274320"/>
                <a:gridCol w="274320"/>
                <a:gridCol w="274320"/>
                <a:gridCol w="274320"/>
                <a:gridCol w="274320"/>
                <a:gridCol w="274320"/>
                <a:gridCol w="274320"/>
                <a:gridCol w="274320"/>
                <a:gridCol w="274320"/>
              </a:tblGrid>
              <a:tr h="297180">
                <a:tc>
                  <a:txBody>
                    <a:bodyPr/>
                    <a:lstStyle/>
                    <a:p>
                      <a:endParaRPr lang="en-US" dirty="0"/>
                    </a:p>
                  </a:txBody>
                  <a:tcPr>
                    <a:solidFill>
                      <a:schemeClr val="accent4"/>
                    </a:solidFill>
                  </a:tcPr>
                </a:tc>
                <a:tc>
                  <a:txBody>
                    <a:bodyPr/>
                    <a:lstStyle/>
                    <a:p>
                      <a:endParaRPr lang="en-US" dirty="0"/>
                    </a:p>
                  </a:txBody>
                  <a:tcPr>
                    <a:solidFill>
                      <a:schemeClr val="accent3">
                        <a:lumMod val="60000"/>
                        <a:lumOff val="40000"/>
                      </a:schemeClr>
                    </a:solidFill>
                  </a:tcPr>
                </a:tc>
                <a:tc>
                  <a:txBody>
                    <a:bodyPr/>
                    <a:lstStyle/>
                    <a:p>
                      <a:endParaRPr lang="en-US" dirty="0"/>
                    </a:p>
                  </a:txBody>
                  <a:tcPr>
                    <a:solidFill>
                      <a:schemeClr val="accent3">
                        <a:lumMod val="60000"/>
                        <a:lumOff val="40000"/>
                      </a:schemeClr>
                    </a:solidFill>
                  </a:tcPr>
                </a:tc>
                <a:tc>
                  <a:txBody>
                    <a:bodyPr/>
                    <a:lstStyle/>
                    <a:p>
                      <a:endParaRPr lang="en-US" dirty="0"/>
                    </a:p>
                  </a:txBody>
                  <a:tcPr>
                    <a:solidFill>
                      <a:schemeClr val="accent3">
                        <a:lumMod val="60000"/>
                        <a:lumOff val="40000"/>
                      </a:schemeClr>
                    </a:solidFill>
                  </a:tcPr>
                </a:tc>
                <a:tc>
                  <a:txBody>
                    <a:bodyPr/>
                    <a:lstStyle/>
                    <a:p>
                      <a:endParaRPr lang="en-US" dirty="0"/>
                    </a:p>
                  </a:txBody>
                  <a:tcPr>
                    <a:solidFill>
                      <a:schemeClr val="accent3">
                        <a:lumMod val="60000"/>
                        <a:lumOff val="40000"/>
                      </a:schemeClr>
                    </a:solidFill>
                  </a:tcPr>
                </a:tc>
                <a:tc>
                  <a:txBody>
                    <a:bodyPr/>
                    <a:lstStyle/>
                    <a:p>
                      <a:endParaRPr lang="en-US" dirty="0"/>
                    </a:p>
                  </a:txBody>
                  <a:tcPr>
                    <a:solidFill>
                      <a:schemeClr val="accent3">
                        <a:lumMod val="60000"/>
                        <a:lumOff val="40000"/>
                      </a:schemeClr>
                    </a:solidFill>
                  </a:tcPr>
                </a:tc>
                <a:tc>
                  <a:txBody>
                    <a:bodyPr/>
                    <a:lstStyle/>
                    <a:p>
                      <a:endParaRPr lang="en-US" dirty="0"/>
                    </a:p>
                  </a:txBody>
                  <a:tcPr>
                    <a:solidFill>
                      <a:schemeClr val="accent3">
                        <a:lumMod val="60000"/>
                        <a:lumOff val="40000"/>
                      </a:schemeClr>
                    </a:solidFill>
                  </a:tcPr>
                </a:tc>
                <a:tc>
                  <a:txBody>
                    <a:bodyPr/>
                    <a:lstStyle/>
                    <a:p>
                      <a:endParaRPr lang="en-US" dirty="0"/>
                    </a:p>
                  </a:txBody>
                  <a:tcPr>
                    <a:solidFill>
                      <a:schemeClr val="accent3">
                        <a:lumMod val="60000"/>
                        <a:lumOff val="40000"/>
                      </a:schemeClr>
                    </a:solidFill>
                  </a:tcPr>
                </a:tc>
                <a:tc>
                  <a:txBody>
                    <a:bodyPr/>
                    <a:lstStyle/>
                    <a:p>
                      <a:endParaRPr lang="en-US" dirty="0"/>
                    </a:p>
                  </a:txBody>
                  <a:tcPr>
                    <a:solidFill>
                      <a:schemeClr val="accent3">
                        <a:lumMod val="60000"/>
                        <a:lumOff val="40000"/>
                      </a:schemeClr>
                    </a:solidFill>
                  </a:tcPr>
                </a:tc>
                <a:tc>
                  <a:txBody>
                    <a:bodyPr/>
                    <a:lstStyle/>
                    <a:p>
                      <a:endParaRPr lang="en-US" dirty="0"/>
                    </a:p>
                  </a:txBody>
                  <a:tcPr>
                    <a:solidFill>
                      <a:schemeClr val="accent3">
                        <a:lumMod val="60000"/>
                        <a:lumOff val="40000"/>
                      </a:schemeClr>
                    </a:solidFill>
                  </a:tcPr>
                </a:tc>
              </a:tr>
              <a:tr h="297180">
                <a:tc>
                  <a:txBody>
                    <a:bodyPr/>
                    <a:lstStyle/>
                    <a:p>
                      <a:endParaRPr lang="en-US" dirty="0"/>
                    </a:p>
                  </a:txBody>
                  <a:tcPr>
                    <a:solidFill>
                      <a:schemeClr val="accent4"/>
                    </a:solidFill>
                  </a:tcPr>
                </a:tc>
                <a:tc>
                  <a:txBody>
                    <a:bodyPr/>
                    <a:lstStyle/>
                    <a:p>
                      <a:endParaRPr lang="en-US" dirty="0"/>
                    </a:p>
                  </a:txBody>
                  <a:tcPr>
                    <a:solidFill>
                      <a:schemeClr val="accent3">
                        <a:lumMod val="60000"/>
                        <a:lumOff val="40000"/>
                      </a:schemeClr>
                    </a:solidFill>
                  </a:tcPr>
                </a:tc>
                <a:tc>
                  <a:txBody>
                    <a:bodyPr/>
                    <a:lstStyle/>
                    <a:p>
                      <a:endParaRPr lang="en-US" dirty="0"/>
                    </a:p>
                  </a:txBody>
                  <a:tcPr>
                    <a:solidFill>
                      <a:schemeClr val="accent3">
                        <a:lumMod val="60000"/>
                        <a:lumOff val="40000"/>
                      </a:schemeClr>
                    </a:solidFill>
                  </a:tcPr>
                </a:tc>
                <a:tc>
                  <a:txBody>
                    <a:bodyPr/>
                    <a:lstStyle/>
                    <a:p>
                      <a:endParaRPr lang="en-US" dirty="0"/>
                    </a:p>
                  </a:txBody>
                  <a:tcPr>
                    <a:solidFill>
                      <a:schemeClr val="accent3">
                        <a:lumMod val="60000"/>
                        <a:lumOff val="40000"/>
                      </a:schemeClr>
                    </a:solidFill>
                  </a:tcPr>
                </a:tc>
                <a:tc>
                  <a:txBody>
                    <a:bodyPr/>
                    <a:lstStyle/>
                    <a:p>
                      <a:endParaRPr lang="en-US" dirty="0"/>
                    </a:p>
                  </a:txBody>
                  <a:tcPr>
                    <a:solidFill>
                      <a:schemeClr val="accent3">
                        <a:lumMod val="60000"/>
                        <a:lumOff val="40000"/>
                      </a:schemeClr>
                    </a:solidFill>
                  </a:tcPr>
                </a:tc>
                <a:tc>
                  <a:txBody>
                    <a:bodyPr/>
                    <a:lstStyle/>
                    <a:p>
                      <a:endParaRPr lang="en-US" dirty="0"/>
                    </a:p>
                  </a:txBody>
                  <a:tcPr>
                    <a:solidFill>
                      <a:schemeClr val="accent3">
                        <a:lumMod val="60000"/>
                        <a:lumOff val="40000"/>
                      </a:schemeClr>
                    </a:solidFill>
                  </a:tcPr>
                </a:tc>
                <a:tc>
                  <a:txBody>
                    <a:bodyPr/>
                    <a:lstStyle/>
                    <a:p>
                      <a:endParaRPr lang="en-US" dirty="0"/>
                    </a:p>
                  </a:txBody>
                  <a:tcPr>
                    <a:solidFill>
                      <a:schemeClr val="accent3">
                        <a:lumMod val="60000"/>
                        <a:lumOff val="40000"/>
                      </a:schemeClr>
                    </a:solidFill>
                  </a:tcPr>
                </a:tc>
                <a:tc>
                  <a:txBody>
                    <a:bodyPr/>
                    <a:lstStyle/>
                    <a:p>
                      <a:endParaRPr lang="en-US" dirty="0"/>
                    </a:p>
                  </a:txBody>
                  <a:tcPr>
                    <a:solidFill>
                      <a:schemeClr val="accent3">
                        <a:lumMod val="60000"/>
                        <a:lumOff val="40000"/>
                      </a:schemeClr>
                    </a:solidFill>
                  </a:tcPr>
                </a:tc>
                <a:tc>
                  <a:txBody>
                    <a:bodyPr/>
                    <a:lstStyle/>
                    <a:p>
                      <a:endParaRPr lang="en-US" dirty="0"/>
                    </a:p>
                  </a:txBody>
                  <a:tcPr>
                    <a:solidFill>
                      <a:schemeClr val="accent3">
                        <a:lumMod val="60000"/>
                        <a:lumOff val="40000"/>
                      </a:schemeClr>
                    </a:solidFill>
                  </a:tcPr>
                </a:tc>
                <a:tc>
                  <a:txBody>
                    <a:bodyPr/>
                    <a:lstStyle/>
                    <a:p>
                      <a:endParaRPr lang="en-US" dirty="0"/>
                    </a:p>
                  </a:txBody>
                  <a:tcPr>
                    <a:solidFill>
                      <a:schemeClr val="accent3">
                        <a:lumMod val="60000"/>
                        <a:lumOff val="40000"/>
                      </a:schemeClr>
                    </a:solidFill>
                  </a:tcPr>
                </a:tc>
              </a:tr>
              <a:tr h="297180">
                <a:tc>
                  <a:txBody>
                    <a:bodyPr/>
                    <a:lstStyle/>
                    <a:p>
                      <a:endParaRPr lang="en-US" dirty="0"/>
                    </a:p>
                  </a:txBody>
                  <a:tcPr>
                    <a:solidFill>
                      <a:schemeClr val="accent4"/>
                    </a:solidFill>
                  </a:tcPr>
                </a:tc>
                <a:tc>
                  <a:txBody>
                    <a:bodyPr/>
                    <a:lstStyle/>
                    <a:p>
                      <a:endParaRPr lang="en-US" dirty="0"/>
                    </a:p>
                  </a:txBody>
                  <a:tcPr>
                    <a:solidFill>
                      <a:schemeClr val="accent3">
                        <a:lumMod val="60000"/>
                        <a:lumOff val="40000"/>
                      </a:schemeClr>
                    </a:solidFill>
                  </a:tcPr>
                </a:tc>
                <a:tc>
                  <a:txBody>
                    <a:bodyPr/>
                    <a:lstStyle/>
                    <a:p>
                      <a:endParaRPr lang="en-US" dirty="0"/>
                    </a:p>
                  </a:txBody>
                  <a:tcPr>
                    <a:solidFill>
                      <a:schemeClr val="accent3">
                        <a:lumMod val="60000"/>
                        <a:lumOff val="40000"/>
                      </a:schemeClr>
                    </a:solidFill>
                  </a:tcPr>
                </a:tc>
                <a:tc>
                  <a:txBody>
                    <a:bodyPr/>
                    <a:lstStyle/>
                    <a:p>
                      <a:endParaRPr lang="en-US" dirty="0"/>
                    </a:p>
                  </a:txBody>
                  <a:tcPr>
                    <a:solidFill>
                      <a:schemeClr val="accent3">
                        <a:lumMod val="60000"/>
                        <a:lumOff val="40000"/>
                      </a:schemeClr>
                    </a:solidFill>
                  </a:tcPr>
                </a:tc>
                <a:tc>
                  <a:txBody>
                    <a:bodyPr/>
                    <a:lstStyle/>
                    <a:p>
                      <a:endParaRPr lang="en-US" dirty="0"/>
                    </a:p>
                  </a:txBody>
                  <a:tcPr>
                    <a:solidFill>
                      <a:schemeClr val="accent3">
                        <a:lumMod val="60000"/>
                        <a:lumOff val="40000"/>
                      </a:schemeClr>
                    </a:solidFill>
                  </a:tcPr>
                </a:tc>
                <a:tc>
                  <a:txBody>
                    <a:bodyPr/>
                    <a:lstStyle/>
                    <a:p>
                      <a:endParaRPr lang="en-US" dirty="0"/>
                    </a:p>
                  </a:txBody>
                  <a:tcPr>
                    <a:solidFill>
                      <a:schemeClr val="accent3">
                        <a:lumMod val="60000"/>
                        <a:lumOff val="40000"/>
                      </a:schemeClr>
                    </a:solidFill>
                  </a:tcPr>
                </a:tc>
                <a:tc>
                  <a:txBody>
                    <a:bodyPr/>
                    <a:lstStyle/>
                    <a:p>
                      <a:endParaRPr lang="en-US" dirty="0"/>
                    </a:p>
                  </a:txBody>
                  <a:tcPr>
                    <a:solidFill>
                      <a:schemeClr val="accent3">
                        <a:lumMod val="60000"/>
                        <a:lumOff val="40000"/>
                      </a:schemeClr>
                    </a:solidFill>
                  </a:tcPr>
                </a:tc>
                <a:tc>
                  <a:txBody>
                    <a:bodyPr/>
                    <a:lstStyle/>
                    <a:p>
                      <a:endParaRPr lang="en-US" dirty="0"/>
                    </a:p>
                  </a:txBody>
                  <a:tcPr>
                    <a:solidFill>
                      <a:schemeClr val="accent3">
                        <a:lumMod val="60000"/>
                        <a:lumOff val="40000"/>
                      </a:schemeClr>
                    </a:solidFill>
                  </a:tcPr>
                </a:tc>
                <a:tc>
                  <a:txBody>
                    <a:bodyPr/>
                    <a:lstStyle/>
                    <a:p>
                      <a:endParaRPr lang="en-US" dirty="0"/>
                    </a:p>
                  </a:txBody>
                  <a:tcPr>
                    <a:solidFill>
                      <a:schemeClr val="accent3">
                        <a:lumMod val="60000"/>
                        <a:lumOff val="40000"/>
                      </a:schemeClr>
                    </a:solidFill>
                  </a:tcPr>
                </a:tc>
                <a:tc>
                  <a:txBody>
                    <a:bodyPr/>
                    <a:lstStyle/>
                    <a:p>
                      <a:endParaRPr lang="en-US" dirty="0"/>
                    </a:p>
                  </a:txBody>
                  <a:tcPr>
                    <a:solidFill>
                      <a:schemeClr val="accent3">
                        <a:lumMod val="60000"/>
                        <a:lumOff val="40000"/>
                      </a:schemeClr>
                    </a:solidFill>
                  </a:tcPr>
                </a:tc>
              </a:tr>
              <a:tr h="297180">
                <a:tc>
                  <a:txBody>
                    <a:bodyPr/>
                    <a:lstStyle/>
                    <a:p>
                      <a:endParaRPr lang="en-US" dirty="0"/>
                    </a:p>
                  </a:txBody>
                  <a:tcPr>
                    <a:solidFill>
                      <a:schemeClr val="accent4"/>
                    </a:solidFill>
                  </a:tcPr>
                </a:tc>
                <a:tc>
                  <a:txBody>
                    <a:bodyPr/>
                    <a:lstStyle/>
                    <a:p>
                      <a:endParaRPr lang="en-US" dirty="0"/>
                    </a:p>
                  </a:txBody>
                  <a:tcPr>
                    <a:solidFill>
                      <a:schemeClr val="accent3">
                        <a:lumMod val="60000"/>
                        <a:lumOff val="40000"/>
                      </a:schemeClr>
                    </a:solidFill>
                  </a:tcPr>
                </a:tc>
                <a:tc>
                  <a:txBody>
                    <a:bodyPr/>
                    <a:lstStyle/>
                    <a:p>
                      <a:endParaRPr lang="en-US" dirty="0"/>
                    </a:p>
                  </a:txBody>
                  <a:tcPr>
                    <a:solidFill>
                      <a:schemeClr val="accent3">
                        <a:lumMod val="60000"/>
                        <a:lumOff val="40000"/>
                      </a:schemeClr>
                    </a:solidFill>
                  </a:tcPr>
                </a:tc>
                <a:tc>
                  <a:txBody>
                    <a:bodyPr/>
                    <a:lstStyle/>
                    <a:p>
                      <a:endParaRPr lang="en-US" dirty="0"/>
                    </a:p>
                  </a:txBody>
                  <a:tcPr>
                    <a:solidFill>
                      <a:schemeClr val="accent3">
                        <a:lumMod val="60000"/>
                        <a:lumOff val="40000"/>
                      </a:schemeClr>
                    </a:solidFill>
                  </a:tcPr>
                </a:tc>
                <a:tc>
                  <a:txBody>
                    <a:bodyPr/>
                    <a:lstStyle/>
                    <a:p>
                      <a:endParaRPr lang="en-US" dirty="0"/>
                    </a:p>
                  </a:txBody>
                  <a:tcPr>
                    <a:solidFill>
                      <a:schemeClr val="accent3">
                        <a:lumMod val="60000"/>
                        <a:lumOff val="40000"/>
                      </a:schemeClr>
                    </a:solidFill>
                  </a:tcPr>
                </a:tc>
                <a:tc>
                  <a:txBody>
                    <a:bodyPr/>
                    <a:lstStyle/>
                    <a:p>
                      <a:endParaRPr lang="en-US" dirty="0"/>
                    </a:p>
                  </a:txBody>
                  <a:tcPr>
                    <a:solidFill>
                      <a:schemeClr val="accent3">
                        <a:lumMod val="60000"/>
                        <a:lumOff val="40000"/>
                      </a:schemeClr>
                    </a:solidFill>
                  </a:tcPr>
                </a:tc>
                <a:tc>
                  <a:txBody>
                    <a:bodyPr/>
                    <a:lstStyle/>
                    <a:p>
                      <a:endParaRPr lang="en-US" dirty="0"/>
                    </a:p>
                  </a:txBody>
                  <a:tcPr>
                    <a:solidFill>
                      <a:schemeClr val="accent3">
                        <a:lumMod val="60000"/>
                        <a:lumOff val="40000"/>
                      </a:schemeClr>
                    </a:solidFill>
                  </a:tcPr>
                </a:tc>
                <a:tc>
                  <a:txBody>
                    <a:bodyPr/>
                    <a:lstStyle/>
                    <a:p>
                      <a:endParaRPr lang="en-US" dirty="0"/>
                    </a:p>
                  </a:txBody>
                  <a:tcPr>
                    <a:solidFill>
                      <a:schemeClr val="accent3">
                        <a:lumMod val="60000"/>
                        <a:lumOff val="40000"/>
                      </a:schemeClr>
                    </a:solidFill>
                  </a:tcPr>
                </a:tc>
                <a:tc>
                  <a:txBody>
                    <a:bodyPr/>
                    <a:lstStyle/>
                    <a:p>
                      <a:endParaRPr lang="en-US" dirty="0"/>
                    </a:p>
                  </a:txBody>
                  <a:tcPr>
                    <a:solidFill>
                      <a:schemeClr val="accent3">
                        <a:lumMod val="60000"/>
                        <a:lumOff val="40000"/>
                      </a:schemeClr>
                    </a:solidFill>
                  </a:tcPr>
                </a:tc>
                <a:tc>
                  <a:txBody>
                    <a:bodyPr/>
                    <a:lstStyle/>
                    <a:p>
                      <a:endParaRPr lang="en-US" dirty="0"/>
                    </a:p>
                  </a:txBody>
                  <a:tcPr>
                    <a:solidFill>
                      <a:schemeClr val="accent3">
                        <a:lumMod val="60000"/>
                        <a:lumOff val="40000"/>
                      </a:schemeClr>
                    </a:solidFill>
                  </a:tcPr>
                </a:tc>
              </a:tr>
              <a:tr h="297180">
                <a:tc>
                  <a:txBody>
                    <a:bodyPr/>
                    <a:lstStyle/>
                    <a:p>
                      <a:endParaRPr lang="en-US" dirty="0"/>
                    </a:p>
                  </a:txBody>
                  <a:tcPr>
                    <a:solidFill>
                      <a:schemeClr val="accent4"/>
                    </a:solidFill>
                  </a:tcPr>
                </a:tc>
                <a:tc>
                  <a:txBody>
                    <a:bodyPr/>
                    <a:lstStyle/>
                    <a:p>
                      <a:endParaRPr lang="en-US" dirty="0"/>
                    </a:p>
                  </a:txBody>
                  <a:tcPr>
                    <a:solidFill>
                      <a:schemeClr val="accent3">
                        <a:lumMod val="60000"/>
                        <a:lumOff val="40000"/>
                      </a:schemeClr>
                    </a:solidFill>
                  </a:tcPr>
                </a:tc>
                <a:tc>
                  <a:txBody>
                    <a:bodyPr/>
                    <a:lstStyle/>
                    <a:p>
                      <a:endParaRPr lang="en-US" dirty="0"/>
                    </a:p>
                  </a:txBody>
                  <a:tcPr>
                    <a:solidFill>
                      <a:schemeClr val="accent3">
                        <a:lumMod val="60000"/>
                        <a:lumOff val="40000"/>
                      </a:schemeClr>
                    </a:solidFill>
                  </a:tcPr>
                </a:tc>
                <a:tc>
                  <a:txBody>
                    <a:bodyPr/>
                    <a:lstStyle/>
                    <a:p>
                      <a:endParaRPr lang="en-US" dirty="0"/>
                    </a:p>
                  </a:txBody>
                  <a:tcPr>
                    <a:solidFill>
                      <a:schemeClr val="accent3">
                        <a:lumMod val="60000"/>
                        <a:lumOff val="40000"/>
                      </a:schemeClr>
                    </a:solidFill>
                  </a:tcPr>
                </a:tc>
                <a:tc>
                  <a:txBody>
                    <a:bodyPr/>
                    <a:lstStyle/>
                    <a:p>
                      <a:endParaRPr lang="en-US" dirty="0"/>
                    </a:p>
                  </a:txBody>
                  <a:tcPr>
                    <a:solidFill>
                      <a:schemeClr val="accent3">
                        <a:lumMod val="60000"/>
                        <a:lumOff val="40000"/>
                      </a:schemeClr>
                    </a:solidFill>
                  </a:tcPr>
                </a:tc>
                <a:tc>
                  <a:txBody>
                    <a:bodyPr/>
                    <a:lstStyle/>
                    <a:p>
                      <a:endParaRPr lang="en-US" dirty="0"/>
                    </a:p>
                  </a:txBody>
                  <a:tcPr>
                    <a:solidFill>
                      <a:schemeClr val="accent3">
                        <a:lumMod val="60000"/>
                        <a:lumOff val="40000"/>
                      </a:schemeClr>
                    </a:solidFill>
                  </a:tcPr>
                </a:tc>
                <a:tc>
                  <a:txBody>
                    <a:bodyPr/>
                    <a:lstStyle/>
                    <a:p>
                      <a:endParaRPr lang="en-US" dirty="0"/>
                    </a:p>
                  </a:txBody>
                  <a:tcPr>
                    <a:solidFill>
                      <a:schemeClr val="accent3">
                        <a:lumMod val="60000"/>
                        <a:lumOff val="40000"/>
                      </a:schemeClr>
                    </a:solidFill>
                  </a:tcPr>
                </a:tc>
                <a:tc>
                  <a:txBody>
                    <a:bodyPr/>
                    <a:lstStyle/>
                    <a:p>
                      <a:endParaRPr lang="en-US" dirty="0"/>
                    </a:p>
                  </a:txBody>
                  <a:tcPr>
                    <a:solidFill>
                      <a:schemeClr val="accent3">
                        <a:lumMod val="60000"/>
                        <a:lumOff val="40000"/>
                      </a:schemeClr>
                    </a:solidFill>
                  </a:tcPr>
                </a:tc>
                <a:tc>
                  <a:txBody>
                    <a:bodyPr/>
                    <a:lstStyle/>
                    <a:p>
                      <a:endParaRPr lang="en-US" dirty="0"/>
                    </a:p>
                  </a:txBody>
                  <a:tcPr>
                    <a:solidFill>
                      <a:schemeClr val="accent3">
                        <a:lumMod val="60000"/>
                        <a:lumOff val="40000"/>
                      </a:schemeClr>
                    </a:solidFill>
                  </a:tcPr>
                </a:tc>
                <a:tc>
                  <a:txBody>
                    <a:bodyPr/>
                    <a:lstStyle/>
                    <a:p>
                      <a:endParaRPr lang="en-US" dirty="0"/>
                    </a:p>
                  </a:txBody>
                  <a:tcPr>
                    <a:solidFill>
                      <a:schemeClr val="accent3">
                        <a:lumMod val="60000"/>
                        <a:lumOff val="40000"/>
                      </a:schemeClr>
                    </a:solidFill>
                  </a:tcPr>
                </a:tc>
              </a:tr>
              <a:tr h="297180">
                <a:tc>
                  <a:txBody>
                    <a:bodyPr/>
                    <a:lstStyle/>
                    <a:p>
                      <a:endParaRPr lang="en-US" dirty="0"/>
                    </a:p>
                  </a:txBody>
                  <a:tcPr>
                    <a:solidFill>
                      <a:schemeClr val="accent3">
                        <a:lumMod val="60000"/>
                        <a:lumOff val="40000"/>
                      </a:schemeClr>
                    </a:solidFill>
                  </a:tcPr>
                </a:tc>
                <a:tc>
                  <a:txBody>
                    <a:bodyPr/>
                    <a:lstStyle/>
                    <a:p>
                      <a:endParaRPr lang="en-US" dirty="0"/>
                    </a:p>
                  </a:txBody>
                  <a:tcPr>
                    <a:solidFill>
                      <a:schemeClr val="accent3">
                        <a:lumMod val="60000"/>
                        <a:lumOff val="40000"/>
                      </a:schemeClr>
                    </a:solidFill>
                  </a:tcPr>
                </a:tc>
                <a:tc>
                  <a:txBody>
                    <a:bodyPr/>
                    <a:lstStyle/>
                    <a:p>
                      <a:endParaRPr lang="en-US" dirty="0"/>
                    </a:p>
                  </a:txBody>
                  <a:tcPr>
                    <a:solidFill>
                      <a:schemeClr val="accent3">
                        <a:lumMod val="60000"/>
                        <a:lumOff val="40000"/>
                      </a:schemeClr>
                    </a:solidFill>
                  </a:tcPr>
                </a:tc>
                <a:tc>
                  <a:txBody>
                    <a:bodyPr/>
                    <a:lstStyle/>
                    <a:p>
                      <a:endParaRPr lang="en-US" dirty="0"/>
                    </a:p>
                  </a:txBody>
                  <a:tcPr>
                    <a:solidFill>
                      <a:schemeClr val="accent3">
                        <a:lumMod val="60000"/>
                        <a:lumOff val="40000"/>
                      </a:schemeClr>
                    </a:solidFill>
                  </a:tcPr>
                </a:tc>
                <a:tc>
                  <a:txBody>
                    <a:bodyPr/>
                    <a:lstStyle/>
                    <a:p>
                      <a:endParaRPr lang="en-US" dirty="0"/>
                    </a:p>
                  </a:txBody>
                  <a:tcPr>
                    <a:solidFill>
                      <a:schemeClr val="accent3">
                        <a:lumMod val="60000"/>
                        <a:lumOff val="40000"/>
                      </a:schemeClr>
                    </a:solidFill>
                  </a:tcPr>
                </a:tc>
                <a:tc>
                  <a:txBody>
                    <a:bodyPr/>
                    <a:lstStyle/>
                    <a:p>
                      <a:endParaRPr lang="en-US" dirty="0"/>
                    </a:p>
                  </a:txBody>
                  <a:tcPr>
                    <a:solidFill>
                      <a:schemeClr val="accent3">
                        <a:lumMod val="60000"/>
                        <a:lumOff val="40000"/>
                      </a:schemeClr>
                    </a:solidFill>
                  </a:tcPr>
                </a:tc>
                <a:tc>
                  <a:txBody>
                    <a:bodyPr/>
                    <a:lstStyle/>
                    <a:p>
                      <a:endParaRPr lang="en-US" dirty="0"/>
                    </a:p>
                  </a:txBody>
                  <a:tcPr>
                    <a:solidFill>
                      <a:schemeClr val="accent3">
                        <a:lumMod val="60000"/>
                        <a:lumOff val="40000"/>
                      </a:schemeClr>
                    </a:solidFill>
                  </a:tcPr>
                </a:tc>
                <a:tc>
                  <a:txBody>
                    <a:bodyPr/>
                    <a:lstStyle/>
                    <a:p>
                      <a:endParaRPr lang="en-US" dirty="0"/>
                    </a:p>
                  </a:txBody>
                  <a:tcPr>
                    <a:solidFill>
                      <a:schemeClr val="accent3">
                        <a:lumMod val="60000"/>
                        <a:lumOff val="40000"/>
                      </a:schemeClr>
                    </a:solidFill>
                  </a:tcPr>
                </a:tc>
                <a:tc>
                  <a:txBody>
                    <a:bodyPr/>
                    <a:lstStyle/>
                    <a:p>
                      <a:endParaRPr lang="en-US" dirty="0"/>
                    </a:p>
                  </a:txBody>
                  <a:tcPr>
                    <a:solidFill>
                      <a:schemeClr val="accent3">
                        <a:lumMod val="60000"/>
                        <a:lumOff val="40000"/>
                      </a:schemeClr>
                    </a:solidFill>
                  </a:tcPr>
                </a:tc>
                <a:tc>
                  <a:txBody>
                    <a:bodyPr/>
                    <a:lstStyle/>
                    <a:p>
                      <a:endParaRPr lang="en-US" dirty="0"/>
                    </a:p>
                  </a:txBody>
                  <a:tcPr>
                    <a:solidFill>
                      <a:schemeClr val="accent3">
                        <a:lumMod val="60000"/>
                        <a:lumOff val="40000"/>
                      </a:schemeClr>
                    </a:solidFill>
                  </a:tcPr>
                </a:tc>
              </a:tr>
              <a:tr h="297180">
                <a:tc>
                  <a:txBody>
                    <a:bodyPr/>
                    <a:lstStyle/>
                    <a:p>
                      <a:endParaRPr lang="en-US" dirty="0"/>
                    </a:p>
                  </a:txBody>
                  <a:tcPr>
                    <a:solidFill>
                      <a:schemeClr val="accent3">
                        <a:lumMod val="60000"/>
                        <a:lumOff val="40000"/>
                      </a:schemeClr>
                    </a:solidFill>
                  </a:tcPr>
                </a:tc>
                <a:tc>
                  <a:txBody>
                    <a:bodyPr/>
                    <a:lstStyle/>
                    <a:p>
                      <a:endParaRPr lang="en-US" dirty="0"/>
                    </a:p>
                  </a:txBody>
                  <a:tcPr>
                    <a:solidFill>
                      <a:schemeClr val="accent3">
                        <a:lumMod val="60000"/>
                        <a:lumOff val="40000"/>
                      </a:schemeClr>
                    </a:solidFill>
                  </a:tcPr>
                </a:tc>
                <a:tc>
                  <a:txBody>
                    <a:bodyPr/>
                    <a:lstStyle/>
                    <a:p>
                      <a:endParaRPr lang="en-US" dirty="0"/>
                    </a:p>
                  </a:txBody>
                  <a:tcPr>
                    <a:solidFill>
                      <a:schemeClr val="accent3">
                        <a:lumMod val="60000"/>
                        <a:lumOff val="40000"/>
                      </a:schemeClr>
                    </a:solidFill>
                  </a:tcPr>
                </a:tc>
                <a:tc>
                  <a:txBody>
                    <a:bodyPr/>
                    <a:lstStyle/>
                    <a:p>
                      <a:endParaRPr lang="en-US" dirty="0"/>
                    </a:p>
                  </a:txBody>
                  <a:tcPr>
                    <a:solidFill>
                      <a:schemeClr val="accent3">
                        <a:lumMod val="60000"/>
                        <a:lumOff val="40000"/>
                      </a:schemeClr>
                    </a:solidFill>
                  </a:tcPr>
                </a:tc>
                <a:tc>
                  <a:txBody>
                    <a:bodyPr/>
                    <a:lstStyle/>
                    <a:p>
                      <a:endParaRPr lang="en-US" dirty="0"/>
                    </a:p>
                  </a:txBody>
                  <a:tcPr>
                    <a:solidFill>
                      <a:schemeClr val="accent3">
                        <a:lumMod val="60000"/>
                        <a:lumOff val="40000"/>
                      </a:schemeClr>
                    </a:solidFill>
                  </a:tcPr>
                </a:tc>
                <a:tc>
                  <a:txBody>
                    <a:bodyPr/>
                    <a:lstStyle/>
                    <a:p>
                      <a:endParaRPr lang="en-US" dirty="0"/>
                    </a:p>
                  </a:txBody>
                  <a:tcPr>
                    <a:solidFill>
                      <a:schemeClr val="accent3">
                        <a:lumMod val="60000"/>
                        <a:lumOff val="40000"/>
                      </a:schemeClr>
                    </a:solidFill>
                  </a:tcPr>
                </a:tc>
                <a:tc>
                  <a:txBody>
                    <a:bodyPr/>
                    <a:lstStyle/>
                    <a:p>
                      <a:endParaRPr lang="en-US" dirty="0"/>
                    </a:p>
                  </a:txBody>
                  <a:tcPr>
                    <a:solidFill>
                      <a:schemeClr val="accent3">
                        <a:lumMod val="60000"/>
                        <a:lumOff val="40000"/>
                      </a:schemeClr>
                    </a:solidFill>
                  </a:tcPr>
                </a:tc>
                <a:tc>
                  <a:txBody>
                    <a:bodyPr/>
                    <a:lstStyle/>
                    <a:p>
                      <a:endParaRPr lang="en-US" dirty="0"/>
                    </a:p>
                  </a:txBody>
                  <a:tcPr>
                    <a:solidFill>
                      <a:schemeClr val="accent3">
                        <a:lumMod val="60000"/>
                        <a:lumOff val="40000"/>
                      </a:schemeClr>
                    </a:solidFill>
                  </a:tcPr>
                </a:tc>
                <a:tc>
                  <a:txBody>
                    <a:bodyPr/>
                    <a:lstStyle/>
                    <a:p>
                      <a:endParaRPr lang="en-US" dirty="0"/>
                    </a:p>
                  </a:txBody>
                  <a:tcPr>
                    <a:solidFill>
                      <a:schemeClr val="accent3">
                        <a:lumMod val="60000"/>
                        <a:lumOff val="40000"/>
                      </a:schemeClr>
                    </a:solidFill>
                  </a:tcPr>
                </a:tc>
                <a:tc>
                  <a:txBody>
                    <a:bodyPr/>
                    <a:lstStyle/>
                    <a:p>
                      <a:endParaRPr lang="en-US" dirty="0"/>
                    </a:p>
                  </a:txBody>
                  <a:tcPr>
                    <a:solidFill>
                      <a:schemeClr val="accent3">
                        <a:lumMod val="60000"/>
                        <a:lumOff val="40000"/>
                      </a:schemeClr>
                    </a:solidFill>
                  </a:tcPr>
                </a:tc>
              </a:tr>
              <a:tr h="297180">
                <a:tc>
                  <a:txBody>
                    <a:bodyPr/>
                    <a:lstStyle/>
                    <a:p>
                      <a:endParaRPr lang="en-US" dirty="0"/>
                    </a:p>
                  </a:txBody>
                  <a:tcPr>
                    <a:solidFill>
                      <a:schemeClr val="accent3">
                        <a:lumMod val="60000"/>
                        <a:lumOff val="40000"/>
                      </a:schemeClr>
                    </a:solidFill>
                  </a:tcPr>
                </a:tc>
                <a:tc>
                  <a:txBody>
                    <a:bodyPr/>
                    <a:lstStyle/>
                    <a:p>
                      <a:endParaRPr lang="en-US" dirty="0"/>
                    </a:p>
                  </a:txBody>
                  <a:tcPr>
                    <a:solidFill>
                      <a:schemeClr val="accent3">
                        <a:lumMod val="60000"/>
                        <a:lumOff val="40000"/>
                      </a:schemeClr>
                    </a:solidFill>
                  </a:tcPr>
                </a:tc>
                <a:tc>
                  <a:txBody>
                    <a:bodyPr/>
                    <a:lstStyle/>
                    <a:p>
                      <a:endParaRPr lang="en-US" dirty="0"/>
                    </a:p>
                  </a:txBody>
                  <a:tcPr>
                    <a:solidFill>
                      <a:schemeClr val="accent3">
                        <a:lumMod val="60000"/>
                        <a:lumOff val="40000"/>
                      </a:schemeClr>
                    </a:solidFill>
                  </a:tcPr>
                </a:tc>
                <a:tc>
                  <a:txBody>
                    <a:bodyPr/>
                    <a:lstStyle/>
                    <a:p>
                      <a:endParaRPr lang="en-US" dirty="0"/>
                    </a:p>
                  </a:txBody>
                  <a:tcPr>
                    <a:solidFill>
                      <a:schemeClr val="accent3">
                        <a:lumMod val="60000"/>
                        <a:lumOff val="40000"/>
                      </a:schemeClr>
                    </a:solidFill>
                  </a:tcPr>
                </a:tc>
                <a:tc>
                  <a:txBody>
                    <a:bodyPr/>
                    <a:lstStyle/>
                    <a:p>
                      <a:endParaRPr lang="en-US" dirty="0"/>
                    </a:p>
                  </a:txBody>
                  <a:tcPr>
                    <a:solidFill>
                      <a:schemeClr val="accent3">
                        <a:lumMod val="60000"/>
                        <a:lumOff val="40000"/>
                      </a:schemeClr>
                    </a:solidFill>
                  </a:tcPr>
                </a:tc>
                <a:tc>
                  <a:txBody>
                    <a:bodyPr/>
                    <a:lstStyle/>
                    <a:p>
                      <a:endParaRPr lang="en-US" dirty="0"/>
                    </a:p>
                  </a:txBody>
                  <a:tcPr>
                    <a:solidFill>
                      <a:schemeClr val="accent3">
                        <a:lumMod val="60000"/>
                        <a:lumOff val="40000"/>
                      </a:schemeClr>
                    </a:solidFill>
                  </a:tcPr>
                </a:tc>
                <a:tc>
                  <a:txBody>
                    <a:bodyPr/>
                    <a:lstStyle/>
                    <a:p>
                      <a:endParaRPr lang="en-US" dirty="0"/>
                    </a:p>
                  </a:txBody>
                  <a:tcPr>
                    <a:solidFill>
                      <a:schemeClr val="accent3">
                        <a:lumMod val="60000"/>
                        <a:lumOff val="40000"/>
                      </a:schemeClr>
                    </a:solidFill>
                  </a:tcPr>
                </a:tc>
                <a:tc>
                  <a:txBody>
                    <a:bodyPr/>
                    <a:lstStyle/>
                    <a:p>
                      <a:endParaRPr lang="en-US" dirty="0"/>
                    </a:p>
                  </a:txBody>
                  <a:tcPr>
                    <a:solidFill>
                      <a:schemeClr val="accent3">
                        <a:lumMod val="60000"/>
                        <a:lumOff val="40000"/>
                      </a:schemeClr>
                    </a:solidFill>
                  </a:tcPr>
                </a:tc>
                <a:tc>
                  <a:txBody>
                    <a:bodyPr/>
                    <a:lstStyle/>
                    <a:p>
                      <a:endParaRPr lang="en-US" dirty="0"/>
                    </a:p>
                  </a:txBody>
                  <a:tcPr>
                    <a:solidFill>
                      <a:schemeClr val="accent3">
                        <a:lumMod val="60000"/>
                        <a:lumOff val="40000"/>
                      </a:schemeClr>
                    </a:solidFill>
                  </a:tcPr>
                </a:tc>
                <a:tc>
                  <a:txBody>
                    <a:bodyPr/>
                    <a:lstStyle/>
                    <a:p>
                      <a:endParaRPr lang="en-US" dirty="0"/>
                    </a:p>
                  </a:txBody>
                  <a:tcPr>
                    <a:solidFill>
                      <a:schemeClr val="accent3">
                        <a:lumMod val="60000"/>
                        <a:lumOff val="40000"/>
                      </a:schemeClr>
                    </a:solidFill>
                  </a:tcPr>
                </a:tc>
              </a:tr>
              <a:tr h="297180">
                <a:tc>
                  <a:txBody>
                    <a:bodyPr/>
                    <a:lstStyle/>
                    <a:p>
                      <a:endParaRPr lang="en-US" dirty="0"/>
                    </a:p>
                  </a:txBody>
                  <a:tcPr>
                    <a:solidFill>
                      <a:schemeClr val="accent3">
                        <a:lumMod val="60000"/>
                        <a:lumOff val="40000"/>
                      </a:schemeClr>
                    </a:solidFill>
                  </a:tcPr>
                </a:tc>
                <a:tc>
                  <a:txBody>
                    <a:bodyPr/>
                    <a:lstStyle/>
                    <a:p>
                      <a:endParaRPr lang="en-US" dirty="0"/>
                    </a:p>
                  </a:txBody>
                  <a:tcPr>
                    <a:solidFill>
                      <a:schemeClr val="accent3">
                        <a:lumMod val="60000"/>
                        <a:lumOff val="40000"/>
                      </a:schemeClr>
                    </a:solidFill>
                  </a:tcPr>
                </a:tc>
                <a:tc>
                  <a:txBody>
                    <a:bodyPr/>
                    <a:lstStyle/>
                    <a:p>
                      <a:endParaRPr lang="en-US" dirty="0"/>
                    </a:p>
                  </a:txBody>
                  <a:tcPr>
                    <a:solidFill>
                      <a:schemeClr val="accent3">
                        <a:lumMod val="60000"/>
                        <a:lumOff val="40000"/>
                      </a:schemeClr>
                    </a:solidFill>
                  </a:tcPr>
                </a:tc>
                <a:tc>
                  <a:txBody>
                    <a:bodyPr/>
                    <a:lstStyle/>
                    <a:p>
                      <a:endParaRPr lang="en-US" dirty="0"/>
                    </a:p>
                  </a:txBody>
                  <a:tcPr>
                    <a:solidFill>
                      <a:schemeClr val="accent3">
                        <a:lumMod val="60000"/>
                        <a:lumOff val="40000"/>
                      </a:schemeClr>
                    </a:solidFill>
                  </a:tcPr>
                </a:tc>
                <a:tc>
                  <a:txBody>
                    <a:bodyPr/>
                    <a:lstStyle/>
                    <a:p>
                      <a:endParaRPr lang="en-US" dirty="0"/>
                    </a:p>
                  </a:txBody>
                  <a:tcPr>
                    <a:solidFill>
                      <a:schemeClr val="accent3">
                        <a:lumMod val="60000"/>
                        <a:lumOff val="40000"/>
                      </a:schemeClr>
                    </a:solidFill>
                  </a:tcPr>
                </a:tc>
                <a:tc>
                  <a:txBody>
                    <a:bodyPr/>
                    <a:lstStyle/>
                    <a:p>
                      <a:endParaRPr lang="en-US" dirty="0"/>
                    </a:p>
                  </a:txBody>
                  <a:tcPr>
                    <a:solidFill>
                      <a:schemeClr val="accent3">
                        <a:lumMod val="60000"/>
                        <a:lumOff val="40000"/>
                      </a:schemeClr>
                    </a:solidFill>
                  </a:tcPr>
                </a:tc>
                <a:tc>
                  <a:txBody>
                    <a:bodyPr/>
                    <a:lstStyle/>
                    <a:p>
                      <a:endParaRPr lang="en-US" dirty="0"/>
                    </a:p>
                  </a:txBody>
                  <a:tcPr>
                    <a:solidFill>
                      <a:schemeClr val="accent3">
                        <a:lumMod val="60000"/>
                        <a:lumOff val="40000"/>
                      </a:schemeClr>
                    </a:solidFill>
                  </a:tcPr>
                </a:tc>
                <a:tc>
                  <a:txBody>
                    <a:bodyPr/>
                    <a:lstStyle/>
                    <a:p>
                      <a:endParaRPr lang="en-US" dirty="0"/>
                    </a:p>
                  </a:txBody>
                  <a:tcPr>
                    <a:solidFill>
                      <a:schemeClr val="accent3">
                        <a:lumMod val="60000"/>
                        <a:lumOff val="40000"/>
                      </a:schemeClr>
                    </a:solidFill>
                  </a:tcPr>
                </a:tc>
                <a:tc>
                  <a:txBody>
                    <a:bodyPr/>
                    <a:lstStyle/>
                    <a:p>
                      <a:endParaRPr lang="en-US" dirty="0"/>
                    </a:p>
                  </a:txBody>
                  <a:tcPr>
                    <a:solidFill>
                      <a:schemeClr val="accent3">
                        <a:lumMod val="60000"/>
                        <a:lumOff val="40000"/>
                      </a:schemeClr>
                    </a:solidFill>
                  </a:tcPr>
                </a:tc>
                <a:tc>
                  <a:txBody>
                    <a:bodyPr/>
                    <a:lstStyle/>
                    <a:p>
                      <a:endParaRPr lang="en-US" dirty="0"/>
                    </a:p>
                  </a:txBody>
                  <a:tcPr>
                    <a:solidFill>
                      <a:schemeClr val="accent3">
                        <a:lumMod val="60000"/>
                        <a:lumOff val="40000"/>
                      </a:schemeClr>
                    </a:solidFill>
                  </a:tcPr>
                </a:tc>
              </a:tr>
              <a:tr h="297180">
                <a:tc>
                  <a:txBody>
                    <a:bodyPr/>
                    <a:lstStyle/>
                    <a:p>
                      <a:endParaRPr lang="en-US" dirty="0"/>
                    </a:p>
                  </a:txBody>
                  <a:tcPr>
                    <a:solidFill>
                      <a:schemeClr val="accent3">
                        <a:lumMod val="60000"/>
                        <a:lumOff val="40000"/>
                      </a:schemeClr>
                    </a:solidFill>
                  </a:tcPr>
                </a:tc>
                <a:tc>
                  <a:txBody>
                    <a:bodyPr/>
                    <a:lstStyle/>
                    <a:p>
                      <a:endParaRPr lang="en-US" dirty="0"/>
                    </a:p>
                  </a:txBody>
                  <a:tcPr>
                    <a:solidFill>
                      <a:schemeClr val="accent3">
                        <a:lumMod val="60000"/>
                        <a:lumOff val="40000"/>
                      </a:schemeClr>
                    </a:solidFill>
                  </a:tcPr>
                </a:tc>
                <a:tc>
                  <a:txBody>
                    <a:bodyPr/>
                    <a:lstStyle/>
                    <a:p>
                      <a:endParaRPr lang="en-US" dirty="0"/>
                    </a:p>
                  </a:txBody>
                  <a:tcPr>
                    <a:solidFill>
                      <a:schemeClr val="accent3">
                        <a:lumMod val="60000"/>
                        <a:lumOff val="40000"/>
                      </a:schemeClr>
                    </a:solidFill>
                  </a:tcPr>
                </a:tc>
                <a:tc>
                  <a:txBody>
                    <a:bodyPr/>
                    <a:lstStyle/>
                    <a:p>
                      <a:endParaRPr lang="en-US" dirty="0"/>
                    </a:p>
                  </a:txBody>
                  <a:tcPr>
                    <a:solidFill>
                      <a:schemeClr val="accent3">
                        <a:lumMod val="60000"/>
                        <a:lumOff val="40000"/>
                      </a:schemeClr>
                    </a:solidFill>
                  </a:tcPr>
                </a:tc>
                <a:tc>
                  <a:txBody>
                    <a:bodyPr/>
                    <a:lstStyle/>
                    <a:p>
                      <a:endParaRPr lang="en-US" dirty="0"/>
                    </a:p>
                  </a:txBody>
                  <a:tcPr>
                    <a:solidFill>
                      <a:schemeClr val="accent3">
                        <a:lumMod val="60000"/>
                        <a:lumOff val="40000"/>
                      </a:schemeClr>
                    </a:solidFill>
                  </a:tcPr>
                </a:tc>
                <a:tc>
                  <a:txBody>
                    <a:bodyPr/>
                    <a:lstStyle/>
                    <a:p>
                      <a:endParaRPr lang="en-US" dirty="0"/>
                    </a:p>
                  </a:txBody>
                  <a:tcPr>
                    <a:solidFill>
                      <a:schemeClr val="accent3">
                        <a:lumMod val="60000"/>
                        <a:lumOff val="40000"/>
                      </a:schemeClr>
                    </a:solidFill>
                  </a:tcPr>
                </a:tc>
                <a:tc>
                  <a:txBody>
                    <a:bodyPr/>
                    <a:lstStyle/>
                    <a:p>
                      <a:endParaRPr lang="en-US" dirty="0"/>
                    </a:p>
                  </a:txBody>
                  <a:tcPr>
                    <a:solidFill>
                      <a:schemeClr val="accent3">
                        <a:lumMod val="60000"/>
                        <a:lumOff val="40000"/>
                      </a:schemeClr>
                    </a:solidFill>
                  </a:tcPr>
                </a:tc>
                <a:tc>
                  <a:txBody>
                    <a:bodyPr/>
                    <a:lstStyle/>
                    <a:p>
                      <a:endParaRPr lang="en-US" dirty="0"/>
                    </a:p>
                  </a:txBody>
                  <a:tcPr>
                    <a:solidFill>
                      <a:schemeClr val="accent3">
                        <a:lumMod val="60000"/>
                        <a:lumOff val="40000"/>
                      </a:schemeClr>
                    </a:solidFill>
                  </a:tcPr>
                </a:tc>
                <a:tc>
                  <a:txBody>
                    <a:bodyPr/>
                    <a:lstStyle/>
                    <a:p>
                      <a:endParaRPr lang="en-US" dirty="0"/>
                    </a:p>
                  </a:txBody>
                  <a:tcPr>
                    <a:solidFill>
                      <a:schemeClr val="accent3">
                        <a:lumMod val="60000"/>
                        <a:lumOff val="40000"/>
                      </a:schemeClr>
                    </a:solidFill>
                  </a:tcPr>
                </a:tc>
                <a:tc>
                  <a:txBody>
                    <a:bodyPr/>
                    <a:lstStyle/>
                    <a:p>
                      <a:endParaRPr lang="en-US" dirty="0"/>
                    </a:p>
                  </a:txBody>
                  <a:tcPr>
                    <a:solidFill>
                      <a:schemeClr val="accent3">
                        <a:lumMod val="60000"/>
                        <a:lumOff val="40000"/>
                      </a:schemeClr>
                    </a:solidFill>
                  </a:tcPr>
                </a:tc>
              </a:tr>
            </a:tbl>
          </a:graphicData>
        </a:graphic>
      </p:graphicFrame>
      <p:sp>
        <p:nvSpPr>
          <p:cNvPr id="5" name="TextBox 4"/>
          <p:cNvSpPr txBox="1"/>
          <p:nvPr/>
        </p:nvSpPr>
        <p:spPr>
          <a:xfrm>
            <a:off x="3621010" y="1676400"/>
            <a:ext cx="4495955" cy="2308324"/>
          </a:xfrm>
          <a:prstGeom prst="rect">
            <a:avLst/>
          </a:prstGeom>
          <a:noFill/>
        </p:spPr>
        <p:txBody>
          <a:bodyPr wrap="none" rtlCol="0">
            <a:spAutoFit/>
          </a:bodyPr>
          <a:lstStyle/>
          <a:p>
            <a:r>
              <a:rPr lang="en-US" dirty="0" smtClean="0"/>
              <a:t>Hundredths: one hundred equal parts</a:t>
            </a:r>
          </a:p>
          <a:p>
            <a:r>
              <a:rPr lang="en-US" dirty="0" smtClean="0"/>
              <a:t> of a whole or set. In the picture to the left, </a:t>
            </a:r>
          </a:p>
          <a:p>
            <a:r>
              <a:rPr lang="en-US" dirty="0" smtClean="0"/>
              <a:t>there are 5 red parts out of 100. </a:t>
            </a:r>
          </a:p>
          <a:p>
            <a:endParaRPr lang="en-US" dirty="0" smtClean="0"/>
          </a:p>
          <a:p>
            <a:r>
              <a:rPr lang="en-US" dirty="0" smtClean="0"/>
              <a:t>As a fraction, we would write:</a:t>
            </a:r>
          </a:p>
          <a:p>
            <a:endParaRPr lang="en-US" dirty="0" smtClean="0"/>
          </a:p>
          <a:p>
            <a:r>
              <a:rPr lang="en-US" dirty="0" smtClean="0"/>
              <a:t>As a decimal, we would write: 0.05 </a:t>
            </a:r>
          </a:p>
          <a:p>
            <a:endParaRPr lang="en-US" dirty="0"/>
          </a:p>
        </p:txBody>
      </p:sp>
      <p:grpSp>
        <p:nvGrpSpPr>
          <p:cNvPr id="12" name="Group 11"/>
          <p:cNvGrpSpPr/>
          <p:nvPr/>
        </p:nvGrpSpPr>
        <p:grpSpPr>
          <a:xfrm>
            <a:off x="6821600" y="2590800"/>
            <a:ext cx="569800" cy="738664"/>
            <a:chOff x="5218000" y="4519136"/>
            <a:chExt cx="569800" cy="738664"/>
          </a:xfrm>
        </p:grpSpPr>
        <p:sp>
          <p:nvSpPr>
            <p:cNvPr id="6" name="TextBox 5"/>
            <p:cNvSpPr txBox="1"/>
            <p:nvPr/>
          </p:nvSpPr>
          <p:spPr>
            <a:xfrm>
              <a:off x="5334000" y="4519136"/>
              <a:ext cx="313044" cy="369332"/>
            </a:xfrm>
            <a:prstGeom prst="rect">
              <a:avLst/>
            </a:prstGeom>
            <a:noFill/>
          </p:spPr>
          <p:txBody>
            <a:bodyPr wrap="none" rtlCol="0">
              <a:spAutoFit/>
            </a:bodyPr>
            <a:lstStyle/>
            <a:p>
              <a:r>
                <a:rPr lang="en-US" dirty="0" smtClean="0"/>
                <a:t>5</a:t>
              </a:r>
              <a:endParaRPr lang="en-US" dirty="0"/>
            </a:p>
          </p:txBody>
        </p:sp>
        <p:sp>
          <p:nvSpPr>
            <p:cNvPr id="7" name="TextBox 6"/>
            <p:cNvSpPr txBox="1"/>
            <p:nvPr/>
          </p:nvSpPr>
          <p:spPr>
            <a:xfrm>
              <a:off x="5218000" y="4888468"/>
              <a:ext cx="569800" cy="369332"/>
            </a:xfrm>
            <a:prstGeom prst="rect">
              <a:avLst/>
            </a:prstGeom>
            <a:noFill/>
          </p:spPr>
          <p:txBody>
            <a:bodyPr wrap="none" rtlCol="0">
              <a:spAutoFit/>
            </a:bodyPr>
            <a:lstStyle/>
            <a:p>
              <a:r>
                <a:rPr lang="en-US" dirty="0" smtClean="0"/>
                <a:t>100</a:t>
              </a:r>
              <a:endParaRPr lang="en-US" dirty="0"/>
            </a:p>
          </p:txBody>
        </p:sp>
        <p:cxnSp>
          <p:nvCxnSpPr>
            <p:cNvPr id="9" name="Straight Connector 8"/>
            <p:cNvCxnSpPr/>
            <p:nvPr/>
          </p:nvCxnSpPr>
          <p:spPr>
            <a:xfrm>
              <a:off x="5218000" y="4888468"/>
              <a:ext cx="569006" cy="79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13" name="TextBox 12"/>
          <p:cNvSpPr txBox="1"/>
          <p:nvPr/>
        </p:nvSpPr>
        <p:spPr>
          <a:xfrm>
            <a:off x="3581400" y="3810000"/>
            <a:ext cx="4200902" cy="1138773"/>
          </a:xfrm>
          <a:prstGeom prst="rect">
            <a:avLst/>
          </a:prstGeom>
          <a:noFill/>
        </p:spPr>
        <p:txBody>
          <a:bodyPr wrap="none" rtlCol="0">
            <a:spAutoFit/>
          </a:bodyPr>
          <a:lstStyle/>
          <a:p>
            <a:pPr algn="ctr"/>
            <a:r>
              <a:rPr lang="en-US" dirty="0" smtClean="0"/>
              <a:t>Think about place value in this number:</a:t>
            </a:r>
          </a:p>
          <a:p>
            <a:pPr algn="ctr"/>
            <a:r>
              <a:rPr lang="en-US" sz="3200" dirty="0" smtClean="0"/>
              <a:t>4 5 . 0 5</a:t>
            </a:r>
          </a:p>
          <a:p>
            <a:endParaRPr lang="en-US" dirty="0"/>
          </a:p>
        </p:txBody>
      </p:sp>
      <p:cxnSp>
        <p:nvCxnSpPr>
          <p:cNvPr id="15" name="Straight Arrow Connector 14"/>
          <p:cNvCxnSpPr/>
          <p:nvPr/>
        </p:nvCxnSpPr>
        <p:spPr>
          <a:xfrm rot="5400000" flipH="1" flipV="1">
            <a:off x="4687094" y="4990306"/>
            <a:ext cx="6858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rot="5400000" flipH="1" flipV="1">
            <a:off x="5066506" y="4990306"/>
            <a:ext cx="6858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rot="5400000" flipH="1" flipV="1">
            <a:off x="5599906" y="4990306"/>
            <a:ext cx="6858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rot="5400000" flipH="1" flipV="1">
            <a:off x="5980906" y="4990306"/>
            <a:ext cx="6858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4876800" y="5334000"/>
            <a:ext cx="351366" cy="1200329"/>
          </a:xfrm>
          <a:prstGeom prst="rect">
            <a:avLst/>
          </a:prstGeom>
          <a:noFill/>
        </p:spPr>
        <p:txBody>
          <a:bodyPr wrap="none" rtlCol="0">
            <a:spAutoFit/>
          </a:bodyPr>
          <a:lstStyle/>
          <a:p>
            <a:r>
              <a:rPr lang="en-US" dirty="0" smtClean="0"/>
              <a:t>T</a:t>
            </a:r>
          </a:p>
          <a:p>
            <a:r>
              <a:rPr lang="en-US" dirty="0" smtClean="0"/>
              <a:t>E</a:t>
            </a:r>
          </a:p>
          <a:p>
            <a:r>
              <a:rPr lang="en-US" dirty="0" smtClean="0"/>
              <a:t>N</a:t>
            </a:r>
          </a:p>
          <a:p>
            <a:r>
              <a:rPr lang="en-US" dirty="0" smtClean="0"/>
              <a:t>S</a:t>
            </a:r>
            <a:endParaRPr lang="en-US" dirty="0"/>
          </a:p>
        </p:txBody>
      </p:sp>
      <p:sp>
        <p:nvSpPr>
          <p:cNvPr id="25" name="TextBox 24"/>
          <p:cNvSpPr txBox="1"/>
          <p:nvPr/>
        </p:nvSpPr>
        <p:spPr>
          <a:xfrm>
            <a:off x="5257800" y="5334000"/>
            <a:ext cx="364215" cy="1200329"/>
          </a:xfrm>
          <a:prstGeom prst="rect">
            <a:avLst/>
          </a:prstGeom>
          <a:noFill/>
        </p:spPr>
        <p:txBody>
          <a:bodyPr wrap="none" rtlCol="0">
            <a:spAutoFit/>
          </a:bodyPr>
          <a:lstStyle/>
          <a:p>
            <a:r>
              <a:rPr lang="en-US" dirty="0" smtClean="0"/>
              <a:t>O</a:t>
            </a:r>
          </a:p>
          <a:p>
            <a:r>
              <a:rPr lang="en-US" dirty="0" smtClean="0"/>
              <a:t>N</a:t>
            </a:r>
          </a:p>
          <a:p>
            <a:r>
              <a:rPr lang="en-US" dirty="0" smtClean="0"/>
              <a:t>E</a:t>
            </a:r>
          </a:p>
          <a:p>
            <a:r>
              <a:rPr lang="en-US" dirty="0" smtClean="0"/>
              <a:t>S</a:t>
            </a:r>
            <a:endParaRPr lang="en-US" dirty="0"/>
          </a:p>
        </p:txBody>
      </p:sp>
      <p:sp>
        <p:nvSpPr>
          <p:cNvPr id="26" name="TextBox 25"/>
          <p:cNvSpPr txBox="1"/>
          <p:nvPr/>
        </p:nvSpPr>
        <p:spPr>
          <a:xfrm>
            <a:off x="5744634" y="5334000"/>
            <a:ext cx="314321" cy="1384995"/>
          </a:xfrm>
          <a:prstGeom prst="rect">
            <a:avLst/>
          </a:prstGeom>
          <a:noFill/>
        </p:spPr>
        <p:txBody>
          <a:bodyPr wrap="none" rtlCol="0">
            <a:spAutoFit/>
          </a:bodyPr>
          <a:lstStyle/>
          <a:p>
            <a:r>
              <a:rPr lang="en-US" sz="1400" dirty="0" smtClean="0"/>
              <a:t>T</a:t>
            </a:r>
          </a:p>
          <a:p>
            <a:r>
              <a:rPr lang="en-US" sz="1400" dirty="0" smtClean="0"/>
              <a:t>E</a:t>
            </a:r>
          </a:p>
          <a:p>
            <a:r>
              <a:rPr lang="en-US" sz="1400" dirty="0" smtClean="0"/>
              <a:t>N</a:t>
            </a:r>
          </a:p>
          <a:p>
            <a:r>
              <a:rPr lang="en-US" sz="1400" dirty="0" smtClean="0"/>
              <a:t>T</a:t>
            </a:r>
          </a:p>
          <a:p>
            <a:r>
              <a:rPr lang="en-US" sz="1400" dirty="0" smtClean="0"/>
              <a:t>H</a:t>
            </a:r>
          </a:p>
          <a:p>
            <a:r>
              <a:rPr lang="en-US" sz="1400" dirty="0" smtClean="0"/>
              <a:t>S</a:t>
            </a:r>
            <a:endParaRPr lang="en-US" sz="1400" dirty="0"/>
          </a:p>
        </p:txBody>
      </p:sp>
      <p:sp>
        <p:nvSpPr>
          <p:cNvPr id="27" name="TextBox 26"/>
          <p:cNvSpPr txBox="1"/>
          <p:nvPr/>
        </p:nvSpPr>
        <p:spPr>
          <a:xfrm>
            <a:off x="6199723" y="5257800"/>
            <a:ext cx="277277" cy="1631216"/>
          </a:xfrm>
          <a:prstGeom prst="rect">
            <a:avLst/>
          </a:prstGeom>
          <a:noFill/>
        </p:spPr>
        <p:txBody>
          <a:bodyPr wrap="none" rtlCol="0">
            <a:spAutoFit/>
          </a:bodyPr>
          <a:lstStyle/>
          <a:p>
            <a:r>
              <a:rPr lang="en-US" sz="1000" dirty="0" smtClean="0"/>
              <a:t>H</a:t>
            </a:r>
          </a:p>
          <a:p>
            <a:r>
              <a:rPr lang="en-US" sz="1000" dirty="0" smtClean="0"/>
              <a:t>U</a:t>
            </a:r>
          </a:p>
          <a:p>
            <a:r>
              <a:rPr lang="en-US" sz="1000" dirty="0" smtClean="0"/>
              <a:t>N</a:t>
            </a:r>
          </a:p>
          <a:p>
            <a:r>
              <a:rPr lang="en-US" sz="1000" dirty="0" smtClean="0"/>
              <a:t>D</a:t>
            </a:r>
          </a:p>
          <a:p>
            <a:r>
              <a:rPr lang="en-US" sz="1000" dirty="0" smtClean="0"/>
              <a:t>R</a:t>
            </a:r>
          </a:p>
          <a:p>
            <a:r>
              <a:rPr lang="en-US" sz="1000" dirty="0" smtClean="0"/>
              <a:t>E</a:t>
            </a:r>
          </a:p>
          <a:p>
            <a:r>
              <a:rPr lang="en-US" sz="1000" dirty="0" smtClean="0"/>
              <a:t>D</a:t>
            </a:r>
          </a:p>
          <a:p>
            <a:r>
              <a:rPr lang="en-US" sz="1000" dirty="0" smtClean="0"/>
              <a:t>T</a:t>
            </a:r>
          </a:p>
          <a:p>
            <a:r>
              <a:rPr lang="en-US" sz="1000" dirty="0" smtClean="0"/>
              <a:t>H</a:t>
            </a:r>
          </a:p>
          <a:p>
            <a:r>
              <a:rPr lang="en-US" sz="1000" dirty="0" smtClean="0"/>
              <a:t>S</a:t>
            </a:r>
            <a:endParaRPr lang="en-US" sz="1000" dirty="0"/>
          </a:p>
        </p:txBody>
      </p:sp>
      <p:sp>
        <p:nvSpPr>
          <p:cNvPr id="28" name="Action Button: Forward or Next 27">
            <a:hlinkClick r:id="" action="ppaction://hlinkshowjump?jump=nextslide" highlightClick="1"/>
          </p:cNvPr>
          <p:cNvSpPr/>
          <p:nvPr/>
        </p:nvSpPr>
        <p:spPr>
          <a:xfrm>
            <a:off x="8120251" y="5930242"/>
            <a:ext cx="675898" cy="604087"/>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How can you write a decimal and fraction for the same part of a whole?</a:t>
            </a:r>
            <a:endParaRPr lang="en-US" sz="2800" dirty="0"/>
          </a:p>
        </p:txBody>
      </p:sp>
      <p:sp>
        <p:nvSpPr>
          <p:cNvPr id="3" name="Content Placeholder 2"/>
          <p:cNvSpPr>
            <a:spLocks noGrp="1"/>
          </p:cNvSpPr>
          <p:nvPr>
            <p:ph idx="1"/>
          </p:nvPr>
        </p:nvSpPr>
        <p:spPr>
          <a:xfrm>
            <a:off x="457200" y="1828800"/>
            <a:ext cx="8458200" cy="5029200"/>
          </a:xfrm>
        </p:spPr>
        <p:txBody>
          <a:bodyPr>
            <a:normAutofit fontScale="85000" lnSpcReduction="10000"/>
          </a:bodyPr>
          <a:lstStyle/>
          <a:p>
            <a:r>
              <a:rPr lang="en-US" dirty="0" smtClean="0"/>
              <a:t>Fractions and decimals are two ways to show parts of a whole.</a:t>
            </a:r>
          </a:p>
          <a:p>
            <a:endParaRPr lang="en-US" dirty="0" smtClean="0"/>
          </a:p>
          <a:p>
            <a:endParaRPr lang="en-US" dirty="0" smtClean="0"/>
          </a:p>
          <a:p>
            <a:r>
              <a:rPr lang="en-US" dirty="0" smtClean="0"/>
              <a:t>Look at the smiley faces. How many smiley faces are there in all? </a:t>
            </a:r>
            <a:r>
              <a:rPr lang="en-US" sz="3200" dirty="0" smtClean="0">
                <a:solidFill>
                  <a:srgbClr val="FFFF00"/>
                </a:solidFill>
              </a:rPr>
              <a:t>10 </a:t>
            </a:r>
            <a:r>
              <a:rPr lang="en-US" dirty="0" smtClean="0"/>
              <a:t>Since there are 10 equal parts to the set, we will be working with tenths.</a:t>
            </a:r>
          </a:p>
          <a:p>
            <a:r>
              <a:rPr lang="en-US" dirty="0" smtClean="0">
                <a:solidFill>
                  <a:srgbClr val="FFFFFF"/>
                </a:solidFill>
              </a:rPr>
              <a:t>What part of the set of smiley faces is green?</a:t>
            </a:r>
          </a:p>
          <a:p>
            <a:pPr>
              <a:buNone/>
            </a:pPr>
            <a:r>
              <a:rPr lang="en-US" dirty="0" smtClean="0">
                <a:solidFill>
                  <a:srgbClr val="FFFFFF"/>
                </a:solidFill>
              </a:rPr>
              <a:t>Fraction:  			Decimals: 0.5</a:t>
            </a:r>
          </a:p>
          <a:p>
            <a:r>
              <a:rPr lang="en-US" dirty="0" smtClean="0">
                <a:solidFill>
                  <a:srgbClr val="FFFFFF"/>
                </a:solidFill>
              </a:rPr>
              <a:t>What part of the set of smiley faces is pink?</a:t>
            </a:r>
          </a:p>
          <a:p>
            <a:pPr>
              <a:buNone/>
            </a:pPr>
            <a:r>
              <a:rPr lang="en-US" dirty="0" smtClean="0">
                <a:solidFill>
                  <a:srgbClr val="FFFFFF"/>
                </a:solidFill>
              </a:rPr>
              <a:t>Fraction:			Decimal: 0.3</a:t>
            </a:r>
          </a:p>
          <a:p>
            <a:pPr>
              <a:buNone/>
            </a:pPr>
            <a:r>
              <a:rPr lang="en-US" dirty="0" smtClean="0"/>
              <a:t> </a:t>
            </a:r>
          </a:p>
          <a:p>
            <a:pPr>
              <a:buNone/>
            </a:pPr>
            <a:endParaRPr lang="en-US" dirty="0"/>
          </a:p>
        </p:txBody>
      </p:sp>
      <p:sp>
        <p:nvSpPr>
          <p:cNvPr id="12" name="Smiley Face 11"/>
          <p:cNvSpPr/>
          <p:nvPr/>
        </p:nvSpPr>
        <p:spPr>
          <a:xfrm>
            <a:off x="1447800" y="2743200"/>
            <a:ext cx="685800" cy="533400"/>
          </a:xfrm>
          <a:prstGeom prst="smileyFace">
            <a:avLst/>
          </a:pr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Smiley Face 12"/>
          <p:cNvSpPr/>
          <p:nvPr/>
        </p:nvSpPr>
        <p:spPr>
          <a:xfrm>
            <a:off x="685800" y="2743200"/>
            <a:ext cx="685800" cy="533400"/>
          </a:xfrm>
          <a:prstGeom prst="smileyFace">
            <a:avLst/>
          </a:pr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Smiley Face 13"/>
          <p:cNvSpPr/>
          <p:nvPr/>
        </p:nvSpPr>
        <p:spPr>
          <a:xfrm>
            <a:off x="2209800" y="2743200"/>
            <a:ext cx="685800" cy="533400"/>
          </a:xfrm>
          <a:prstGeom prst="smileyFace">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Smiley Face 14"/>
          <p:cNvSpPr/>
          <p:nvPr/>
        </p:nvSpPr>
        <p:spPr>
          <a:xfrm>
            <a:off x="2971800" y="2743200"/>
            <a:ext cx="685800" cy="533400"/>
          </a:xfrm>
          <a:prstGeom prst="smileyFace">
            <a:avLst/>
          </a:prstGeom>
          <a:solidFill>
            <a:schemeClr val="accent3">
              <a:lumMod val="60000"/>
              <a:lumOff val="40000"/>
            </a:schemeClr>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Smiley Face 15"/>
          <p:cNvSpPr/>
          <p:nvPr/>
        </p:nvSpPr>
        <p:spPr>
          <a:xfrm>
            <a:off x="3733800" y="2743200"/>
            <a:ext cx="685800" cy="533400"/>
          </a:xfrm>
          <a:prstGeom prst="smileyFace">
            <a:avLst/>
          </a:prstGeom>
          <a:solidFill>
            <a:schemeClr val="accent3">
              <a:lumMod val="60000"/>
              <a:lumOff val="40000"/>
            </a:schemeClr>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Smiley Face 16"/>
          <p:cNvSpPr/>
          <p:nvPr/>
        </p:nvSpPr>
        <p:spPr>
          <a:xfrm>
            <a:off x="4495800" y="2743200"/>
            <a:ext cx="685800" cy="533400"/>
          </a:xfrm>
          <a:prstGeom prst="smileyFace">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Smiley Face 17"/>
          <p:cNvSpPr/>
          <p:nvPr/>
        </p:nvSpPr>
        <p:spPr>
          <a:xfrm>
            <a:off x="5257800" y="2743200"/>
            <a:ext cx="685800" cy="533400"/>
          </a:xfrm>
          <a:prstGeom prst="smileyFace">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Smiley Face 18"/>
          <p:cNvSpPr/>
          <p:nvPr/>
        </p:nvSpPr>
        <p:spPr>
          <a:xfrm>
            <a:off x="6019800" y="2743200"/>
            <a:ext cx="685800" cy="533400"/>
          </a:xfrm>
          <a:prstGeom prst="smileyFace">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Smiley Face 19"/>
          <p:cNvSpPr/>
          <p:nvPr/>
        </p:nvSpPr>
        <p:spPr>
          <a:xfrm>
            <a:off x="6781800" y="2743200"/>
            <a:ext cx="685800" cy="533400"/>
          </a:xfrm>
          <a:prstGeom prst="smileyFace">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Smiley Face 20"/>
          <p:cNvSpPr/>
          <p:nvPr/>
        </p:nvSpPr>
        <p:spPr>
          <a:xfrm>
            <a:off x="7543800" y="2743200"/>
            <a:ext cx="685800" cy="533400"/>
          </a:xfrm>
          <a:prstGeom prst="smileyFace">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22" name="Group 21"/>
          <p:cNvGrpSpPr/>
          <p:nvPr/>
        </p:nvGrpSpPr>
        <p:grpSpPr>
          <a:xfrm>
            <a:off x="1828800" y="4671536"/>
            <a:ext cx="569006" cy="738664"/>
            <a:chOff x="5218000" y="4519136"/>
            <a:chExt cx="569006" cy="738664"/>
          </a:xfrm>
        </p:grpSpPr>
        <p:sp>
          <p:nvSpPr>
            <p:cNvPr id="23" name="TextBox 22"/>
            <p:cNvSpPr txBox="1"/>
            <p:nvPr/>
          </p:nvSpPr>
          <p:spPr>
            <a:xfrm>
              <a:off x="5334000" y="4519136"/>
              <a:ext cx="313044" cy="369332"/>
            </a:xfrm>
            <a:prstGeom prst="rect">
              <a:avLst/>
            </a:prstGeom>
            <a:noFill/>
          </p:spPr>
          <p:txBody>
            <a:bodyPr wrap="none" rtlCol="0">
              <a:spAutoFit/>
            </a:bodyPr>
            <a:lstStyle/>
            <a:p>
              <a:r>
                <a:rPr lang="en-US" dirty="0" smtClean="0"/>
                <a:t>5</a:t>
              </a:r>
              <a:endParaRPr lang="en-US" dirty="0"/>
            </a:p>
          </p:txBody>
        </p:sp>
        <p:sp>
          <p:nvSpPr>
            <p:cNvPr id="24" name="TextBox 23"/>
            <p:cNvSpPr txBox="1"/>
            <p:nvPr/>
          </p:nvSpPr>
          <p:spPr>
            <a:xfrm>
              <a:off x="5233778" y="4888468"/>
              <a:ext cx="441422" cy="369332"/>
            </a:xfrm>
            <a:prstGeom prst="rect">
              <a:avLst/>
            </a:prstGeom>
            <a:noFill/>
          </p:spPr>
          <p:txBody>
            <a:bodyPr wrap="none" rtlCol="0">
              <a:spAutoFit/>
            </a:bodyPr>
            <a:lstStyle/>
            <a:p>
              <a:r>
                <a:rPr lang="en-US" dirty="0" smtClean="0"/>
                <a:t>10</a:t>
              </a:r>
              <a:endParaRPr lang="en-US" dirty="0"/>
            </a:p>
          </p:txBody>
        </p:sp>
        <p:cxnSp>
          <p:nvCxnSpPr>
            <p:cNvPr id="25" name="Straight Connector 24"/>
            <p:cNvCxnSpPr/>
            <p:nvPr/>
          </p:nvCxnSpPr>
          <p:spPr>
            <a:xfrm>
              <a:off x="5218000" y="4888468"/>
              <a:ext cx="569006" cy="79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6" name="Group 25"/>
          <p:cNvGrpSpPr/>
          <p:nvPr/>
        </p:nvGrpSpPr>
        <p:grpSpPr>
          <a:xfrm>
            <a:off x="1872794" y="5791200"/>
            <a:ext cx="569006" cy="738664"/>
            <a:chOff x="5218000" y="4519136"/>
            <a:chExt cx="569006" cy="738664"/>
          </a:xfrm>
        </p:grpSpPr>
        <p:sp>
          <p:nvSpPr>
            <p:cNvPr id="27" name="TextBox 26"/>
            <p:cNvSpPr txBox="1"/>
            <p:nvPr/>
          </p:nvSpPr>
          <p:spPr>
            <a:xfrm>
              <a:off x="5334000" y="4519136"/>
              <a:ext cx="313044" cy="369332"/>
            </a:xfrm>
            <a:prstGeom prst="rect">
              <a:avLst/>
            </a:prstGeom>
            <a:noFill/>
          </p:spPr>
          <p:txBody>
            <a:bodyPr wrap="none" rtlCol="0">
              <a:spAutoFit/>
            </a:bodyPr>
            <a:lstStyle/>
            <a:p>
              <a:r>
                <a:rPr lang="en-US" dirty="0" smtClean="0"/>
                <a:t>3</a:t>
              </a:r>
              <a:endParaRPr lang="en-US" dirty="0"/>
            </a:p>
          </p:txBody>
        </p:sp>
        <p:sp>
          <p:nvSpPr>
            <p:cNvPr id="28" name="TextBox 27"/>
            <p:cNvSpPr txBox="1"/>
            <p:nvPr/>
          </p:nvSpPr>
          <p:spPr>
            <a:xfrm>
              <a:off x="5233778" y="4888468"/>
              <a:ext cx="441422" cy="369332"/>
            </a:xfrm>
            <a:prstGeom prst="rect">
              <a:avLst/>
            </a:prstGeom>
            <a:noFill/>
          </p:spPr>
          <p:txBody>
            <a:bodyPr wrap="none" rtlCol="0">
              <a:spAutoFit/>
            </a:bodyPr>
            <a:lstStyle/>
            <a:p>
              <a:r>
                <a:rPr lang="en-US" dirty="0" smtClean="0"/>
                <a:t>10</a:t>
              </a:r>
              <a:endParaRPr lang="en-US" dirty="0"/>
            </a:p>
          </p:txBody>
        </p:sp>
        <p:cxnSp>
          <p:nvCxnSpPr>
            <p:cNvPr id="29" name="Straight Connector 28"/>
            <p:cNvCxnSpPr/>
            <p:nvPr/>
          </p:nvCxnSpPr>
          <p:spPr>
            <a:xfrm>
              <a:off x="5218000" y="4888468"/>
              <a:ext cx="569006" cy="79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30" name="Action Button: Forward or Next 29">
            <a:hlinkClick r:id="" action="ppaction://hlinkshowjump?jump=nextslide" highlightClick="1"/>
          </p:cNvPr>
          <p:cNvSpPr/>
          <p:nvPr/>
        </p:nvSpPr>
        <p:spPr>
          <a:xfrm>
            <a:off x="8394192" y="6160532"/>
            <a:ext cx="521208" cy="522002"/>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Writing Fraction and Decimals</a:t>
            </a:r>
            <a:endParaRPr lang="en-US" dirty="0"/>
          </a:p>
        </p:txBody>
      </p:sp>
      <p:sp>
        <p:nvSpPr>
          <p:cNvPr id="3" name="Content Placeholder 2"/>
          <p:cNvSpPr>
            <a:spLocks noGrp="1"/>
          </p:cNvSpPr>
          <p:nvPr>
            <p:ph idx="1"/>
          </p:nvPr>
        </p:nvSpPr>
        <p:spPr/>
        <p:txBody>
          <a:bodyPr/>
          <a:lstStyle/>
          <a:p>
            <a:r>
              <a:rPr lang="en-US" sz="2200" dirty="0" smtClean="0"/>
              <a:t>Examples of writing fractions and decimals for each red part.</a:t>
            </a:r>
          </a:p>
          <a:p>
            <a:pPr>
              <a:buNone/>
            </a:pPr>
            <a:endParaRPr lang="en-US" dirty="0"/>
          </a:p>
        </p:txBody>
      </p:sp>
      <p:graphicFrame>
        <p:nvGraphicFramePr>
          <p:cNvPr id="4" name="Table 3"/>
          <p:cNvGraphicFramePr>
            <a:graphicFrameLocks noGrp="1"/>
          </p:cNvGraphicFramePr>
          <p:nvPr/>
        </p:nvGraphicFramePr>
        <p:xfrm>
          <a:off x="990600" y="2971800"/>
          <a:ext cx="2082800" cy="1828800"/>
        </p:xfrm>
        <a:graphic>
          <a:graphicData uri="http://schemas.openxmlformats.org/drawingml/2006/table">
            <a:tbl>
              <a:tblPr firstRow="1" bandRow="1">
                <a:tableStyleId>{5C22544A-7EE6-4342-B048-85BDC9FD1C3A}</a:tableStyleId>
              </a:tblPr>
              <a:tblGrid>
                <a:gridCol w="208280"/>
                <a:gridCol w="208280"/>
                <a:gridCol w="208280"/>
                <a:gridCol w="208280"/>
                <a:gridCol w="208280"/>
                <a:gridCol w="208280"/>
                <a:gridCol w="208280"/>
                <a:gridCol w="208280"/>
                <a:gridCol w="208280"/>
                <a:gridCol w="208280"/>
              </a:tblGrid>
              <a:tr h="1828800">
                <a:tc>
                  <a:txBody>
                    <a:bodyPr/>
                    <a:lstStyle/>
                    <a:p>
                      <a:endParaRPr lang="en-US" dirty="0"/>
                    </a:p>
                  </a:txBody>
                  <a:tcPr>
                    <a:solidFill>
                      <a:schemeClr val="accent4"/>
                    </a:solidFill>
                  </a:tcPr>
                </a:tc>
                <a:tc>
                  <a:txBody>
                    <a:bodyPr/>
                    <a:lstStyle/>
                    <a:p>
                      <a:endParaRPr lang="en-US" dirty="0"/>
                    </a:p>
                  </a:txBody>
                  <a:tcPr>
                    <a:solidFill>
                      <a:schemeClr val="accent4"/>
                    </a:solidFill>
                  </a:tcPr>
                </a:tc>
                <a:tc>
                  <a:txBody>
                    <a:bodyPr/>
                    <a:lstStyle/>
                    <a:p>
                      <a:endParaRPr lang="en-US" dirty="0"/>
                    </a:p>
                  </a:txBody>
                  <a:tcPr>
                    <a:solidFill>
                      <a:schemeClr val="accent4"/>
                    </a:solidFill>
                  </a:tcPr>
                </a:tc>
                <a:tc>
                  <a:txBody>
                    <a:bodyPr/>
                    <a:lstStyle/>
                    <a:p>
                      <a:endParaRPr lang="en-US" dirty="0"/>
                    </a:p>
                  </a:txBody>
                  <a:tcPr>
                    <a:solidFill>
                      <a:schemeClr val="accent4"/>
                    </a:solidFill>
                  </a:tcPr>
                </a:tc>
                <a:tc>
                  <a:txBody>
                    <a:bodyPr/>
                    <a:lstStyle/>
                    <a:p>
                      <a:endParaRPr lang="en-US" dirty="0"/>
                    </a:p>
                  </a:txBody>
                  <a:tcPr>
                    <a:solidFill>
                      <a:schemeClr val="accent4"/>
                    </a:solidFill>
                  </a:tcPr>
                </a:tc>
                <a:tc>
                  <a:txBody>
                    <a:bodyPr/>
                    <a:lstStyle/>
                    <a:p>
                      <a:endParaRPr lang="en-US" dirty="0"/>
                    </a:p>
                  </a:txBody>
                  <a:tcPr>
                    <a:solidFill>
                      <a:schemeClr val="accent4"/>
                    </a:solidFill>
                  </a:tcPr>
                </a:tc>
                <a:tc>
                  <a:txBody>
                    <a:bodyPr/>
                    <a:lstStyle/>
                    <a:p>
                      <a:endParaRPr lang="en-US" dirty="0"/>
                    </a:p>
                  </a:txBody>
                  <a:tcPr>
                    <a:solidFill>
                      <a:schemeClr val="accent4"/>
                    </a:solidFill>
                  </a:tcPr>
                </a:tc>
                <a:tc>
                  <a:txBody>
                    <a:bodyPr/>
                    <a:lstStyle/>
                    <a:p>
                      <a:endParaRPr lang="en-US" dirty="0"/>
                    </a:p>
                  </a:txBody>
                  <a:tcPr/>
                </a:tc>
                <a:tc>
                  <a:txBody>
                    <a:bodyPr/>
                    <a:lstStyle/>
                    <a:p>
                      <a:endParaRPr lang="en-US" dirty="0"/>
                    </a:p>
                  </a:txBody>
                  <a:tcPr/>
                </a:tc>
                <a:tc>
                  <a:txBody>
                    <a:bodyPr/>
                    <a:lstStyle/>
                    <a:p>
                      <a:endParaRPr lang="en-US" dirty="0"/>
                    </a:p>
                  </a:txBody>
                  <a:tcPr/>
                </a:tc>
              </a:tr>
            </a:tbl>
          </a:graphicData>
        </a:graphic>
      </p:graphicFrame>
      <p:graphicFrame>
        <p:nvGraphicFramePr>
          <p:cNvPr id="5" name="Table 4"/>
          <p:cNvGraphicFramePr>
            <a:graphicFrameLocks noGrp="1"/>
          </p:cNvGraphicFramePr>
          <p:nvPr/>
        </p:nvGraphicFramePr>
        <p:xfrm>
          <a:off x="3962400" y="2639199"/>
          <a:ext cx="2514600" cy="3657600"/>
        </p:xfrm>
        <a:graphic>
          <a:graphicData uri="http://schemas.openxmlformats.org/drawingml/2006/table">
            <a:tbl>
              <a:tblPr firstRow="1" bandRow="1">
                <a:tableStyleId>{5C22544A-7EE6-4342-B048-85BDC9FD1C3A}</a:tableStyleId>
              </a:tblPr>
              <a:tblGrid>
                <a:gridCol w="251460"/>
                <a:gridCol w="251460"/>
                <a:gridCol w="251460"/>
                <a:gridCol w="251460"/>
                <a:gridCol w="251460"/>
                <a:gridCol w="251460"/>
                <a:gridCol w="251460"/>
                <a:gridCol w="251460"/>
                <a:gridCol w="251460"/>
                <a:gridCol w="251460"/>
              </a:tblGrid>
              <a:tr h="243840">
                <a:tc>
                  <a:txBody>
                    <a:bodyPr/>
                    <a:lstStyle/>
                    <a:p>
                      <a:endParaRPr lang="en-US" dirty="0"/>
                    </a:p>
                  </a:txBody>
                  <a:tcPr>
                    <a:solidFill>
                      <a:schemeClr val="accent4"/>
                    </a:solidFill>
                  </a:tcPr>
                </a:tc>
                <a:tc>
                  <a:txBody>
                    <a:bodyPr/>
                    <a:lstStyle/>
                    <a:p>
                      <a:endParaRPr lang="en-US" dirty="0"/>
                    </a:p>
                  </a:txBody>
                  <a:tcPr>
                    <a:solidFill>
                      <a:schemeClr val="accent4"/>
                    </a:solidFill>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243840">
                <a:tc>
                  <a:txBody>
                    <a:bodyPr/>
                    <a:lstStyle/>
                    <a:p>
                      <a:endParaRPr lang="en-US" dirty="0"/>
                    </a:p>
                  </a:txBody>
                  <a:tcPr>
                    <a:solidFill>
                      <a:schemeClr val="accent4"/>
                    </a:solidFill>
                  </a:tcPr>
                </a:tc>
                <a:tc>
                  <a:txBody>
                    <a:bodyPr/>
                    <a:lstStyle/>
                    <a:p>
                      <a:endParaRPr lang="en-US" dirty="0"/>
                    </a:p>
                  </a:txBody>
                  <a:tcPr>
                    <a:solidFill>
                      <a:schemeClr val="accent4"/>
                    </a:solidFill>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243840">
                <a:tc>
                  <a:txBody>
                    <a:bodyPr/>
                    <a:lstStyle/>
                    <a:p>
                      <a:endParaRPr lang="en-US" dirty="0"/>
                    </a:p>
                  </a:txBody>
                  <a:tcPr>
                    <a:solidFill>
                      <a:schemeClr val="accent4"/>
                    </a:solidFill>
                  </a:tcPr>
                </a:tc>
                <a:tc>
                  <a:txBody>
                    <a:bodyPr/>
                    <a:lstStyle/>
                    <a:p>
                      <a:endParaRPr lang="en-US" dirty="0"/>
                    </a:p>
                  </a:txBody>
                  <a:tcPr>
                    <a:solidFill>
                      <a:schemeClr val="accent4"/>
                    </a:solidFill>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243840">
                <a:tc>
                  <a:txBody>
                    <a:bodyPr/>
                    <a:lstStyle/>
                    <a:p>
                      <a:endParaRPr lang="en-US" dirty="0"/>
                    </a:p>
                  </a:txBody>
                  <a:tcPr>
                    <a:solidFill>
                      <a:schemeClr val="accent4"/>
                    </a:solidFill>
                  </a:tcPr>
                </a:tc>
                <a:tc>
                  <a:txBody>
                    <a:bodyPr/>
                    <a:lstStyle/>
                    <a:p>
                      <a:endParaRPr lang="en-US" dirty="0"/>
                    </a:p>
                  </a:txBody>
                  <a:tcPr>
                    <a:solidFill>
                      <a:schemeClr val="accent4"/>
                    </a:solidFill>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243840">
                <a:tc>
                  <a:txBody>
                    <a:bodyPr/>
                    <a:lstStyle/>
                    <a:p>
                      <a:endParaRPr lang="en-US" dirty="0"/>
                    </a:p>
                  </a:txBody>
                  <a:tcPr>
                    <a:solidFill>
                      <a:schemeClr val="accent4"/>
                    </a:solidFill>
                  </a:tcPr>
                </a:tc>
                <a:tc>
                  <a:txBody>
                    <a:bodyPr/>
                    <a:lstStyle/>
                    <a:p>
                      <a:endParaRPr lang="en-US" dirty="0"/>
                    </a:p>
                  </a:txBody>
                  <a:tcPr>
                    <a:solidFill>
                      <a:schemeClr val="accent4"/>
                    </a:solidFill>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243840">
                <a:tc>
                  <a:txBody>
                    <a:bodyPr/>
                    <a:lstStyle/>
                    <a:p>
                      <a:endParaRPr lang="en-US" dirty="0"/>
                    </a:p>
                  </a:txBody>
                  <a:tcPr>
                    <a:solidFill>
                      <a:schemeClr val="accent4"/>
                    </a:solidFill>
                  </a:tcPr>
                </a:tc>
                <a:tc>
                  <a:txBody>
                    <a:bodyPr/>
                    <a:lstStyle/>
                    <a:p>
                      <a:endParaRPr lang="en-US" dirty="0"/>
                    </a:p>
                  </a:txBody>
                  <a:tcPr>
                    <a:solidFill>
                      <a:schemeClr val="accent4"/>
                    </a:solidFill>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243840">
                <a:tc>
                  <a:txBody>
                    <a:bodyPr/>
                    <a:lstStyle/>
                    <a:p>
                      <a:endParaRPr lang="en-US" dirty="0"/>
                    </a:p>
                  </a:txBody>
                  <a:tcPr>
                    <a:solidFill>
                      <a:schemeClr val="accent4"/>
                    </a:solidFill>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243840">
                <a:tc>
                  <a:txBody>
                    <a:bodyPr/>
                    <a:lstStyle/>
                    <a:p>
                      <a:endParaRPr lang="en-US" dirty="0"/>
                    </a:p>
                  </a:txBody>
                  <a:tcPr>
                    <a:solidFill>
                      <a:schemeClr val="accent4"/>
                    </a:solidFill>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243840">
                <a:tc>
                  <a:txBody>
                    <a:bodyPr/>
                    <a:lstStyle/>
                    <a:p>
                      <a:endParaRPr lang="en-US" dirty="0"/>
                    </a:p>
                  </a:txBody>
                  <a:tcPr>
                    <a:solidFill>
                      <a:schemeClr val="accent4"/>
                    </a:solidFill>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243840">
                <a:tc>
                  <a:txBody>
                    <a:bodyPr/>
                    <a:lstStyle/>
                    <a:p>
                      <a:endParaRPr lang="en-US" dirty="0"/>
                    </a:p>
                  </a:txBody>
                  <a:tcPr>
                    <a:solidFill>
                      <a:schemeClr val="accent4"/>
                    </a:solidFill>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bl>
          </a:graphicData>
        </a:graphic>
      </p:graphicFrame>
      <p:sp>
        <p:nvSpPr>
          <p:cNvPr id="6" name="TextBox 5"/>
          <p:cNvSpPr txBox="1"/>
          <p:nvPr/>
        </p:nvSpPr>
        <p:spPr>
          <a:xfrm>
            <a:off x="1219200" y="5119300"/>
            <a:ext cx="1574507" cy="1292662"/>
          </a:xfrm>
          <a:prstGeom prst="rect">
            <a:avLst/>
          </a:prstGeom>
          <a:noFill/>
        </p:spPr>
        <p:txBody>
          <a:bodyPr wrap="none" rtlCol="0">
            <a:spAutoFit/>
          </a:bodyPr>
          <a:lstStyle/>
          <a:p>
            <a:r>
              <a:rPr lang="en-US" dirty="0" smtClean="0"/>
              <a:t>Fraction:</a:t>
            </a:r>
          </a:p>
          <a:p>
            <a:endParaRPr lang="en-US" dirty="0" smtClean="0"/>
          </a:p>
          <a:p>
            <a:endParaRPr lang="en-US" dirty="0" smtClean="0"/>
          </a:p>
          <a:p>
            <a:r>
              <a:rPr lang="en-US" dirty="0" smtClean="0"/>
              <a:t>Decimal: </a:t>
            </a:r>
            <a:r>
              <a:rPr lang="en-US" sz="2400" dirty="0" smtClean="0"/>
              <a:t>0.7</a:t>
            </a:r>
            <a:endParaRPr lang="en-US" sz="2400" dirty="0"/>
          </a:p>
        </p:txBody>
      </p:sp>
      <p:sp>
        <p:nvSpPr>
          <p:cNvPr id="7" name="TextBox 6"/>
          <p:cNvSpPr txBox="1"/>
          <p:nvPr/>
        </p:nvSpPr>
        <p:spPr>
          <a:xfrm>
            <a:off x="2368593" y="5257800"/>
            <a:ext cx="527007" cy="461665"/>
          </a:xfrm>
          <a:prstGeom prst="rect">
            <a:avLst/>
          </a:prstGeom>
          <a:noFill/>
        </p:spPr>
        <p:txBody>
          <a:bodyPr wrap="none" rtlCol="0">
            <a:spAutoFit/>
          </a:bodyPr>
          <a:lstStyle/>
          <a:p>
            <a:r>
              <a:rPr lang="en-US" sz="2400" dirty="0" smtClean="0"/>
              <a:t>10</a:t>
            </a:r>
            <a:endParaRPr lang="en-US" sz="2400" dirty="0"/>
          </a:p>
        </p:txBody>
      </p:sp>
      <p:sp>
        <p:nvSpPr>
          <p:cNvPr id="8" name="TextBox 7"/>
          <p:cNvSpPr txBox="1"/>
          <p:nvPr/>
        </p:nvSpPr>
        <p:spPr>
          <a:xfrm>
            <a:off x="2463563" y="4876800"/>
            <a:ext cx="355837" cy="461665"/>
          </a:xfrm>
          <a:prstGeom prst="rect">
            <a:avLst/>
          </a:prstGeom>
          <a:noFill/>
        </p:spPr>
        <p:txBody>
          <a:bodyPr wrap="none" rtlCol="0">
            <a:spAutoFit/>
          </a:bodyPr>
          <a:lstStyle/>
          <a:p>
            <a:r>
              <a:rPr lang="en-US" sz="2400" dirty="0" smtClean="0"/>
              <a:t>7</a:t>
            </a:r>
            <a:endParaRPr lang="en-US" sz="2400" dirty="0"/>
          </a:p>
        </p:txBody>
      </p:sp>
      <p:cxnSp>
        <p:nvCxnSpPr>
          <p:cNvPr id="10" name="Straight Connector 9"/>
          <p:cNvCxnSpPr/>
          <p:nvPr/>
        </p:nvCxnSpPr>
        <p:spPr>
          <a:xfrm>
            <a:off x="2438400" y="5332412"/>
            <a:ext cx="425644"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6773882" y="2971800"/>
            <a:ext cx="1912918" cy="1292662"/>
          </a:xfrm>
          <a:prstGeom prst="rect">
            <a:avLst/>
          </a:prstGeom>
          <a:noFill/>
        </p:spPr>
        <p:txBody>
          <a:bodyPr wrap="square" rtlCol="0">
            <a:spAutoFit/>
          </a:bodyPr>
          <a:lstStyle/>
          <a:p>
            <a:r>
              <a:rPr lang="en-US" dirty="0" smtClean="0"/>
              <a:t>Fraction:</a:t>
            </a:r>
          </a:p>
          <a:p>
            <a:endParaRPr lang="en-US" dirty="0" smtClean="0"/>
          </a:p>
          <a:p>
            <a:endParaRPr lang="en-US" dirty="0" smtClean="0"/>
          </a:p>
          <a:p>
            <a:r>
              <a:rPr lang="en-US" dirty="0" smtClean="0"/>
              <a:t>Decimal: </a:t>
            </a:r>
            <a:r>
              <a:rPr lang="en-US" sz="2400" dirty="0" smtClean="0"/>
              <a:t>0.16</a:t>
            </a:r>
            <a:endParaRPr lang="en-US" sz="2400" dirty="0"/>
          </a:p>
        </p:txBody>
      </p:sp>
      <p:sp>
        <p:nvSpPr>
          <p:cNvPr id="12" name="TextBox 11"/>
          <p:cNvSpPr txBox="1"/>
          <p:nvPr/>
        </p:nvSpPr>
        <p:spPr>
          <a:xfrm>
            <a:off x="8001000" y="3202632"/>
            <a:ext cx="698178" cy="461665"/>
          </a:xfrm>
          <a:prstGeom prst="rect">
            <a:avLst/>
          </a:prstGeom>
          <a:noFill/>
        </p:spPr>
        <p:txBody>
          <a:bodyPr wrap="none" rtlCol="0">
            <a:spAutoFit/>
          </a:bodyPr>
          <a:lstStyle/>
          <a:p>
            <a:r>
              <a:rPr lang="en-US" sz="2400" dirty="0" smtClean="0"/>
              <a:t>100</a:t>
            </a:r>
            <a:endParaRPr lang="en-US" sz="2400" dirty="0"/>
          </a:p>
        </p:txBody>
      </p:sp>
      <p:sp>
        <p:nvSpPr>
          <p:cNvPr id="13" name="TextBox 12"/>
          <p:cNvSpPr txBox="1"/>
          <p:nvPr/>
        </p:nvSpPr>
        <p:spPr>
          <a:xfrm>
            <a:off x="8083593" y="2740967"/>
            <a:ext cx="527007" cy="461665"/>
          </a:xfrm>
          <a:prstGeom prst="rect">
            <a:avLst/>
          </a:prstGeom>
          <a:noFill/>
        </p:spPr>
        <p:txBody>
          <a:bodyPr wrap="none" rtlCol="0">
            <a:spAutoFit/>
          </a:bodyPr>
          <a:lstStyle/>
          <a:p>
            <a:r>
              <a:rPr lang="en-US" sz="2400" dirty="0" smtClean="0"/>
              <a:t>16</a:t>
            </a:r>
            <a:endParaRPr lang="en-US" sz="2400" dirty="0"/>
          </a:p>
        </p:txBody>
      </p:sp>
      <p:cxnSp>
        <p:nvCxnSpPr>
          <p:cNvPr id="14" name="Straight Connector 13"/>
          <p:cNvCxnSpPr/>
          <p:nvPr/>
        </p:nvCxnSpPr>
        <p:spPr>
          <a:xfrm>
            <a:off x="8001000" y="3201044"/>
            <a:ext cx="6858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19" name="Group 18"/>
          <p:cNvGrpSpPr/>
          <p:nvPr/>
        </p:nvGrpSpPr>
        <p:grpSpPr>
          <a:xfrm>
            <a:off x="7135553" y="5498592"/>
            <a:ext cx="1814018" cy="1042416"/>
            <a:chOff x="7135553" y="5498592"/>
            <a:chExt cx="1814018" cy="1042416"/>
          </a:xfrm>
        </p:grpSpPr>
        <p:sp>
          <p:nvSpPr>
            <p:cNvPr id="17" name="Action Button: Custom 16">
              <a:hlinkClick r:id="" action="ppaction://hlinkshowjump?jump=nextslide" highlightClick="1"/>
            </p:cNvPr>
            <p:cNvSpPr/>
            <p:nvPr/>
          </p:nvSpPr>
          <p:spPr>
            <a:xfrm>
              <a:off x="7135553" y="5498592"/>
              <a:ext cx="1772455" cy="1042416"/>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TextBox 17">
              <a:hlinkClick r:id="" action="ppaction://hlinkshowjump?jump=nextslide"/>
            </p:cNvPr>
            <p:cNvSpPr txBox="1"/>
            <p:nvPr/>
          </p:nvSpPr>
          <p:spPr>
            <a:xfrm>
              <a:off x="7135553" y="5719465"/>
              <a:ext cx="1814018" cy="646331"/>
            </a:xfrm>
            <a:prstGeom prst="rect">
              <a:avLst/>
            </a:prstGeom>
            <a:noFill/>
          </p:spPr>
          <p:txBody>
            <a:bodyPr wrap="none" rtlCol="0">
              <a:spAutoFit/>
            </a:bodyPr>
            <a:lstStyle/>
            <a:p>
              <a:pPr algn="ctr"/>
              <a:r>
                <a:rPr lang="en-US" dirty="0" smtClean="0"/>
                <a:t>Ready to Try It? </a:t>
              </a:r>
            </a:p>
            <a:p>
              <a:pPr algn="ctr"/>
              <a:r>
                <a:rPr lang="en-US" dirty="0" smtClean="0"/>
                <a:t>Click Here!</a:t>
              </a:r>
              <a:endParaRPr lang="en-US"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3352800" y="1600200"/>
          <a:ext cx="2082800" cy="1828800"/>
        </p:xfrm>
        <a:graphic>
          <a:graphicData uri="http://schemas.openxmlformats.org/drawingml/2006/table">
            <a:tbl>
              <a:tblPr firstRow="1" bandRow="1">
                <a:tableStyleId>{5C22544A-7EE6-4342-B048-85BDC9FD1C3A}</a:tableStyleId>
              </a:tblPr>
              <a:tblGrid>
                <a:gridCol w="208280"/>
                <a:gridCol w="208280"/>
                <a:gridCol w="208280"/>
                <a:gridCol w="208280"/>
                <a:gridCol w="208280"/>
                <a:gridCol w="208280"/>
                <a:gridCol w="208280"/>
                <a:gridCol w="208280"/>
                <a:gridCol w="208280"/>
                <a:gridCol w="208280"/>
              </a:tblGrid>
              <a:tr h="1828800">
                <a:tc>
                  <a:txBody>
                    <a:bodyPr/>
                    <a:lstStyle/>
                    <a:p>
                      <a:endParaRPr lang="en-US" dirty="0"/>
                    </a:p>
                  </a:txBody>
                  <a:tcPr>
                    <a:solidFill>
                      <a:schemeClr val="accent4"/>
                    </a:solidFill>
                  </a:tcPr>
                </a:tc>
                <a:tc>
                  <a:txBody>
                    <a:bodyPr/>
                    <a:lstStyle/>
                    <a:p>
                      <a:endParaRPr lang="en-US" dirty="0"/>
                    </a:p>
                  </a:txBody>
                  <a:tcPr>
                    <a:solidFill>
                      <a:schemeClr val="accent4"/>
                    </a:solidFill>
                  </a:tcPr>
                </a:tc>
                <a:tc>
                  <a:txBody>
                    <a:bodyPr/>
                    <a:lstStyle/>
                    <a:p>
                      <a:endParaRPr lang="en-US" dirty="0"/>
                    </a:p>
                  </a:txBody>
                  <a:tcPr>
                    <a:solidFill>
                      <a:schemeClr val="accent4"/>
                    </a:solidFill>
                  </a:tcPr>
                </a:tc>
                <a:tc>
                  <a:txBody>
                    <a:bodyPr/>
                    <a:lstStyle/>
                    <a:p>
                      <a:endParaRPr lang="en-US" dirty="0"/>
                    </a:p>
                  </a:txBody>
                  <a:tcPr>
                    <a:solidFill>
                      <a:schemeClr val="accent4"/>
                    </a:solidFill>
                  </a:tcPr>
                </a:tc>
                <a:tc>
                  <a:txBody>
                    <a:bodyPr/>
                    <a:lstStyle/>
                    <a:p>
                      <a:endParaRPr lang="en-US" dirty="0"/>
                    </a:p>
                  </a:txBody>
                  <a:tcPr>
                    <a:solidFill>
                      <a:schemeClr val="accent1"/>
                    </a:solidFill>
                  </a:tcPr>
                </a:tc>
                <a:tc>
                  <a:txBody>
                    <a:bodyPr/>
                    <a:lstStyle/>
                    <a:p>
                      <a:endParaRPr lang="en-US" dirty="0"/>
                    </a:p>
                  </a:txBody>
                  <a:tcPr>
                    <a:solidFill>
                      <a:schemeClr val="accent1"/>
                    </a:solidFill>
                  </a:tcPr>
                </a:tc>
                <a:tc>
                  <a:txBody>
                    <a:bodyPr/>
                    <a:lstStyle/>
                    <a:p>
                      <a:endParaRPr lang="en-US" dirty="0"/>
                    </a:p>
                  </a:txBody>
                  <a:tcPr>
                    <a:solidFill>
                      <a:schemeClr val="accent1"/>
                    </a:solidFill>
                  </a:tcPr>
                </a:tc>
                <a:tc>
                  <a:txBody>
                    <a:bodyPr/>
                    <a:lstStyle/>
                    <a:p>
                      <a:endParaRPr lang="en-US" dirty="0"/>
                    </a:p>
                  </a:txBody>
                  <a:tcPr/>
                </a:tc>
                <a:tc>
                  <a:txBody>
                    <a:bodyPr/>
                    <a:lstStyle/>
                    <a:p>
                      <a:endParaRPr lang="en-US" dirty="0"/>
                    </a:p>
                  </a:txBody>
                  <a:tcPr/>
                </a:tc>
                <a:tc>
                  <a:txBody>
                    <a:bodyPr/>
                    <a:lstStyle/>
                    <a:p>
                      <a:endParaRPr lang="en-US" dirty="0"/>
                    </a:p>
                  </a:txBody>
                  <a:tcPr/>
                </a:tc>
              </a:tr>
            </a:tbl>
          </a:graphicData>
        </a:graphic>
      </p:graphicFrame>
      <p:sp>
        <p:nvSpPr>
          <p:cNvPr id="5" name="TextBox 4"/>
          <p:cNvSpPr txBox="1"/>
          <p:nvPr/>
        </p:nvSpPr>
        <p:spPr>
          <a:xfrm>
            <a:off x="381000" y="533400"/>
            <a:ext cx="7826231" cy="707886"/>
          </a:xfrm>
          <a:prstGeom prst="rect">
            <a:avLst/>
          </a:prstGeom>
          <a:noFill/>
        </p:spPr>
        <p:txBody>
          <a:bodyPr wrap="none" rtlCol="0">
            <a:spAutoFit/>
          </a:bodyPr>
          <a:lstStyle/>
          <a:p>
            <a:pPr algn="ctr"/>
            <a:r>
              <a:rPr lang="en-US" sz="2000" dirty="0" smtClean="0"/>
              <a:t>Choose the correct fraction &amp; decimal for the </a:t>
            </a:r>
            <a:r>
              <a:rPr lang="en-US" sz="2000" dirty="0" smtClean="0">
                <a:solidFill>
                  <a:schemeClr val="accent4"/>
                </a:solidFill>
              </a:rPr>
              <a:t>red</a:t>
            </a:r>
            <a:r>
              <a:rPr lang="en-US" sz="2000" dirty="0" smtClean="0"/>
              <a:t> shaded part in the</a:t>
            </a:r>
          </a:p>
          <a:p>
            <a:pPr algn="ctr"/>
            <a:r>
              <a:rPr lang="en-US" sz="2000" dirty="0" smtClean="0"/>
              <a:t> picture below. Remember to think about your place value.</a:t>
            </a:r>
            <a:endParaRPr lang="en-US" sz="2000" dirty="0"/>
          </a:p>
        </p:txBody>
      </p:sp>
      <p:grpSp>
        <p:nvGrpSpPr>
          <p:cNvPr id="31" name="Group 30"/>
          <p:cNvGrpSpPr/>
          <p:nvPr/>
        </p:nvGrpSpPr>
        <p:grpSpPr>
          <a:xfrm>
            <a:off x="381000" y="4424690"/>
            <a:ext cx="2209800" cy="1061710"/>
            <a:chOff x="381000" y="4424690"/>
            <a:chExt cx="2209800" cy="1061710"/>
          </a:xfrm>
        </p:grpSpPr>
        <p:sp>
          <p:nvSpPr>
            <p:cNvPr id="6" name="Action Button: Custom 5">
              <a:hlinkClick r:id="rId2" action="ppaction://hlinksldjump" highlightClick="1"/>
            </p:cNvPr>
            <p:cNvSpPr/>
            <p:nvPr/>
          </p:nvSpPr>
          <p:spPr>
            <a:xfrm>
              <a:off x="381000" y="4443984"/>
              <a:ext cx="2209800" cy="1042416"/>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p:cNvSpPr txBox="1"/>
            <p:nvPr/>
          </p:nvSpPr>
          <p:spPr>
            <a:xfrm>
              <a:off x="609600" y="4724400"/>
              <a:ext cx="683826" cy="523220"/>
            </a:xfrm>
            <a:prstGeom prst="rect">
              <a:avLst/>
            </a:prstGeom>
            <a:noFill/>
          </p:spPr>
          <p:txBody>
            <a:bodyPr wrap="none" rtlCol="0">
              <a:spAutoFit/>
            </a:bodyPr>
            <a:lstStyle/>
            <a:p>
              <a:r>
                <a:rPr lang="en-US" sz="2800" dirty="0" smtClean="0"/>
                <a:t>0.6</a:t>
              </a:r>
              <a:r>
                <a:rPr lang="en-US" dirty="0" smtClean="0"/>
                <a:t> </a:t>
              </a:r>
              <a:endParaRPr lang="en-US" dirty="0"/>
            </a:p>
          </p:txBody>
        </p:sp>
        <p:grpSp>
          <p:nvGrpSpPr>
            <p:cNvPr id="20" name="Group 19"/>
            <p:cNvGrpSpPr/>
            <p:nvPr/>
          </p:nvGrpSpPr>
          <p:grpSpPr>
            <a:xfrm>
              <a:off x="1596835" y="4424690"/>
              <a:ext cx="609600" cy="1056620"/>
              <a:chOff x="1752600" y="1828800"/>
              <a:chExt cx="609600" cy="1056620"/>
            </a:xfrm>
          </p:grpSpPr>
          <p:sp>
            <p:nvSpPr>
              <p:cNvPr id="14" name="TextBox 13"/>
              <p:cNvSpPr txBox="1"/>
              <p:nvPr/>
            </p:nvSpPr>
            <p:spPr>
              <a:xfrm>
                <a:off x="1752600" y="2362200"/>
                <a:ext cx="584064" cy="523220"/>
              </a:xfrm>
              <a:prstGeom prst="rect">
                <a:avLst/>
              </a:prstGeom>
              <a:noFill/>
            </p:spPr>
            <p:txBody>
              <a:bodyPr wrap="none" rtlCol="0">
                <a:spAutoFit/>
              </a:bodyPr>
              <a:lstStyle/>
              <a:p>
                <a:r>
                  <a:rPr lang="en-US" sz="2800" dirty="0" smtClean="0"/>
                  <a:t>10</a:t>
                </a:r>
                <a:endParaRPr lang="en-US" sz="2800" dirty="0"/>
              </a:p>
            </p:txBody>
          </p:sp>
          <p:sp>
            <p:nvSpPr>
              <p:cNvPr id="17" name="TextBox 16"/>
              <p:cNvSpPr txBox="1"/>
              <p:nvPr/>
            </p:nvSpPr>
            <p:spPr>
              <a:xfrm>
                <a:off x="1901635" y="1828800"/>
                <a:ext cx="384365" cy="523220"/>
              </a:xfrm>
              <a:prstGeom prst="rect">
                <a:avLst/>
              </a:prstGeom>
              <a:noFill/>
            </p:spPr>
            <p:txBody>
              <a:bodyPr wrap="none" rtlCol="0">
                <a:spAutoFit/>
              </a:bodyPr>
              <a:lstStyle/>
              <a:p>
                <a:r>
                  <a:rPr lang="en-US" sz="2800" dirty="0" smtClean="0"/>
                  <a:t>6</a:t>
                </a:r>
                <a:endParaRPr lang="en-US" sz="2800" dirty="0"/>
              </a:p>
            </p:txBody>
          </p:sp>
          <p:cxnSp>
            <p:nvCxnSpPr>
              <p:cNvPr id="19" name="Straight Connector 18"/>
              <p:cNvCxnSpPr/>
              <p:nvPr/>
            </p:nvCxnSpPr>
            <p:spPr>
              <a:xfrm>
                <a:off x="1828800" y="2362200"/>
                <a:ext cx="5334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grpSp>
        <p:nvGrpSpPr>
          <p:cNvPr id="30" name="Group 29"/>
          <p:cNvGrpSpPr/>
          <p:nvPr/>
        </p:nvGrpSpPr>
        <p:grpSpPr>
          <a:xfrm>
            <a:off x="6410204" y="4429780"/>
            <a:ext cx="2209800" cy="1056620"/>
            <a:chOff x="6410204" y="4429780"/>
            <a:chExt cx="2209800" cy="1056620"/>
          </a:xfrm>
        </p:grpSpPr>
        <p:sp>
          <p:nvSpPr>
            <p:cNvPr id="8" name="Action Button: Custom 7">
              <a:hlinkClick r:id="rId2" action="ppaction://hlinksldjump" highlightClick="1"/>
            </p:cNvPr>
            <p:cNvSpPr/>
            <p:nvPr/>
          </p:nvSpPr>
          <p:spPr>
            <a:xfrm>
              <a:off x="6410204" y="4443984"/>
              <a:ext cx="2209800" cy="1042416"/>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extBox 9"/>
            <p:cNvSpPr txBox="1"/>
            <p:nvPr/>
          </p:nvSpPr>
          <p:spPr>
            <a:xfrm>
              <a:off x="6629400" y="4724400"/>
              <a:ext cx="883525" cy="523220"/>
            </a:xfrm>
            <a:prstGeom prst="rect">
              <a:avLst/>
            </a:prstGeom>
            <a:noFill/>
          </p:spPr>
          <p:txBody>
            <a:bodyPr wrap="none" rtlCol="0">
              <a:spAutoFit/>
            </a:bodyPr>
            <a:lstStyle/>
            <a:p>
              <a:r>
                <a:rPr lang="en-US" sz="2800" dirty="0" smtClean="0"/>
                <a:t>0.04</a:t>
              </a:r>
              <a:r>
                <a:rPr lang="en-US" dirty="0" smtClean="0"/>
                <a:t> </a:t>
              </a:r>
              <a:endParaRPr lang="en-US" dirty="0"/>
            </a:p>
          </p:txBody>
        </p:sp>
        <p:grpSp>
          <p:nvGrpSpPr>
            <p:cNvPr id="21" name="Group 20"/>
            <p:cNvGrpSpPr/>
            <p:nvPr/>
          </p:nvGrpSpPr>
          <p:grpSpPr>
            <a:xfrm>
              <a:off x="7741525" y="4429780"/>
              <a:ext cx="783763" cy="1056620"/>
              <a:chOff x="1707275" y="1828800"/>
              <a:chExt cx="783763" cy="1056620"/>
            </a:xfrm>
          </p:grpSpPr>
          <p:sp>
            <p:nvSpPr>
              <p:cNvPr id="22" name="TextBox 21"/>
              <p:cNvSpPr txBox="1"/>
              <p:nvPr/>
            </p:nvSpPr>
            <p:spPr>
              <a:xfrm>
                <a:off x="1707275" y="2362200"/>
                <a:ext cx="783763" cy="523220"/>
              </a:xfrm>
              <a:prstGeom prst="rect">
                <a:avLst/>
              </a:prstGeom>
              <a:noFill/>
            </p:spPr>
            <p:txBody>
              <a:bodyPr wrap="none" rtlCol="0">
                <a:spAutoFit/>
              </a:bodyPr>
              <a:lstStyle/>
              <a:p>
                <a:r>
                  <a:rPr lang="en-US" sz="2800" dirty="0" smtClean="0"/>
                  <a:t>100</a:t>
                </a:r>
                <a:endParaRPr lang="en-US" sz="2800" dirty="0"/>
              </a:p>
            </p:txBody>
          </p:sp>
          <p:sp>
            <p:nvSpPr>
              <p:cNvPr id="23" name="TextBox 22"/>
              <p:cNvSpPr txBox="1"/>
              <p:nvPr/>
            </p:nvSpPr>
            <p:spPr>
              <a:xfrm>
                <a:off x="1901635" y="1828800"/>
                <a:ext cx="384365" cy="523220"/>
              </a:xfrm>
              <a:prstGeom prst="rect">
                <a:avLst/>
              </a:prstGeom>
              <a:noFill/>
            </p:spPr>
            <p:txBody>
              <a:bodyPr wrap="none" rtlCol="0">
                <a:spAutoFit/>
              </a:bodyPr>
              <a:lstStyle/>
              <a:p>
                <a:r>
                  <a:rPr lang="en-US" sz="2800" dirty="0" smtClean="0"/>
                  <a:t>4</a:t>
                </a:r>
                <a:endParaRPr lang="en-US" sz="2800" dirty="0"/>
              </a:p>
            </p:txBody>
          </p:sp>
          <p:cxnSp>
            <p:nvCxnSpPr>
              <p:cNvPr id="24" name="Straight Connector 23"/>
              <p:cNvCxnSpPr/>
              <p:nvPr/>
            </p:nvCxnSpPr>
            <p:spPr>
              <a:xfrm>
                <a:off x="1828800" y="2362200"/>
                <a:ext cx="5334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grpSp>
        <p:nvGrpSpPr>
          <p:cNvPr id="29" name="Group 28"/>
          <p:cNvGrpSpPr/>
          <p:nvPr/>
        </p:nvGrpSpPr>
        <p:grpSpPr>
          <a:xfrm>
            <a:off x="3352800" y="4443984"/>
            <a:ext cx="2209800" cy="1056620"/>
            <a:chOff x="3352800" y="4443984"/>
            <a:chExt cx="2209800" cy="1056620"/>
          </a:xfrm>
        </p:grpSpPr>
        <p:sp>
          <p:nvSpPr>
            <p:cNvPr id="7" name="Action Button: Custom 6">
              <a:hlinkClick r:id="" action="ppaction://hlinkshowjump?jump=nextslide" highlightClick="1"/>
            </p:cNvPr>
            <p:cNvSpPr/>
            <p:nvPr/>
          </p:nvSpPr>
          <p:spPr>
            <a:xfrm>
              <a:off x="3352800" y="4443984"/>
              <a:ext cx="2209800" cy="1042416"/>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TextBox 10"/>
            <p:cNvSpPr txBox="1"/>
            <p:nvPr/>
          </p:nvSpPr>
          <p:spPr>
            <a:xfrm>
              <a:off x="3657600" y="4724400"/>
              <a:ext cx="683826" cy="523220"/>
            </a:xfrm>
            <a:prstGeom prst="rect">
              <a:avLst/>
            </a:prstGeom>
            <a:noFill/>
          </p:spPr>
          <p:txBody>
            <a:bodyPr wrap="none" rtlCol="0">
              <a:spAutoFit/>
            </a:bodyPr>
            <a:lstStyle/>
            <a:p>
              <a:r>
                <a:rPr lang="en-US" sz="2800" dirty="0" smtClean="0"/>
                <a:t>0.4</a:t>
              </a:r>
              <a:r>
                <a:rPr lang="en-US" dirty="0" smtClean="0"/>
                <a:t> </a:t>
              </a:r>
              <a:endParaRPr lang="en-US" dirty="0"/>
            </a:p>
          </p:txBody>
        </p:sp>
        <p:grpSp>
          <p:nvGrpSpPr>
            <p:cNvPr id="25" name="Group 24"/>
            <p:cNvGrpSpPr/>
            <p:nvPr/>
          </p:nvGrpSpPr>
          <p:grpSpPr>
            <a:xfrm>
              <a:off x="4572000" y="4443984"/>
              <a:ext cx="609600" cy="1056620"/>
              <a:chOff x="1752600" y="1828800"/>
              <a:chExt cx="609600" cy="1056620"/>
            </a:xfrm>
          </p:grpSpPr>
          <p:sp>
            <p:nvSpPr>
              <p:cNvPr id="26" name="TextBox 25"/>
              <p:cNvSpPr txBox="1"/>
              <p:nvPr/>
            </p:nvSpPr>
            <p:spPr>
              <a:xfrm>
                <a:off x="1752600" y="2362200"/>
                <a:ext cx="584064" cy="523220"/>
              </a:xfrm>
              <a:prstGeom prst="rect">
                <a:avLst/>
              </a:prstGeom>
              <a:noFill/>
            </p:spPr>
            <p:txBody>
              <a:bodyPr wrap="none" rtlCol="0">
                <a:spAutoFit/>
              </a:bodyPr>
              <a:lstStyle/>
              <a:p>
                <a:r>
                  <a:rPr lang="en-US" sz="2800" dirty="0" smtClean="0"/>
                  <a:t>10</a:t>
                </a:r>
                <a:endParaRPr lang="en-US" sz="2800" dirty="0"/>
              </a:p>
            </p:txBody>
          </p:sp>
          <p:sp>
            <p:nvSpPr>
              <p:cNvPr id="27" name="TextBox 26"/>
              <p:cNvSpPr txBox="1"/>
              <p:nvPr/>
            </p:nvSpPr>
            <p:spPr>
              <a:xfrm>
                <a:off x="1901635" y="1828800"/>
                <a:ext cx="384365" cy="523220"/>
              </a:xfrm>
              <a:prstGeom prst="rect">
                <a:avLst/>
              </a:prstGeom>
              <a:noFill/>
            </p:spPr>
            <p:txBody>
              <a:bodyPr wrap="none" rtlCol="0">
                <a:spAutoFit/>
              </a:bodyPr>
              <a:lstStyle/>
              <a:p>
                <a:r>
                  <a:rPr lang="en-US" sz="2800" dirty="0" smtClean="0"/>
                  <a:t>4</a:t>
                </a:r>
                <a:endParaRPr lang="en-US" sz="2800" dirty="0"/>
              </a:p>
            </p:txBody>
          </p:sp>
          <p:cxnSp>
            <p:nvCxnSpPr>
              <p:cNvPr id="28" name="Straight Connector 27"/>
              <p:cNvCxnSpPr/>
              <p:nvPr/>
            </p:nvCxnSpPr>
            <p:spPr>
              <a:xfrm>
                <a:off x="1828800" y="2362200"/>
                <a:ext cx="5334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4" name="Group 3"/>
          <p:cNvGrpSpPr/>
          <p:nvPr/>
        </p:nvGrpSpPr>
        <p:grpSpPr>
          <a:xfrm>
            <a:off x="1447800" y="609600"/>
            <a:ext cx="6629400" cy="5029200"/>
            <a:chOff x="1447800" y="609600"/>
            <a:chExt cx="6629400" cy="5029200"/>
          </a:xfrm>
        </p:grpSpPr>
        <p:sp>
          <p:nvSpPr>
            <p:cNvPr id="5" name="5-Point Star 4"/>
            <p:cNvSpPr/>
            <p:nvPr/>
          </p:nvSpPr>
          <p:spPr>
            <a:xfrm>
              <a:off x="1447800" y="609600"/>
              <a:ext cx="6629400" cy="5029200"/>
            </a:xfrm>
            <a:prstGeom prst="star5">
              <a:avLst/>
            </a:prstGeom>
            <a:gradFill flip="none" rotWithShape="1">
              <a:gsLst>
                <a:gs pos="0">
                  <a:srgbClr val="3366FF"/>
                </a:gs>
                <a:gs pos="45000">
                  <a:srgbClr val="FFFFFF"/>
                </a:gs>
              </a:gsLst>
              <a:path path="circle">
                <a:fillToRect l="100000" t="100000"/>
              </a:path>
              <a:tileRect r="-100000" b="-10000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000" dirty="0">
                <a:solidFill>
                  <a:srgbClr val="000090"/>
                </a:solidFill>
              </a:endParaRPr>
            </a:p>
          </p:txBody>
        </p:sp>
        <p:sp>
          <p:nvSpPr>
            <p:cNvPr id="6" name="TextBox 5"/>
            <p:cNvSpPr txBox="1"/>
            <p:nvPr/>
          </p:nvSpPr>
          <p:spPr>
            <a:xfrm>
              <a:off x="2933700" y="2667000"/>
              <a:ext cx="3733800" cy="1077218"/>
            </a:xfrm>
            <a:prstGeom prst="rect">
              <a:avLst/>
            </a:prstGeom>
            <a:noFill/>
          </p:spPr>
          <p:txBody>
            <a:bodyPr wrap="square" rtlCol="0">
              <a:spAutoFit/>
            </a:bodyPr>
            <a:lstStyle/>
            <a:p>
              <a:pPr algn="ctr"/>
              <a:r>
                <a:rPr lang="en-US" sz="3200" b="1" dirty="0" smtClean="0">
                  <a:solidFill>
                    <a:srgbClr val="0000FF"/>
                  </a:solidFill>
                  <a:latin typeface="Georgia"/>
                  <a:cs typeface="Georgia"/>
                </a:rPr>
                <a:t>You’re Right! Great Job!</a:t>
              </a:r>
              <a:endParaRPr lang="en-US" sz="3200" b="1" dirty="0">
                <a:solidFill>
                  <a:srgbClr val="0000FF"/>
                </a:solidFill>
                <a:latin typeface="Georgia"/>
                <a:cs typeface="Georgia"/>
              </a:endParaRPr>
            </a:p>
          </p:txBody>
        </p:sp>
      </p:grpSp>
      <p:sp>
        <p:nvSpPr>
          <p:cNvPr id="7" name="Action Button: Home 6">
            <a:hlinkClick r:id="rId3" action="ppaction://hlinksldjump" highlightClick="1"/>
          </p:cNvPr>
          <p:cNvSpPr/>
          <p:nvPr/>
        </p:nvSpPr>
        <p:spPr>
          <a:xfrm>
            <a:off x="228600" y="5510784"/>
            <a:ext cx="1042416" cy="1042416"/>
          </a:xfrm>
          <a:prstGeom prst="actionButtonHo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Action Button: Custom 7">
            <a:hlinkClick r:id="rId4" action="ppaction://hlinksldjump" highlightClick="1"/>
          </p:cNvPr>
          <p:cNvSpPr/>
          <p:nvPr/>
        </p:nvSpPr>
        <p:spPr>
          <a:xfrm>
            <a:off x="7620000" y="5486400"/>
            <a:ext cx="1219200" cy="1042416"/>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Next</a:t>
            </a:r>
          </a:p>
          <a:p>
            <a:pPr algn="ctr"/>
            <a:r>
              <a:rPr lang="en-US" dirty="0" smtClean="0"/>
              <a:t>Question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2" name="Applause"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Fraction Review</a:t>
            </a:r>
            <a:endParaRPr lang="en-US" dirty="0"/>
          </a:p>
        </p:txBody>
      </p:sp>
      <p:sp>
        <p:nvSpPr>
          <p:cNvPr id="7" name="Content Placeholder 6"/>
          <p:cNvSpPr>
            <a:spLocks noGrp="1"/>
          </p:cNvSpPr>
          <p:nvPr>
            <p:ph idx="1"/>
          </p:nvPr>
        </p:nvSpPr>
        <p:spPr>
          <a:xfrm>
            <a:off x="457200" y="1752600"/>
            <a:ext cx="8229600" cy="4876800"/>
          </a:xfrm>
        </p:spPr>
        <p:txBody>
          <a:bodyPr/>
          <a:lstStyle/>
          <a:p>
            <a:pPr>
              <a:buNone/>
            </a:pPr>
            <a:r>
              <a:rPr lang="en-US" dirty="0" smtClean="0"/>
              <a:t>What Have We Already Learned?</a:t>
            </a:r>
          </a:p>
          <a:p>
            <a:r>
              <a:rPr lang="en-US" sz="1800" dirty="0" smtClean="0"/>
              <a:t>We have learned the definition of a fraction, parts of a whole, parts of a group, compared fractions, found equivalent fractions, and how to put fractions into simplest form. Here is a review of the vocabulary:</a:t>
            </a:r>
          </a:p>
          <a:p>
            <a:pPr>
              <a:buNone/>
            </a:pPr>
            <a:r>
              <a:rPr lang="en-US" sz="1800" dirty="0" smtClean="0">
                <a:solidFill>
                  <a:schemeClr val="accent5">
                    <a:lumMod val="60000"/>
                    <a:lumOff val="40000"/>
                  </a:schemeClr>
                </a:solidFill>
              </a:rPr>
              <a:t>Fraction: </a:t>
            </a:r>
            <a:r>
              <a:rPr lang="en-US" sz="1800" dirty="0" smtClean="0"/>
              <a:t>A symbol, such as</a:t>
            </a:r>
            <a:r>
              <a:rPr lang="en-US" sz="1800" dirty="0" smtClean="0">
                <a:solidFill>
                  <a:srgbClr val="AB80F2"/>
                </a:solidFill>
              </a:rPr>
              <a:t> ½</a:t>
            </a:r>
            <a:r>
              <a:rPr lang="en-US" sz="1800" dirty="0" smtClean="0"/>
              <a:t>, that names equal parts of a whole.</a:t>
            </a:r>
          </a:p>
          <a:p>
            <a:pPr>
              <a:buNone/>
            </a:pPr>
            <a:r>
              <a:rPr lang="en-US" sz="1800" dirty="0" smtClean="0">
                <a:solidFill>
                  <a:schemeClr val="accent3">
                    <a:lumMod val="60000"/>
                    <a:lumOff val="40000"/>
                  </a:schemeClr>
                </a:solidFill>
              </a:rPr>
              <a:t>Denominator: </a:t>
            </a:r>
            <a:r>
              <a:rPr lang="en-US" sz="1800" dirty="0" smtClean="0"/>
              <a:t>Tells the total number of equal parts.</a:t>
            </a:r>
          </a:p>
          <a:p>
            <a:pPr>
              <a:buNone/>
            </a:pPr>
            <a:r>
              <a:rPr lang="en-US" sz="1800" dirty="0" smtClean="0">
                <a:solidFill>
                  <a:schemeClr val="accent6">
                    <a:lumMod val="60000"/>
                    <a:lumOff val="40000"/>
                  </a:schemeClr>
                </a:solidFill>
              </a:rPr>
              <a:t>Numerator: </a:t>
            </a:r>
            <a:r>
              <a:rPr lang="en-US" sz="1800" dirty="0" smtClean="0"/>
              <a:t>Tells how many equal parts are described.</a:t>
            </a:r>
          </a:p>
          <a:p>
            <a:pPr>
              <a:buNone/>
            </a:pPr>
            <a:r>
              <a:rPr lang="en-US" sz="1800" dirty="0" smtClean="0">
                <a:solidFill>
                  <a:schemeClr val="accent4"/>
                </a:solidFill>
              </a:rPr>
              <a:t>Equivalent Fractions: </a:t>
            </a:r>
            <a:r>
              <a:rPr lang="en-US" sz="1800" dirty="0" smtClean="0"/>
              <a:t>Fractions that name the same part of a whole.  </a:t>
            </a:r>
          </a:p>
          <a:p>
            <a:pPr>
              <a:buNone/>
            </a:pPr>
            <a:r>
              <a:rPr lang="en-US" sz="1800" dirty="0" smtClean="0">
                <a:solidFill>
                  <a:srgbClr val="FFFF00"/>
                </a:solidFill>
              </a:rPr>
              <a:t>Simplest Form: </a:t>
            </a:r>
            <a:r>
              <a:rPr lang="en-US" sz="1800" dirty="0" smtClean="0"/>
              <a:t>A fraction with a numerator and denominator that cannot be divided by the same divisor, except 1.</a:t>
            </a:r>
          </a:p>
          <a:p>
            <a:pPr>
              <a:buNone/>
            </a:pPr>
            <a:endParaRPr lang="en-US" dirty="0" smtClean="0"/>
          </a:p>
          <a:p>
            <a:pPr>
              <a:buNone/>
            </a:pPr>
            <a:endParaRPr lang="en-US" dirty="0"/>
          </a:p>
        </p:txBody>
      </p:sp>
      <p:sp>
        <p:nvSpPr>
          <p:cNvPr id="13" name="Action Button: Forward or Next 12">
            <a:hlinkClick r:id="" action="ppaction://hlinkshowjump?jump=nextslide" highlightClick="1"/>
          </p:cNvPr>
          <p:cNvSpPr/>
          <p:nvPr/>
        </p:nvSpPr>
        <p:spPr>
          <a:xfrm>
            <a:off x="8001000" y="5967984"/>
            <a:ext cx="685800" cy="661416"/>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6" name="Group 5"/>
          <p:cNvGrpSpPr/>
          <p:nvPr/>
        </p:nvGrpSpPr>
        <p:grpSpPr>
          <a:xfrm>
            <a:off x="7772398" y="3657600"/>
            <a:ext cx="762002" cy="1046440"/>
            <a:chOff x="2362199" y="4278968"/>
            <a:chExt cx="762002" cy="1046440"/>
          </a:xfrm>
        </p:grpSpPr>
        <p:sp>
          <p:nvSpPr>
            <p:cNvPr id="8" name="TextBox 7"/>
            <p:cNvSpPr txBox="1"/>
            <p:nvPr/>
          </p:nvSpPr>
          <p:spPr>
            <a:xfrm>
              <a:off x="2590800" y="4278968"/>
              <a:ext cx="384365" cy="523220"/>
            </a:xfrm>
            <a:prstGeom prst="rect">
              <a:avLst/>
            </a:prstGeom>
            <a:noFill/>
          </p:spPr>
          <p:txBody>
            <a:bodyPr wrap="none" rtlCol="0">
              <a:spAutoFit/>
            </a:bodyPr>
            <a:lstStyle/>
            <a:p>
              <a:r>
                <a:rPr lang="en-US" sz="2800" dirty="0" smtClean="0">
                  <a:solidFill>
                    <a:srgbClr val="F060DA"/>
                  </a:solidFill>
                </a:rPr>
                <a:t>3</a:t>
              </a:r>
              <a:endParaRPr lang="en-US" sz="2800" dirty="0">
                <a:solidFill>
                  <a:srgbClr val="F060DA"/>
                </a:solidFill>
              </a:endParaRPr>
            </a:p>
          </p:txBody>
        </p:sp>
        <p:grpSp>
          <p:nvGrpSpPr>
            <p:cNvPr id="9" name="Group 25"/>
            <p:cNvGrpSpPr/>
            <p:nvPr/>
          </p:nvGrpSpPr>
          <p:grpSpPr>
            <a:xfrm>
              <a:off x="2362199" y="4802188"/>
              <a:ext cx="762002" cy="523220"/>
              <a:chOff x="2362200" y="4800600"/>
              <a:chExt cx="762002" cy="523220"/>
            </a:xfrm>
          </p:grpSpPr>
          <p:cxnSp>
            <p:nvCxnSpPr>
              <p:cNvPr id="10" name="Straight Connector 9"/>
              <p:cNvCxnSpPr/>
              <p:nvPr/>
            </p:nvCxnSpPr>
            <p:spPr>
              <a:xfrm rot="10800000">
                <a:off x="2362200" y="4800600"/>
                <a:ext cx="762002"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2590800" y="4800600"/>
                <a:ext cx="384365" cy="523220"/>
              </a:xfrm>
              <a:prstGeom prst="rect">
                <a:avLst/>
              </a:prstGeom>
              <a:noFill/>
            </p:spPr>
            <p:txBody>
              <a:bodyPr wrap="none" rtlCol="0">
                <a:spAutoFit/>
              </a:bodyPr>
              <a:lstStyle/>
              <a:p>
                <a:r>
                  <a:rPr lang="en-US" sz="2800" dirty="0" smtClean="0">
                    <a:solidFill>
                      <a:srgbClr val="A7FC5A"/>
                    </a:solidFill>
                  </a:rPr>
                  <a:t>8</a:t>
                </a:r>
                <a:endParaRPr lang="en-US" sz="2800" dirty="0">
                  <a:solidFill>
                    <a:srgbClr val="A7FC5A"/>
                  </a:solidFill>
                </a:endParaRPr>
              </a:p>
            </p:txBody>
          </p:sp>
        </p:grpSp>
      </p:grpSp>
      <p:sp>
        <p:nvSpPr>
          <p:cNvPr id="14" name="TextBox 13"/>
          <p:cNvSpPr txBox="1"/>
          <p:nvPr/>
        </p:nvSpPr>
        <p:spPr>
          <a:xfrm>
            <a:off x="7315200" y="4812268"/>
            <a:ext cx="313044" cy="369332"/>
          </a:xfrm>
          <a:prstGeom prst="rect">
            <a:avLst/>
          </a:prstGeom>
          <a:noFill/>
        </p:spPr>
        <p:txBody>
          <a:bodyPr wrap="none" rtlCol="0">
            <a:spAutoFit/>
          </a:bodyPr>
          <a:lstStyle/>
          <a:p>
            <a:r>
              <a:rPr lang="en-US" dirty="0" smtClean="0">
                <a:solidFill>
                  <a:schemeClr val="accent4"/>
                </a:solidFill>
              </a:rPr>
              <a:t>2</a:t>
            </a:r>
            <a:endParaRPr lang="en-US" dirty="0">
              <a:solidFill>
                <a:schemeClr val="accent4"/>
              </a:solidFill>
            </a:endParaRPr>
          </a:p>
        </p:txBody>
      </p:sp>
      <p:sp>
        <p:nvSpPr>
          <p:cNvPr id="15" name="TextBox 14"/>
          <p:cNvSpPr txBox="1"/>
          <p:nvPr/>
        </p:nvSpPr>
        <p:spPr>
          <a:xfrm>
            <a:off x="7315200" y="5193268"/>
            <a:ext cx="313044" cy="369332"/>
          </a:xfrm>
          <a:prstGeom prst="rect">
            <a:avLst/>
          </a:prstGeom>
          <a:noFill/>
        </p:spPr>
        <p:txBody>
          <a:bodyPr wrap="square" rtlCol="0">
            <a:spAutoFit/>
          </a:bodyPr>
          <a:lstStyle/>
          <a:p>
            <a:r>
              <a:rPr lang="en-US" dirty="0" smtClean="0">
                <a:solidFill>
                  <a:srgbClr val="FF0000"/>
                </a:solidFill>
              </a:rPr>
              <a:t>4</a:t>
            </a:r>
            <a:endParaRPr lang="en-US" dirty="0">
              <a:solidFill>
                <a:srgbClr val="FF0000"/>
              </a:solidFill>
            </a:endParaRPr>
          </a:p>
        </p:txBody>
      </p:sp>
      <p:cxnSp>
        <p:nvCxnSpPr>
          <p:cNvPr id="17" name="Straight Connector 16"/>
          <p:cNvCxnSpPr/>
          <p:nvPr/>
        </p:nvCxnSpPr>
        <p:spPr>
          <a:xfrm>
            <a:off x="7315200" y="5180012"/>
            <a:ext cx="313046" cy="1588"/>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8221354" y="5180012"/>
            <a:ext cx="313046" cy="1588"/>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8221356" y="4812268"/>
            <a:ext cx="313044" cy="369332"/>
          </a:xfrm>
          <a:prstGeom prst="rect">
            <a:avLst/>
          </a:prstGeom>
          <a:noFill/>
        </p:spPr>
        <p:txBody>
          <a:bodyPr wrap="none" rtlCol="0">
            <a:spAutoFit/>
          </a:bodyPr>
          <a:lstStyle/>
          <a:p>
            <a:r>
              <a:rPr lang="en-US" dirty="0" smtClean="0">
                <a:solidFill>
                  <a:srgbClr val="FF0000"/>
                </a:solidFill>
              </a:rPr>
              <a:t>1</a:t>
            </a:r>
            <a:endParaRPr lang="en-US" dirty="0">
              <a:solidFill>
                <a:srgbClr val="FF0000"/>
              </a:solidFill>
            </a:endParaRPr>
          </a:p>
        </p:txBody>
      </p:sp>
      <p:sp>
        <p:nvSpPr>
          <p:cNvPr id="21" name="TextBox 20"/>
          <p:cNvSpPr txBox="1"/>
          <p:nvPr/>
        </p:nvSpPr>
        <p:spPr>
          <a:xfrm>
            <a:off x="8221356" y="5181600"/>
            <a:ext cx="313044" cy="369332"/>
          </a:xfrm>
          <a:prstGeom prst="rect">
            <a:avLst/>
          </a:prstGeom>
          <a:noFill/>
        </p:spPr>
        <p:txBody>
          <a:bodyPr wrap="square" rtlCol="0">
            <a:spAutoFit/>
          </a:bodyPr>
          <a:lstStyle/>
          <a:p>
            <a:r>
              <a:rPr lang="en-US" dirty="0" smtClean="0">
                <a:solidFill>
                  <a:srgbClr val="FF0000"/>
                </a:solidFill>
              </a:rPr>
              <a:t>2</a:t>
            </a:r>
            <a:endParaRPr lang="en-US" dirty="0">
              <a:solidFill>
                <a:srgbClr val="FF0000"/>
              </a:solidFill>
            </a:endParaRPr>
          </a:p>
        </p:txBody>
      </p:sp>
      <p:sp>
        <p:nvSpPr>
          <p:cNvPr id="22" name="TextBox 21"/>
          <p:cNvSpPr txBox="1"/>
          <p:nvPr/>
        </p:nvSpPr>
        <p:spPr>
          <a:xfrm>
            <a:off x="4724400" y="5879068"/>
            <a:ext cx="313044" cy="369332"/>
          </a:xfrm>
          <a:prstGeom prst="rect">
            <a:avLst/>
          </a:prstGeom>
          <a:noFill/>
        </p:spPr>
        <p:txBody>
          <a:bodyPr wrap="none" rtlCol="0">
            <a:spAutoFit/>
          </a:bodyPr>
          <a:lstStyle/>
          <a:p>
            <a:r>
              <a:rPr lang="en-US" dirty="0" smtClean="0">
                <a:solidFill>
                  <a:srgbClr val="FFFF00"/>
                </a:solidFill>
              </a:rPr>
              <a:t>3</a:t>
            </a:r>
            <a:endParaRPr lang="en-US" dirty="0">
              <a:solidFill>
                <a:srgbClr val="FFFF00"/>
              </a:solidFill>
            </a:endParaRPr>
          </a:p>
        </p:txBody>
      </p:sp>
      <p:sp>
        <p:nvSpPr>
          <p:cNvPr id="23" name="TextBox 22"/>
          <p:cNvSpPr txBox="1"/>
          <p:nvPr/>
        </p:nvSpPr>
        <p:spPr>
          <a:xfrm>
            <a:off x="4716156" y="6260068"/>
            <a:ext cx="313044" cy="369332"/>
          </a:xfrm>
          <a:prstGeom prst="rect">
            <a:avLst/>
          </a:prstGeom>
          <a:noFill/>
        </p:spPr>
        <p:txBody>
          <a:bodyPr wrap="none" rtlCol="0">
            <a:spAutoFit/>
          </a:bodyPr>
          <a:lstStyle/>
          <a:p>
            <a:r>
              <a:rPr lang="en-US" dirty="0" smtClean="0">
                <a:solidFill>
                  <a:srgbClr val="FFFF00"/>
                </a:solidFill>
              </a:rPr>
              <a:t>6</a:t>
            </a:r>
            <a:endParaRPr lang="en-US" dirty="0">
              <a:solidFill>
                <a:srgbClr val="FFFF00"/>
              </a:solidFill>
            </a:endParaRPr>
          </a:p>
        </p:txBody>
      </p:sp>
      <p:cxnSp>
        <p:nvCxnSpPr>
          <p:cNvPr id="24" name="Straight Connector 23"/>
          <p:cNvCxnSpPr/>
          <p:nvPr/>
        </p:nvCxnSpPr>
        <p:spPr>
          <a:xfrm>
            <a:off x="4716154" y="6246812"/>
            <a:ext cx="313046" cy="1588"/>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5706756" y="6260068"/>
            <a:ext cx="313044" cy="369332"/>
          </a:xfrm>
          <a:prstGeom prst="rect">
            <a:avLst/>
          </a:prstGeom>
          <a:noFill/>
        </p:spPr>
        <p:txBody>
          <a:bodyPr wrap="none" rtlCol="0">
            <a:spAutoFit/>
          </a:bodyPr>
          <a:lstStyle/>
          <a:p>
            <a:r>
              <a:rPr lang="en-US" dirty="0" smtClean="0">
                <a:solidFill>
                  <a:srgbClr val="FFFF00"/>
                </a:solidFill>
              </a:rPr>
              <a:t>2</a:t>
            </a:r>
            <a:endParaRPr lang="en-US" dirty="0">
              <a:solidFill>
                <a:srgbClr val="FFFF00"/>
              </a:solidFill>
            </a:endParaRPr>
          </a:p>
        </p:txBody>
      </p:sp>
      <p:sp>
        <p:nvSpPr>
          <p:cNvPr id="27" name="TextBox 26"/>
          <p:cNvSpPr txBox="1"/>
          <p:nvPr/>
        </p:nvSpPr>
        <p:spPr>
          <a:xfrm>
            <a:off x="5706756" y="5879068"/>
            <a:ext cx="313044" cy="369332"/>
          </a:xfrm>
          <a:prstGeom prst="rect">
            <a:avLst/>
          </a:prstGeom>
          <a:noFill/>
        </p:spPr>
        <p:txBody>
          <a:bodyPr wrap="none" rtlCol="0">
            <a:spAutoFit/>
          </a:bodyPr>
          <a:lstStyle/>
          <a:p>
            <a:r>
              <a:rPr lang="en-US" dirty="0" smtClean="0">
                <a:solidFill>
                  <a:srgbClr val="FFFF00"/>
                </a:solidFill>
              </a:rPr>
              <a:t>1</a:t>
            </a:r>
            <a:endParaRPr lang="en-US" dirty="0">
              <a:solidFill>
                <a:srgbClr val="FFFF00"/>
              </a:solidFill>
            </a:endParaRPr>
          </a:p>
        </p:txBody>
      </p:sp>
      <p:cxnSp>
        <p:nvCxnSpPr>
          <p:cNvPr id="28" name="Straight Connector 27"/>
          <p:cNvCxnSpPr/>
          <p:nvPr/>
        </p:nvCxnSpPr>
        <p:spPr>
          <a:xfrm>
            <a:off x="5706754" y="6246812"/>
            <a:ext cx="313046" cy="1588"/>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a:off x="5181600" y="6246812"/>
            <a:ext cx="3810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a:off x="7772400" y="5180012"/>
            <a:ext cx="381000" cy="1588"/>
          </a:xfrm>
          <a:prstGeom prst="straightConnector1">
            <a:avLst/>
          </a:prstGeom>
          <a:ln>
            <a:solidFill>
              <a:schemeClr val="accent4"/>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mph" presetSubtype="0" fill="hold" grpId="0" nodeType="withEffect">
                                  <p:stCondLst>
                                    <p:cond delay="0"/>
                                  </p:stCondLst>
                                  <p:iterate type="lt">
                                    <p:tmPct val="4000"/>
                                  </p:iterate>
                                  <p:childTnLst>
                                    <p:set>
                                      <p:cBhvr override="childStyle">
                                        <p:cTn id="6" dur="500" fill="hold"/>
                                        <p:tgtEl>
                                          <p:spTgt spid="2"/>
                                        </p:tgtEl>
                                        <p:attrNameLst>
                                          <p:attrName>style.color</p:attrName>
                                        </p:attrNameLst>
                                      </p:cBhvr>
                                      <p:to>
                                        <p:clrVal>
                                          <a:srgbClr val="F91D00"/>
                                        </p:clrVal>
                                      </p:to>
                                    </p:set>
                                    <p:set>
                                      <p:cBhvr>
                                        <p:cTn id="7" dur="500" fill="hold"/>
                                        <p:tgtEl>
                                          <p:spTgt spid="2"/>
                                        </p:tgtEl>
                                        <p:attrNameLst>
                                          <p:attrName>fillcolor</p:attrName>
                                        </p:attrNameLst>
                                      </p:cBhvr>
                                      <p:to>
                                        <p:clrVal>
                                          <a:srgbClr val="F91D00"/>
                                        </p:clrVal>
                                      </p:to>
                                    </p:set>
                                    <p:set>
                                      <p:cBhvr>
                                        <p:cTn id="8" dur="500" fill="hold"/>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Double Wave 1">
            <a:hlinkClick r:id="rId3" action="ppaction://hlinksldjump">
              <a:snd r:embed="rId2" name="Ooooh"/>
            </a:hlinkClick>
          </p:cNvPr>
          <p:cNvSpPr/>
          <p:nvPr/>
        </p:nvSpPr>
        <p:spPr>
          <a:xfrm>
            <a:off x="1066800" y="1143000"/>
            <a:ext cx="6477000" cy="2743200"/>
          </a:xfrm>
          <a:prstGeom prst="doubleWave">
            <a:avLst/>
          </a:prstGeom>
          <a:gradFill flip="none" rotWithShape="1">
            <a:gsLst>
              <a:gs pos="0">
                <a:srgbClr val="3366FF"/>
              </a:gs>
              <a:gs pos="45000">
                <a:srgbClr val="FFFFFF"/>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smtClean="0">
                <a:solidFill>
                  <a:srgbClr val="000090"/>
                </a:solidFill>
              </a:rPr>
              <a:t>Try Again! </a:t>
            </a:r>
          </a:p>
          <a:p>
            <a:pPr algn="ctr"/>
            <a:r>
              <a:rPr lang="en-US" sz="5000" dirty="0" smtClean="0">
                <a:solidFill>
                  <a:srgbClr val="000090"/>
                </a:solidFill>
              </a:rPr>
              <a:t>You Can Do It!</a:t>
            </a:r>
            <a:endParaRPr lang="en-US" sz="5000" dirty="0">
              <a:solidFill>
                <a:srgbClr val="000090"/>
              </a:solidFill>
            </a:endParaRPr>
          </a:p>
        </p:txBody>
      </p:sp>
      <p:sp>
        <p:nvSpPr>
          <p:cNvPr id="3" name="Action Button: Home 2">
            <a:hlinkClick r:id="rId4" action="ppaction://hlinksldjump" highlightClick="1"/>
          </p:cNvPr>
          <p:cNvSpPr/>
          <p:nvPr/>
        </p:nvSpPr>
        <p:spPr>
          <a:xfrm>
            <a:off x="304800" y="5510784"/>
            <a:ext cx="1042416" cy="1042416"/>
          </a:xfrm>
          <a:prstGeom prst="actionButtonHo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Action Button: Custom 3">
            <a:hlinkClick r:id="rId5" action="ppaction://hlinksldjump" highlightClick="1"/>
          </p:cNvPr>
          <p:cNvSpPr/>
          <p:nvPr/>
        </p:nvSpPr>
        <p:spPr>
          <a:xfrm>
            <a:off x="7543800" y="5510784"/>
            <a:ext cx="1295400" cy="1042416"/>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Back</a:t>
            </a:r>
          </a:p>
          <a:p>
            <a:pPr algn="ctr"/>
            <a:r>
              <a:rPr lang="en-US" dirty="0" smtClean="0"/>
              <a:t>to</a:t>
            </a:r>
          </a:p>
          <a:p>
            <a:pPr algn="ctr"/>
            <a:r>
              <a:rPr lang="en-US" dirty="0" smtClean="0"/>
              <a:t>Question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Oooo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381000" y="533400"/>
            <a:ext cx="7826231" cy="707886"/>
          </a:xfrm>
          <a:prstGeom prst="rect">
            <a:avLst/>
          </a:prstGeom>
          <a:noFill/>
        </p:spPr>
        <p:txBody>
          <a:bodyPr wrap="none" rtlCol="0">
            <a:spAutoFit/>
          </a:bodyPr>
          <a:lstStyle/>
          <a:p>
            <a:pPr algn="ctr"/>
            <a:r>
              <a:rPr lang="en-US" sz="2000" dirty="0" smtClean="0"/>
              <a:t>Choose the correct fraction &amp; decimal for the </a:t>
            </a:r>
            <a:r>
              <a:rPr lang="en-US" sz="2000" dirty="0" smtClean="0">
                <a:solidFill>
                  <a:schemeClr val="accent4"/>
                </a:solidFill>
              </a:rPr>
              <a:t>red</a:t>
            </a:r>
            <a:r>
              <a:rPr lang="en-US" sz="2000" dirty="0" smtClean="0"/>
              <a:t> shaded part in the</a:t>
            </a:r>
          </a:p>
          <a:p>
            <a:pPr algn="ctr"/>
            <a:r>
              <a:rPr lang="en-US" sz="2000" dirty="0" smtClean="0"/>
              <a:t> picture below. Remember to think about your place value.</a:t>
            </a:r>
            <a:endParaRPr lang="en-US" sz="2000" dirty="0"/>
          </a:p>
        </p:txBody>
      </p:sp>
      <p:graphicFrame>
        <p:nvGraphicFramePr>
          <p:cNvPr id="3" name="Table 2"/>
          <p:cNvGraphicFramePr>
            <a:graphicFrameLocks noGrp="1"/>
          </p:cNvGraphicFramePr>
          <p:nvPr/>
        </p:nvGraphicFramePr>
        <p:xfrm>
          <a:off x="762000" y="1752600"/>
          <a:ext cx="2514600" cy="3657600"/>
        </p:xfrm>
        <a:graphic>
          <a:graphicData uri="http://schemas.openxmlformats.org/drawingml/2006/table">
            <a:tbl>
              <a:tblPr firstRow="1" bandRow="1">
                <a:tableStyleId>{5C22544A-7EE6-4342-B048-85BDC9FD1C3A}</a:tableStyleId>
              </a:tblPr>
              <a:tblGrid>
                <a:gridCol w="251460"/>
                <a:gridCol w="251460"/>
                <a:gridCol w="251460"/>
                <a:gridCol w="251460"/>
                <a:gridCol w="251460"/>
                <a:gridCol w="251460"/>
                <a:gridCol w="251460"/>
                <a:gridCol w="251460"/>
                <a:gridCol w="251460"/>
                <a:gridCol w="251460"/>
              </a:tblGrid>
              <a:tr h="243840">
                <a:tc>
                  <a:txBody>
                    <a:bodyPr/>
                    <a:lstStyle/>
                    <a:p>
                      <a:endParaRPr lang="en-US" dirty="0"/>
                    </a:p>
                  </a:txBody>
                  <a:tcPr>
                    <a:solidFill>
                      <a:schemeClr val="accent4"/>
                    </a:solidFill>
                  </a:tcPr>
                </a:tc>
                <a:tc>
                  <a:txBody>
                    <a:bodyPr/>
                    <a:lstStyle/>
                    <a:p>
                      <a:endParaRPr lang="en-US" dirty="0"/>
                    </a:p>
                  </a:txBody>
                  <a:tcPr>
                    <a:solidFill>
                      <a:schemeClr val="accent4"/>
                    </a:solidFill>
                  </a:tcPr>
                </a:tc>
                <a:tc>
                  <a:txBody>
                    <a:bodyPr/>
                    <a:lstStyle/>
                    <a:p>
                      <a:endParaRPr lang="en-US" dirty="0"/>
                    </a:p>
                  </a:txBody>
                  <a:tcPr>
                    <a:solidFill>
                      <a:schemeClr val="accent4"/>
                    </a:solidFill>
                  </a:tcPr>
                </a:tc>
                <a:tc>
                  <a:txBody>
                    <a:bodyPr/>
                    <a:lstStyle/>
                    <a:p>
                      <a:endParaRPr lang="en-US" dirty="0"/>
                    </a:p>
                  </a:txBody>
                  <a:tcPr>
                    <a:solidFill>
                      <a:schemeClr val="accent4"/>
                    </a:solidFill>
                  </a:tcPr>
                </a:tc>
                <a:tc>
                  <a:txBody>
                    <a:bodyPr/>
                    <a:lstStyle/>
                    <a:p>
                      <a:endParaRPr lang="en-US" dirty="0"/>
                    </a:p>
                  </a:txBody>
                  <a:tcPr>
                    <a:solidFill>
                      <a:schemeClr val="accent4"/>
                    </a:solidFill>
                  </a:tcPr>
                </a:tc>
                <a:tc>
                  <a:txBody>
                    <a:bodyPr/>
                    <a:lstStyle/>
                    <a:p>
                      <a:endParaRPr lang="en-US" dirty="0"/>
                    </a:p>
                  </a:txBody>
                  <a:tcPr>
                    <a:solidFill>
                      <a:schemeClr val="accent4"/>
                    </a:solidFill>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243840">
                <a:tc>
                  <a:txBody>
                    <a:bodyPr/>
                    <a:lstStyle/>
                    <a:p>
                      <a:endParaRPr lang="en-US" dirty="0"/>
                    </a:p>
                  </a:txBody>
                  <a:tcPr>
                    <a:solidFill>
                      <a:schemeClr val="accent4"/>
                    </a:solidFill>
                  </a:tcPr>
                </a:tc>
                <a:tc>
                  <a:txBody>
                    <a:bodyPr/>
                    <a:lstStyle/>
                    <a:p>
                      <a:endParaRPr lang="en-US" dirty="0"/>
                    </a:p>
                  </a:txBody>
                  <a:tcPr>
                    <a:solidFill>
                      <a:schemeClr val="accent4"/>
                    </a:solidFill>
                  </a:tcPr>
                </a:tc>
                <a:tc>
                  <a:txBody>
                    <a:bodyPr/>
                    <a:lstStyle/>
                    <a:p>
                      <a:endParaRPr lang="en-US" dirty="0"/>
                    </a:p>
                  </a:txBody>
                  <a:tcPr>
                    <a:solidFill>
                      <a:schemeClr val="accent4"/>
                    </a:solidFill>
                  </a:tcPr>
                </a:tc>
                <a:tc>
                  <a:txBody>
                    <a:bodyPr/>
                    <a:lstStyle/>
                    <a:p>
                      <a:endParaRPr lang="en-US" dirty="0"/>
                    </a:p>
                  </a:txBody>
                  <a:tcPr>
                    <a:solidFill>
                      <a:schemeClr val="accent4"/>
                    </a:solidFill>
                  </a:tcPr>
                </a:tc>
                <a:tc>
                  <a:txBody>
                    <a:bodyPr/>
                    <a:lstStyle/>
                    <a:p>
                      <a:endParaRPr lang="en-US" dirty="0"/>
                    </a:p>
                  </a:txBody>
                  <a:tcPr>
                    <a:solidFill>
                      <a:schemeClr val="accent4"/>
                    </a:solidFill>
                  </a:tcPr>
                </a:tc>
                <a:tc>
                  <a:txBody>
                    <a:bodyPr/>
                    <a:lstStyle/>
                    <a:p>
                      <a:endParaRPr lang="en-US" dirty="0"/>
                    </a:p>
                  </a:txBody>
                  <a:tcPr>
                    <a:solidFill>
                      <a:schemeClr val="accent4"/>
                    </a:solidFill>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243840">
                <a:tc>
                  <a:txBody>
                    <a:bodyPr/>
                    <a:lstStyle/>
                    <a:p>
                      <a:endParaRPr lang="en-US" dirty="0"/>
                    </a:p>
                  </a:txBody>
                  <a:tcPr>
                    <a:solidFill>
                      <a:schemeClr val="accent4"/>
                    </a:solidFill>
                  </a:tcPr>
                </a:tc>
                <a:tc>
                  <a:txBody>
                    <a:bodyPr/>
                    <a:lstStyle/>
                    <a:p>
                      <a:endParaRPr lang="en-US" dirty="0"/>
                    </a:p>
                  </a:txBody>
                  <a:tcPr>
                    <a:solidFill>
                      <a:schemeClr val="accent4"/>
                    </a:solidFill>
                  </a:tcPr>
                </a:tc>
                <a:tc>
                  <a:txBody>
                    <a:bodyPr/>
                    <a:lstStyle/>
                    <a:p>
                      <a:endParaRPr lang="en-US" dirty="0"/>
                    </a:p>
                  </a:txBody>
                  <a:tcPr>
                    <a:solidFill>
                      <a:schemeClr val="accent4"/>
                    </a:solidFill>
                  </a:tcPr>
                </a:tc>
                <a:tc>
                  <a:txBody>
                    <a:bodyPr/>
                    <a:lstStyle/>
                    <a:p>
                      <a:endParaRPr lang="en-US" dirty="0"/>
                    </a:p>
                  </a:txBody>
                  <a:tcPr>
                    <a:solidFill>
                      <a:schemeClr val="accent4"/>
                    </a:solidFill>
                  </a:tcPr>
                </a:tc>
                <a:tc>
                  <a:txBody>
                    <a:bodyPr/>
                    <a:lstStyle/>
                    <a:p>
                      <a:endParaRPr lang="en-US" dirty="0"/>
                    </a:p>
                  </a:txBody>
                  <a:tcPr>
                    <a:solidFill>
                      <a:schemeClr val="accent4"/>
                    </a:solidFill>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243840">
                <a:tc>
                  <a:txBody>
                    <a:bodyPr/>
                    <a:lstStyle/>
                    <a:p>
                      <a:endParaRPr lang="en-US" dirty="0"/>
                    </a:p>
                  </a:txBody>
                  <a:tcPr>
                    <a:solidFill>
                      <a:schemeClr val="accent4"/>
                    </a:solidFill>
                  </a:tcPr>
                </a:tc>
                <a:tc>
                  <a:txBody>
                    <a:bodyPr/>
                    <a:lstStyle/>
                    <a:p>
                      <a:endParaRPr lang="en-US" dirty="0"/>
                    </a:p>
                  </a:txBody>
                  <a:tcPr>
                    <a:solidFill>
                      <a:schemeClr val="accent4"/>
                    </a:solidFill>
                  </a:tcPr>
                </a:tc>
                <a:tc>
                  <a:txBody>
                    <a:bodyPr/>
                    <a:lstStyle/>
                    <a:p>
                      <a:endParaRPr lang="en-US" dirty="0"/>
                    </a:p>
                  </a:txBody>
                  <a:tcPr>
                    <a:solidFill>
                      <a:schemeClr val="accent4"/>
                    </a:solidFill>
                  </a:tcPr>
                </a:tc>
                <a:tc>
                  <a:txBody>
                    <a:bodyPr/>
                    <a:lstStyle/>
                    <a:p>
                      <a:endParaRPr lang="en-US" dirty="0"/>
                    </a:p>
                  </a:txBody>
                  <a:tcPr>
                    <a:solidFill>
                      <a:schemeClr val="accent4"/>
                    </a:solidFill>
                  </a:tcPr>
                </a:tc>
                <a:tc>
                  <a:txBody>
                    <a:bodyPr/>
                    <a:lstStyle/>
                    <a:p>
                      <a:endParaRPr lang="en-US" dirty="0"/>
                    </a:p>
                  </a:txBody>
                  <a:tcPr>
                    <a:solidFill>
                      <a:schemeClr val="accent4"/>
                    </a:solidFill>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243840">
                <a:tc>
                  <a:txBody>
                    <a:bodyPr/>
                    <a:lstStyle/>
                    <a:p>
                      <a:endParaRPr lang="en-US" dirty="0"/>
                    </a:p>
                  </a:txBody>
                  <a:tcPr>
                    <a:solidFill>
                      <a:schemeClr val="accent4"/>
                    </a:solidFill>
                  </a:tcPr>
                </a:tc>
                <a:tc>
                  <a:txBody>
                    <a:bodyPr/>
                    <a:lstStyle/>
                    <a:p>
                      <a:endParaRPr lang="en-US" dirty="0"/>
                    </a:p>
                  </a:txBody>
                  <a:tcPr>
                    <a:solidFill>
                      <a:schemeClr val="accent4"/>
                    </a:solidFill>
                  </a:tcPr>
                </a:tc>
                <a:tc>
                  <a:txBody>
                    <a:bodyPr/>
                    <a:lstStyle/>
                    <a:p>
                      <a:endParaRPr lang="en-US" dirty="0"/>
                    </a:p>
                  </a:txBody>
                  <a:tcPr>
                    <a:solidFill>
                      <a:schemeClr val="accent4"/>
                    </a:solidFill>
                  </a:tcPr>
                </a:tc>
                <a:tc>
                  <a:txBody>
                    <a:bodyPr/>
                    <a:lstStyle/>
                    <a:p>
                      <a:endParaRPr lang="en-US" dirty="0"/>
                    </a:p>
                  </a:txBody>
                  <a:tcPr>
                    <a:solidFill>
                      <a:schemeClr val="accent4"/>
                    </a:solidFill>
                  </a:tcPr>
                </a:tc>
                <a:tc>
                  <a:txBody>
                    <a:bodyPr/>
                    <a:lstStyle/>
                    <a:p>
                      <a:endParaRPr lang="en-US" dirty="0"/>
                    </a:p>
                  </a:txBody>
                  <a:tcPr>
                    <a:solidFill>
                      <a:schemeClr val="accent4"/>
                    </a:solidFill>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243840">
                <a:tc>
                  <a:txBody>
                    <a:bodyPr/>
                    <a:lstStyle/>
                    <a:p>
                      <a:endParaRPr lang="en-US" dirty="0"/>
                    </a:p>
                  </a:txBody>
                  <a:tcPr>
                    <a:solidFill>
                      <a:schemeClr val="accent4"/>
                    </a:solidFill>
                  </a:tcPr>
                </a:tc>
                <a:tc>
                  <a:txBody>
                    <a:bodyPr/>
                    <a:lstStyle/>
                    <a:p>
                      <a:endParaRPr lang="en-US" dirty="0"/>
                    </a:p>
                  </a:txBody>
                  <a:tcPr>
                    <a:solidFill>
                      <a:schemeClr val="accent4"/>
                    </a:solidFill>
                  </a:tcPr>
                </a:tc>
                <a:tc>
                  <a:txBody>
                    <a:bodyPr/>
                    <a:lstStyle/>
                    <a:p>
                      <a:endParaRPr lang="en-US" dirty="0"/>
                    </a:p>
                  </a:txBody>
                  <a:tcPr>
                    <a:solidFill>
                      <a:schemeClr val="accent4"/>
                    </a:solidFill>
                  </a:tcPr>
                </a:tc>
                <a:tc>
                  <a:txBody>
                    <a:bodyPr/>
                    <a:lstStyle/>
                    <a:p>
                      <a:endParaRPr lang="en-US" dirty="0"/>
                    </a:p>
                  </a:txBody>
                  <a:tcPr>
                    <a:solidFill>
                      <a:schemeClr val="accent4"/>
                    </a:solidFill>
                  </a:tcPr>
                </a:tc>
                <a:tc>
                  <a:txBody>
                    <a:bodyPr/>
                    <a:lstStyle/>
                    <a:p>
                      <a:endParaRPr lang="en-US" dirty="0"/>
                    </a:p>
                  </a:txBody>
                  <a:tcPr>
                    <a:solidFill>
                      <a:schemeClr val="accent4"/>
                    </a:solidFill>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243840">
                <a:tc>
                  <a:txBody>
                    <a:bodyPr/>
                    <a:lstStyle/>
                    <a:p>
                      <a:endParaRPr lang="en-US" dirty="0"/>
                    </a:p>
                  </a:txBody>
                  <a:tcPr>
                    <a:solidFill>
                      <a:schemeClr val="accent4"/>
                    </a:solidFill>
                  </a:tcPr>
                </a:tc>
                <a:tc>
                  <a:txBody>
                    <a:bodyPr/>
                    <a:lstStyle/>
                    <a:p>
                      <a:endParaRPr lang="en-US" dirty="0"/>
                    </a:p>
                  </a:txBody>
                  <a:tcPr>
                    <a:solidFill>
                      <a:schemeClr val="accent4"/>
                    </a:solidFill>
                  </a:tcPr>
                </a:tc>
                <a:tc>
                  <a:txBody>
                    <a:bodyPr/>
                    <a:lstStyle/>
                    <a:p>
                      <a:endParaRPr lang="en-US" dirty="0"/>
                    </a:p>
                  </a:txBody>
                  <a:tcPr>
                    <a:solidFill>
                      <a:schemeClr val="accent4"/>
                    </a:solidFill>
                  </a:tcPr>
                </a:tc>
                <a:tc>
                  <a:txBody>
                    <a:bodyPr/>
                    <a:lstStyle/>
                    <a:p>
                      <a:endParaRPr lang="en-US" dirty="0"/>
                    </a:p>
                  </a:txBody>
                  <a:tcPr>
                    <a:solidFill>
                      <a:schemeClr val="accent4"/>
                    </a:solidFill>
                  </a:tcPr>
                </a:tc>
                <a:tc>
                  <a:txBody>
                    <a:bodyPr/>
                    <a:lstStyle/>
                    <a:p>
                      <a:endParaRPr lang="en-US" dirty="0"/>
                    </a:p>
                  </a:txBody>
                  <a:tcPr>
                    <a:solidFill>
                      <a:schemeClr val="accent4"/>
                    </a:solidFill>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243840">
                <a:tc>
                  <a:txBody>
                    <a:bodyPr/>
                    <a:lstStyle/>
                    <a:p>
                      <a:endParaRPr lang="en-US" dirty="0"/>
                    </a:p>
                  </a:txBody>
                  <a:tcPr>
                    <a:solidFill>
                      <a:schemeClr val="accent4"/>
                    </a:solidFill>
                  </a:tcPr>
                </a:tc>
                <a:tc>
                  <a:txBody>
                    <a:bodyPr/>
                    <a:lstStyle/>
                    <a:p>
                      <a:endParaRPr lang="en-US" dirty="0"/>
                    </a:p>
                  </a:txBody>
                  <a:tcPr>
                    <a:solidFill>
                      <a:schemeClr val="accent4"/>
                    </a:solidFill>
                  </a:tcPr>
                </a:tc>
                <a:tc>
                  <a:txBody>
                    <a:bodyPr/>
                    <a:lstStyle/>
                    <a:p>
                      <a:endParaRPr lang="en-US" dirty="0"/>
                    </a:p>
                  </a:txBody>
                  <a:tcPr>
                    <a:solidFill>
                      <a:schemeClr val="accent4"/>
                    </a:solidFill>
                  </a:tcPr>
                </a:tc>
                <a:tc>
                  <a:txBody>
                    <a:bodyPr/>
                    <a:lstStyle/>
                    <a:p>
                      <a:endParaRPr lang="en-US" dirty="0"/>
                    </a:p>
                  </a:txBody>
                  <a:tcPr>
                    <a:solidFill>
                      <a:schemeClr val="accent4"/>
                    </a:solidFill>
                  </a:tcPr>
                </a:tc>
                <a:tc>
                  <a:txBody>
                    <a:bodyPr/>
                    <a:lstStyle/>
                    <a:p>
                      <a:endParaRPr lang="en-US" dirty="0"/>
                    </a:p>
                  </a:txBody>
                  <a:tcPr>
                    <a:solidFill>
                      <a:schemeClr val="accent4"/>
                    </a:solidFill>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243840">
                <a:tc>
                  <a:txBody>
                    <a:bodyPr/>
                    <a:lstStyle/>
                    <a:p>
                      <a:endParaRPr lang="en-US" dirty="0"/>
                    </a:p>
                  </a:txBody>
                  <a:tcPr>
                    <a:solidFill>
                      <a:schemeClr val="accent4"/>
                    </a:solidFill>
                  </a:tcPr>
                </a:tc>
                <a:tc>
                  <a:txBody>
                    <a:bodyPr/>
                    <a:lstStyle/>
                    <a:p>
                      <a:endParaRPr lang="en-US" dirty="0"/>
                    </a:p>
                  </a:txBody>
                  <a:tcPr>
                    <a:solidFill>
                      <a:schemeClr val="accent4"/>
                    </a:solidFill>
                  </a:tcPr>
                </a:tc>
                <a:tc>
                  <a:txBody>
                    <a:bodyPr/>
                    <a:lstStyle/>
                    <a:p>
                      <a:endParaRPr lang="en-US" dirty="0"/>
                    </a:p>
                  </a:txBody>
                  <a:tcPr>
                    <a:solidFill>
                      <a:schemeClr val="accent4"/>
                    </a:solidFill>
                  </a:tcPr>
                </a:tc>
                <a:tc>
                  <a:txBody>
                    <a:bodyPr/>
                    <a:lstStyle/>
                    <a:p>
                      <a:endParaRPr lang="en-US" dirty="0"/>
                    </a:p>
                  </a:txBody>
                  <a:tcPr>
                    <a:solidFill>
                      <a:schemeClr val="accent4"/>
                    </a:solidFill>
                  </a:tcPr>
                </a:tc>
                <a:tc>
                  <a:txBody>
                    <a:bodyPr/>
                    <a:lstStyle/>
                    <a:p>
                      <a:endParaRPr lang="en-US" dirty="0"/>
                    </a:p>
                  </a:txBody>
                  <a:tcPr>
                    <a:solidFill>
                      <a:schemeClr val="accent4"/>
                    </a:solidFill>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243840">
                <a:tc>
                  <a:txBody>
                    <a:bodyPr/>
                    <a:lstStyle/>
                    <a:p>
                      <a:endParaRPr lang="en-US" dirty="0"/>
                    </a:p>
                  </a:txBody>
                  <a:tcPr>
                    <a:solidFill>
                      <a:schemeClr val="accent4"/>
                    </a:solidFill>
                  </a:tcPr>
                </a:tc>
                <a:tc>
                  <a:txBody>
                    <a:bodyPr/>
                    <a:lstStyle/>
                    <a:p>
                      <a:endParaRPr lang="en-US" dirty="0"/>
                    </a:p>
                  </a:txBody>
                  <a:tcPr>
                    <a:solidFill>
                      <a:schemeClr val="accent4"/>
                    </a:solidFill>
                  </a:tcPr>
                </a:tc>
                <a:tc>
                  <a:txBody>
                    <a:bodyPr/>
                    <a:lstStyle/>
                    <a:p>
                      <a:endParaRPr lang="en-US" dirty="0"/>
                    </a:p>
                  </a:txBody>
                  <a:tcPr>
                    <a:solidFill>
                      <a:schemeClr val="accent4"/>
                    </a:solidFill>
                  </a:tcPr>
                </a:tc>
                <a:tc>
                  <a:txBody>
                    <a:bodyPr/>
                    <a:lstStyle/>
                    <a:p>
                      <a:endParaRPr lang="en-US" dirty="0"/>
                    </a:p>
                  </a:txBody>
                  <a:tcPr>
                    <a:solidFill>
                      <a:schemeClr val="accent4"/>
                    </a:solidFill>
                  </a:tcPr>
                </a:tc>
                <a:tc>
                  <a:txBody>
                    <a:bodyPr/>
                    <a:lstStyle/>
                    <a:p>
                      <a:endParaRPr lang="en-US" dirty="0"/>
                    </a:p>
                  </a:txBody>
                  <a:tcPr>
                    <a:solidFill>
                      <a:schemeClr val="accent4"/>
                    </a:solidFill>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bl>
          </a:graphicData>
        </a:graphic>
      </p:graphicFrame>
      <p:grpSp>
        <p:nvGrpSpPr>
          <p:cNvPr id="4" name="Group 3"/>
          <p:cNvGrpSpPr/>
          <p:nvPr/>
        </p:nvGrpSpPr>
        <p:grpSpPr>
          <a:xfrm>
            <a:off x="5207223" y="1992859"/>
            <a:ext cx="2209800" cy="1061710"/>
            <a:chOff x="381000" y="4424690"/>
            <a:chExt cx="2209800" cy="1061710"/>
          </a:xfrm>
        </p:grpSpPr>
        <p:sp>
          <p:nvSpPr>
            <p:cNvPr id="5" name="Action Button: Custom 4">
              <a:hlinkClick r:id="rId2" action="ppaction://hlinksldjump" highlightClick="1"/>
            </p:cNvPr>
            <p:cNvSpPr/>
            <p:nvPr/>
          </p:nvSpPr>
          <p:spPr>
            <a:xfrm>
              <a:off x="381000" y="4443984"/>
              <a:ext cx="2209800" cy="1042416"/>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p:cNvSpPr txBox="1"/>
            <p:nvPr/>
          </p:nvSpPr>
          <p:spPr>
            <a:xfrm>
              <a:off x="609600" y="4724400"/>
              <a:ext cx="883525" cy="523220"/>
            </a:xfrm>
            <a:prstGeom prst="rect">
              <a:avLst/>
            </a:prstGeom>
            <a:noFill/>
          </p:spPr>
          <p:txBody>
            <a:bodyPr wrap="none" rtlCol="0">
              <a:spAutoFit/>
            </a:bodyPr>
            <a:lstStyle/>
            <a:p>
              <a:r>
                <a:rPr lang="en-US" sz="2800" dirty="0" smtClean="0"/>
                <a:t>0.48</a:t>
              </a:r>
              <a:r>
                <a:rPr lang="en-US" dirty="0" smtClean="0"/>
                <a:t> </a:t>
              </a:r>
              <a:endParaRPr lang="en-US" dirty="0"/>
            </a:p>
          </p:txBody>
        </p:sp>
        <p:grpSp>
          <p:nvGrpSpPr>
            <p:cNvPr id="7" name="Group 19"/>
            <p:cNvGrpSpPr/>
            <p:nvPr/>
          </p:nvGrpSpPr>
          <p:grpSpPr>
            <a:xfrm>
              <a:off x="1596835" y="4424690"/>
              <a:ext cx="783763" cy="1056620"/>
              <a:chOff x="1752600" y="1828800"/>
              <a:chExt cx="783763" cy="1056620"/>
            </a:xfrm>
          </p:grpSpPr>
          <p:sp>
            <p:nvSpPr>
              <p:cNvPr id="8" name="TextBox 7"/>
              <p:cNvSpPr txBox="1"/>
              <p:nvPr/>
            </p:nvSpPr>
            <p:spPr>
              <a:xfrm>
                <a:off x="1752600" y="2362200"/>
                <a:ext cx="783763" cy="523220"/>
              </a:xfrm>
              <a:prstGeom prst="rect">
                <a:avLst/>
              </a:prstGeom>
              <a:noFill/>
            </p:spPr>
            <p:txBody>
              <a:bodyPr wrap="none" rtlCol="0">
                <a:spAutoFit/>
              </a:bodyPr>
              <a:lstStyle/>
              <a:p>
                <a:r>
                  <a:rPr lang="en-US" sz="2800" dirty="0" smtClean="0"/>
                  <a:t>100</a:t>
                </a:r>
                <a:endParaRPr lang="en-US" sz="2800" dirty="0"/>
              </a:p>
            </p:txBody>
          </p:sp>
          <p:sp>
            <p:nvSpPr>
              <p:cNvPr id="9" name="TextBox 8"/>
              <p:cNvSpPr txBox="1"/>
              <p:nvPr/>
            </p:nvSpPr>
            <p:spPr>
              <a:xfrm>
                <a:off x="1901635" y="1828800"/>
                <a:ext cx="584064" cy="523220"/>
              </a:xfrm>
              <a:prstGeom prst="rect">
                <a:avLst/>
              </a:prstGeom>
              <a:noFill/>
            </p:spPr>
            <p:txBody>
              <a:bodyPr wrap="none" rtlCol="0">
                <a:spAutoFit/>
              </a:bodyPr>
              <a:lstStyle/>
              <a:p>
                <a:r>
                  <a:rPr lang="en-US" sz="2800" dirty="0" smtClean="0"/>
                  <a:t>48</a:t>
                </a:r>
                <a:endParaRPr lang="en-US" sz="2800" dirty="0"/>
              </a:p>
            </p:txBody>
          </p:sp>
          <p:cxnSp>
            <p:nvCxnSpPr>
              <p:cNvPr id="10" name="Straight Connector 9"/>
              <p:cNvCxnSpPr/>
              <p:nvPr/>
            </p:nvCxnSpPr>
            <p:spPr>
              <a:xfrm>
                <a:off x="1828800" y="2362200"/>
                <a:ext cx="656899"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grpSp>
        <p:nvGrpSpPr>
          <p:cNvPr id="11" name="Group 10"/>
          <p:cNvGrpSpPr/>
          <p:nvPr/>
        </p:nvGrpSpPr>
        <p:grpSpPr>
          <a:xfrm>
            <a:off x="5181600" y="3515380"/>
            <a:ext cx="2209800" cy="1061710"/>
            <a:chOff x="381000" y="4424690"/>
            <a:chExt cx="2209800" cy="1061710"/>
          </a:xfrm>
        </p:grpSpPr>
        <p:sp>
          <p:nvSpPr>
            <p:cNvPr id="12" name="Action Button: Custom 11">
              <a:hlinkClick r:id="rId2" action="ppaction://hlinksldjump" highlightClick="1"/>
            </p:cNvPr>
            <p:cNvSpPr/>
            <p:nvPr/>
          </p:nvSpPr>
          <p:spPr>
            <a:xfrm>
              <a:off x="381000" y="4443984"/>
              <a:ext cx="2209800" cy="1042416"/>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extBox 12"/>
            <p:cNvSpPr txBox="1"/>
            <p:nvPr/>
          </p:nvSpPr>
          <p:spPr>
            <a:xfrm>
              <a:off x="609600" y="4724400"/>
              <a:ext cx="1083224" cy="523220"/>
            </a:xfrm>
            <a:prstGeom prst="rect">
              <a:avLst/>
            </a:prstGeom>
            <a:noFill/>
          </p:spPr>
          <p:txBody>
            <a:bodyPr wrap="none" rtlCol="0">
              <a:spAutoFit/>
            </a:bodyPr>
            <a:lstStyle/>
            <a:p>
              <a:r>
                <a:rPr lang="en-US" sz="2800" dirty="0" smtClean="0"/>
                <a:t>0.052</a:t>
              </a:r>
              <a:r>
                <a:rPr lang="en-US" dirty="0" smtClean="0"/>
                <a:t> </a:t>
              </a:r>
              <a:endParaRPr lang="en-US" dirty="0"/>
            </a:p>
          </p:txBody>
        </p:sp>
        <p:grpSp>
          <p:nvGrpSpPr>
            <p:cNvPr id="14" name="Group 19"/>
            <p:cNvGrpSpPr/>
            <p:nvPr/>
          </p:nvGrpSpPr>
          <p:grpSpPr>
            <a:xfrm>
              <a:off x="1778136" y="4424690"/>
              <a:ext cx="783763" cy="1056620"/>
              <a:chOff x="1933901" y="1828800"/>
              <a:chExt cx="783763" cy="1056620"/>
            </a:xfrm>
          </p:grpSpPr>
          <p:sp>
            <p:nvSpPr>
              <p:cNvPr id="15" name="TextBox 14"/>
              <p:cNvSpPr txBox="1"/>
              <p:nvPr/>
            </p:nvSpPr>
            <p:spPr>
              <a:xfrm>
                <a:off x="1933901" y="2362200"/>
                <a:ext cx="783763" cy="523220"/>
              </a:xfrm>
              <a:prstGeom prst="rect">
                <a:avLst/>
              </a:prstGeom>
              <a:noFill/>
            </p:spPr>
            <p:txBody>
              <a:bodyPr wrap="none" rtlCol="0">
                <a:spAutoFit/>
              </a:bodyPr>
              <a:lstStyle/>
              <a:p>
                <a:r>
                  <a:rPr lang="en-US" sz="2800" dirty="0" smtClean="0"/>
                  <a:t>100</a:t>
                </a:r>
                <a:endParaRPr lang="en-US" sz="2800" dirty="0"/>
              </a:p>
            </p:txBody>
          </p:sp>
          <p:sp>
            <p:nvSpPr>
              <p:cNvPr id="16" name="TextBox 15"/>
              <p:cNvSpPr txBox="1"/>
              <p:nvPr/>
            </p:nvSpPr>
            <p:spPr>
              <a:xfrm>
                <a:off x="2060765" y="1828800"/>
                <a:ext cx="584064" cy="523220"/>
              </a:xfrm>
              <a:prstGeom prst="rect">
                <a:avLst/>
              </a:prstGeom>
              <a:noFill/>
            </p:spPr>
            <p:txBody>
              <a:bodyPr wrap="none" rtlCol="0">
                <a:spAutoFit/>
              </a:bodyPr>
              <a:lstStyle/>
              <a:p>
                <a:r>
                  <a:rPr lang="en-US" sz="2800" dirty="0" smtClean="0"/>
                  <a:t>52</a:t>
                </a:r>
                <a:endParaRPr lang="en-US" sz="2800" dirty="0"/>
              </a:p>
            </p:txBody>
          </p:sp>
          <p:cxnSp>
            <p:nvCxnSpPr>
              <p:cNvPr id="17" name="Straight Connector 16"/>
              <p:cNvCxnSpPr/>
              <p:nvPr/>
            </p:nvCxnSpPr>
            <p:spPr>
              <a:xfrm>
                <a:off x="2060765" y="2362200"/>
                <a:ext cx="5334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grpSp>
        <p:nvGrpSpPr>
          <p:cNvPr id="18" name="Group 17"/>
          <p:cNvGrpSpPr/>
          <p:nvPr/>
        </p:nvGrpSpPr>
        <p:grpSpPr>
          <a:xfrm>
            <a:off x="5199998" y="5112078"/>
            <a:ext cx="2209800" cy="1061710"/>
            <a:chOff x="381000" y="4424690"/>
            <a:chExt cx="2209800" cy="1061710"/>
          </a:xfrm>
        </p:grpSpPr>
        <p:sp>
          <p:nvSpPr>
            <p:cNvPr id="19" name="Action Button: Custom 18">
              <a:hlinkClick r:id="" action="ppaction://hlinkshowjump?jump=nextslide" highlightClick="1"/>
            </p:cNvPr>
            <p:cNvSpPr/>
            <p:nvPr/>
          </p:nvSpPr>
          <p:spPr>
            <a:xfrm>
              <a:off x="381000" y="4443984"/>
              <a:ext cx="2209800" cy="1042416"/>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TextBox 19"/>
            <p:cNvSpPr txBox="1"/>
            <p:nvPr/>
          </p:nvSpPr>
          <p:spPr>
            <a:xfrm>
              <a:off x="609600" y="4724400"/>
              <a:ext cx="883525" cy="523220"/>
            </a:xfrm>
            <a:prstGeom prst="rect">
              <a:avLst/>
            </a:prstGeom>
            <a:noFill/>
          </p:spPr>
          <p:txBody>
            <a:bodyPr wrap="none" rtlCol="0">
              <a:spAutoFit/>
            </a:bodyPr>
            <a:lstStyle/>
            <a:p>
              <a:r>
                <a:rPr lang="en-US" sz="2800" dirty="0" smtClean="0"/>
                <a:t>0.52</a:t>
              </a:r>
              <a:r>
                <a:rPr lang="en-US" dirty="0" smtClean="0"/>
                <a:t> </a:t>
              </a:r>
              <a:endParaRPr lang="en-US" dirty="0"/>
            </a:p>
          </p:txBody>
        </p:sp>
        <p:grpSp>
          <p:nvGrpSpPr>
            <p:cNvPr id="21" name="Group 19"/>
            <p:cNvGrpSpPr/>
            <p:nvPr/>
          </p:nvGrpSpPr>
          <p:grpSpPr>
            <a:xfrm>
              <a:off x="1596835" y="4424690"/>
              <a:ext cx="783763" cy="1056620"/>
              <a:chOff x="1752600" y="1828800"/>
              <a:chExt cx="783763" cy="1056620"/>
            </a:xfrm>
          </p:grpSpPr>
          <p:sp>
            <p:nvSpPr>
              <p:cNvPr id="22" name="TextBox 21"/>
              <p:cNvSpPr txBox="1"/>
              <p:nvPr/>
            </p:nvSpPr>
            <p:spPr>
              <a:xfrm>
                <a:off x="1752600" y="2362200"/>
                <a:ext cx="783763" cy="523220"/>
              </a:xfrm>
              <a:prstGeom prst="rect">
                <a:avLst/>
              </a:prstGeom>
              <a:noFill/>
            </p:spPr>
            <p:txBody>
              <a:bodyPr wrap="none" rtlCol="0">
                <a:spAutoFit/>
              </a:bodyPr>
              <a:lstStyle/>
              <a:p>
                <a:r>
                  <a:rPr lang="en-US" sz="2800" dirty="0" smtClean="0"/>
                  <a:t>100</a:t>
                </a:r>
                <a:endParaRPr lang="en-US" sz="2800" dirty="0"/>
              </a:p>
            </p:txBody>
          </p:sp>
          <p:sp>
            <p:nvSpPr>
              <p:cNvPr id="23" name="TextBox 22"/>
              <p:cNvSpPr txBox="1"/>
              <p:nvPr/>
            </p:nvSpPr>
            <p:spPr>
              <a:xfrm>
                <a:off x="1857701" y="1828800"/>
                <a:ext cx="584064" cy="523220"/>
              </a:xfrm>
              <a:prstGeom prst="rect">
                <a:avLst/>
              </a:prstGeom>
              <a:noFill/>
            </p:spPr>
            <p:txBody>
              <a:bodyPr wrap="none" rtlCol="0">
                <a:spAutoFit/>
              </a:bodyPr>
              <a:lstStyle/>
              <a:p>
                <a:r>
                  <a:rPr lang="en-US" sz="2800" dirty="0" smtClean="0"/>
                  <a:t>52</a:t>
                </a:r>
                <a:endParaRPr lang="en-US" sz="2800" dirty="0"/>
              </a:p>
            </p:txBody>
          </p:sp>
          <p:cxnSp>
            <p:nvCxnSpPr>
              <p:cNvPr id="24" name="Straight Connector 23"/>
              <p:cNvCxnSpPr/>
              <p:nvPr/>
            </p:nvCxnSpPr>
            <p:spPr>
              <a:xfrm flipV="1">
                <a:off x="1828800" y="2352020"/>
                <a:ext cx="707563" cy="1018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1"/>
          <p:cNvGrpSpPr/>
          <p:nvPr/>
        </p:nvGrpSpPr>
        <p:grpSpPr>
          <a:xfrm>
            <a:off x="1447800" y="609600"/>
            <a:ext cx="6629400" cy="5029200"/>
            <a:chOff x="1447800" y="609600"/>
            <a:chExt cx="6629400" cy="5029200"/>
          </a:xfrm>
        </p:grpSpPr>
        <p:sp>
          <p:nvSpPr>
            <p:cNvPr id="3" name="5-Point Star 2"/>
            <p:cNvSpPr/>
            <p:nvPr/>
          </p:nvSpPr>
          <p:spPr>
            <a:xfrm>
              <a:off x="1447800" y="609600"/>
              <a:ext cx="6629400" cy="5029200"/>
            </a:xfrm>
            <a:prstGeom prst="star5">
              <a:avLst/>
            </a:prstGeom>
            <a:gradFill flip="none" rotWithShape="1">
              <a:gsLst>
                <a:gs pos="0">
                  <a:srgbClr val="3366FF"/>
                </a:gs>
                <a:gs pos="45000">
                  <a:srgbClr val="FFFFFF"/>
                </a:gs>
              </a:gsLst>
              <a:path path="circle">
                <a:fillToRect l="100000" t="100000"/>
              </a:path>
              <a:tileRect r="-100000" b="-10000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000" dirty="0">
                <a:solidFill>
                  <a:srgbClr val="000090"/>
                </a:solidFill>
              </a:endParaRPr>
            </a:p>
          </p:txBody>
        </p:sp>
        <p:sp>
          <p:nvSpPr>
            <p:cNvPr id="4" name="TextBox 3"/>
            <p:cNvSpPr txBox="1"/>
            <p:nvPr/>
          </p:nvSpPr>
          <p:spPr>
            <a:xfrm>
              <a:off x="2933700" y="2667000"/>
              <a:ext cx="3733800" cy="1077218"/>
            </a:xfrm>
            <a:prstGeom prst="rect">
              <a:avLst/>
            </a:prstGeom>
            <a:noFill/>
          </p:spPr>
          <p:txBody>
            <a:bodyPr wrap="square" rtlCol="0">
              <a:spAutoFit/>
            </a:bodyPr>
            <a:lstStyle/>
            <a:p>
              <a:pPr algn="ctr"/>
              <a:r>
                <a:rPr lang="en-US" sz="3200" b="1" dirty="0" smtClean="0">
                  <a:solidFill>
                    <a:srgbClr val="0000FF"/>
                  </a:solidFill>
                  <a:latin typeface="Georgia"/>
                  <a:cs typeface="Georgia"/>
                </a:rPr>
                <a:t>You’re Right! Great Job!</a:t>
              </a:r>
              <a:endParaRPr lang="en-US" sz="3200" b="1" dirty="0">
                <a:solidFill>
                  <a:srgbClr val="0000FF"/>
                </a:solidFill>
                <a:latin typeface="Georgia"/>
                <a:cs typeface="Georgia"/>
              </a:endParaRPr>
            </a:p>
          </p:txBody>
        </p:sp>
      </p:grpSp>
      <p:sp>
        <p:nvSpPr>
          <p:cNvPr id="5" name="Action Button: Home 4">
            <a:hlinkClick r:id="rId3" action="ppaction://hlinksldjump" highlightClick="1"/>
          </p:cNvPr>
          <p:cNvSpPr/>
          <p:nvPr/>
        </p:nvSpPr>
        <p:spPr>
          <a:xfrm>
            <a:off x="381000" y="5434584"/>
            <a:ext cx="1042416" cy="1042416"/>
          </a:xfrm>
          <a:prstGeom prst="actionButtonHo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Action Button: Custom 5">
            <a:hlinkClick r:id="rId4" action="ppaction://hlinksldjump" highlightClick="1"/>
          </p:cNvPr>
          <p:cNvSpPr/>
          <p:nvPr/>
        </p:nvSpPr>
        <p:spPr>
          <a:xfrm>
            <a:off x="7848600" y="5562600"/>
            <a:ext cx="1042416" cy="1042416"/>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Next</a:t>
            </a:r>
          </a:p>
          <a:p>
            <a:pPr algn="ctr"/>
            <a:r>
              <a:rPr lang="en-US" dirty="0" smtClean="0"/>
              <a:t>Lesson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2" name="Applause"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Double Wave 1">
            <a:hlinkClick r:id="rId3" action="ppaction://hlinksldjump">
              <a:snd r:embed="rId2" name="Ooooh"/>
            </a:hlinkClick>
          </p:cNvPr>
          <p:cNvSpPr/>
          <p:nvPr/>
        </p:nvSpPr>
        <p:spPr>
          <a:xfrm>
            <a:off x="1066800" y="1143000"/>
            <a:ext cx="6477000" cy="2743200"/>
          </a:xfrm>
          <a:prstGeom prst="doubleWave">
            <a:avLst/>
          </a:prstGeom>
          <a:gradFill flip="none" rotWithShape="1">
            <a:gsLst>
              <a:gs pos="0">
                <a:srgbClr val="3366FF"/>
              </a:gs>
              <a:gs pos="45000">
                <a:srgbClr val="FFFFFF"/>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smtClean="0">
                <a:solidFill>
                  <a:srgbClr val="000090"/>
                </a:solidFill>
              </a:rPr>
              <a:t>Try Again! </a:t>
            </a:r>
          </a:p>
          <a:p>
            <a:pPr algn="ctr"/>
            <a:r>
              <a:rPr lang="en-US" sz="5000" dirty="0" smtClean="0">
                <a:solidFill>
                  <a:srgbClr val="000090"/>
                </a:solidFill>
              </a:rPr>
              <a:t>You Can Do It!</a:t>
            </a:r>
            <a:endParaRPr lang="en-US" sz="5000" dirty="0">
              <a:solidFill>
                <a:srgbClr val="000090"/>
              </a:solidFill>
            </a:endParaRPr>
          </a:p>
        </p:txBody>
      </p:sp>
      <p:sp>
        <p:nvSpPr>
          <p:cNvPr id="3" name="Action Button: Home 2">
            <a:hlinkClick r:id="rId4" action="ppaction://hlinksldjump" highlightClick="1"/>
          </p:cNvPr>
          <p:cNvSpPr/>
          <p:nvPr/>
        </p:nvSpPr>
        <p:spPr>
          <a:xfrm>
            <a:off x="252984" y="5510784"/>
            <a:ext cx="1042416" cy="1042416"/>
          </a:xfrm>
          <a:prstGeom prst="actionButtonHo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Action Button: Custom 3">
            <a:hlinkClick r:id="rId5" action="ppaction://hlinksldjump" highlightClick="1"/>
          </p:cNvPr>
          <p:cNvSpPr/>
          <p:nvPr/>
        </p:nvSpPr>
        <p:spPr>
          <a:xfrm>
            <a:off x="7620000" y="5510784"/>
            <a:ext cx="1219200" cy="1042416"/>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Back to</a:t>
            </a:r>
          </a:p>
          <a:p>
            <a:pPr algn="ctr"/>
            <a:r>
              <a:rPr lang="en-US" dirty="0" smtClean="0"/>
              <a:t>Question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Oooo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2400" y="0"/>
            <a:ext cx="8229600" cy="944562"/>
          </a:xfrm>
        </p:spPr>
        <p:txBody>
          <a:bodyPr>
            <a:normAutofit/>
          </a:bodyPr>
          <a:lstStyle/>
          <a:p>
            <a:r>
              <a:rPr lang="en-US" sz="3600" dirty="0" smtClean="0"/>
              <a:t>Using Money to Understand Decimals</a:t>
            </a:r>
            <a:endParaRPr lang="en-US" sz="3600" dirty="0"/>
          </a:p>
        </p:txBody>
      </p:sp>
      <p:sp>
        <p:nvSpPr>
          <p:cNvPr id="3" name="Content Placeholder 2"/>
          <p:cNvSpPr>
            <a:spLocks noGrp="1"/>
          </p:cNvSpPr>
          <p:nvPr>
            <p:ph idx="4294967295"/>
          </p:nvPr>
        </p:nvSpPr>
        <p:spPr>
          <a:xfrm>
            <a:off x="381000" y="914400"/>
            <a:ext cx="8229600" cy="4724400"/>
          </a:xfrm>
        </p:spPr>
        <p:txBody>
          <a:bodyPr/>
          <a:lstStyle/>
          <a:p>
            <a:r>
              <a:rPr lang="en-US" dirty="0" smtClean="0">
                <a:solidFill>
                  <a:srgbClr val="FF0000"/>
                </a:solidFill>
              </a:rPr>
              <a:t>How are fractions and decimals related to money?</a:t>
            </a:r>
          </a:p>
          <a:p>
            <a:pPr marL="457200" indent="-457200">
              <a:buNone/>
            </a:pPr>
            <a:r>
              <a:rPr lang="en-US" dirty="0" smtClean="0"/>
              <a:t>Money can help you understand place value in decimals through hundredths.</a:t>
            </a:r>
          </a:p>
          <a:p>
            <a:pPr marL="457200" indent="-457200"/>
            <a:r>
              <a:rPr lang="en-US" dirty="0" smtClean="0"/>
              <a:t>First let’s review money:</a:t>
            </a:r>
          </a:p>
          <a:p>
            <a:pPr marL="457200" indent="-457200">
              <a:buNone/>
            </a:pPr>
            <a:endParaRPr lang="en-US" dirty="0"/>
          </a:p>
        </p:txBody>
      </p:sp>
      <p:pic>
        <p:nvPicPr>
          <p:cNvPr id="4" name="Picture 3"/>
          <p:cNvPicPr>
            <a:picLocks noChangeAspect="1"/>
          </p:cNvPicPr>
          <p:nvPr/>
        </p:nvPicPr>
        <p:blipFill>
          <a:blip r:embed="rId2"/>
          <a:stretch>
            <a:fillRect/>
          </a:stretch>
        </p:blipFill>
        <p:spPr>
          <a:xfrm>
            <a:off x="577850" y="2819400"/>
            <a:ext cx="1549400" cy="1549400"/>
          </a:xfrm>
          <a:prstGeom prst="ellipse">
            <a:avLst/>
          </a:prstGeom>
        </p:spPr>
      </p:pic>
      <p:pic>
        <p:nvPicPr>
          <p:cNvPr id="5" name="Picture 4"/>
          <p:cNvPicPr>
            <a:picLocks noChangeAspect="1"/>
          </p:cNvPicPr>
          <p:nvPr/>
        </p:nvPicPr>
        <p:blipFill>
          <a:blip r:embed="rId3"/>
          <a:stretch>
            <a:fillRect/>
          </a:stretch>
        </p:blipFill>
        <p:spPr>
          <a:xfrm>
            <a:off x="2933700" y="2905453"/>
            <a:ext cx="1143000" cy="1133147"/>
          </a:xfrm>
          <a:prstGeom prst="ellipse">
            <a:avLst/>
          </a:prstGeom>
        </p:spPr>
      </p:pic>
      <p:pic>
        <p:nvPicPr>
          <p:cNvPr id="6" name="Picture 5"/>
          <p:cNvPicPr>
            <a:picLocks noChangeAspect="1"/>
          </p:cNvPicPr>
          <p:nvPr/>
        </p:nvPicPr>
        <p:blipFill>
          <a:blip r:embed="rId4"/>
          <a:stretch>
            <a:fillRect/>
          </a:stretch>
        </p:blipFill>
        <p:spPr>
          <a:xfrm>
            <a:off x="5105400" y="2811456"/>
            <a:ext cx="1295400" cy="1311365"/>
          </a:xfrm>
          <a:prstGeom prst="ellipse">
            <a:avLst/>
          </a:prstGeom>
        </p:spPr>
      </p:pic>
      <p:pic>
        <p:nvPicPr>
          <p:cNvPr id="7" name="Picture 6"/>
          <p:cNvPicPr>
            <a:picLocks noChangeAspect="1"/>
          </p:cNvPicPr>
          <p:nvPr/>
        </p:nvPicPr>
        <p:blipFill>
          <a:blip r:embed="rId5"/>
          <a:srcRect b="6462"/>
          <a:stretch>
            <a:fillRect/>
          </a:stretch>
        </p:blipFill>
        <p:spPr>
          <a:xfrm>
            <a:off x="7340600" y="2819400"/>
            <a:ext cx="1270000" cy="1219200"/>
          </a:xfrm>
          <a:prstGeom prst="ellipse">
            <a:avLst/>
          </a:prstGeom>
        </p:spPr>
      </p:pic>
      <p:pic>
        <p:nvPicPr>
          <p:cNvPr id="8" name="Picture 7"/>
          <p:cNvPicPr>
            <a:picLocks noChangeAspect="1"/>
          </p:cNvPicPr>
          <p:nvPr/>
        </p:nvPicPr>
        <p:blipFill>
          <a:blip r:embed="rId6"/>
          <a:stretch>
            <a:fillRect/>
          </a:stretch>
        </p:blipFill>
        <p:spPr>
          <a:xfrm>
            <a:off x="1123950" y="5105400"/>
            <a:ext cx="3619500" cy="1567805"/>
          </a:xfrm>
          <a:prstGeom prst="rect">
            <a:avLst/>
          </a:prstGeom>
        </p:spPr>
      </p:pic>
      <p:sp>
        <p:nvSpPr>
          <p:cNvPr id="9" name="TextBox 8"/>
          <p:cNvSpPr txBox="1"/>
          <p:nvPr/>
        </p:nvSpPr>
        <p:spPr>
          <a:xfrm>
            <a:off x="228600" y="4343400"/>
            <a:ext cx="2349021" cy="461665"/>
          </a:xfrm>
          <a:prstGeom prst="rect">
            <a:avLst/>
          </a:prstGeom>
          <a:noFill/>
        </p:spPr>
        <p:txBody>
          <a:bodyPr wrap="none" rtlCol="0">
            <a:spAutoFit/>
          </a:bodyPr>
          <a:lstStyle/>
          <a:p>
            <a:r>
              <a:rPr lang="en-US" sz="2400" dirty="0" smtClean="0"/>
              <a:t>Quarter = $0.25</a:t>
            </a:r>
            <a:endParaRPr lang="en-US" sz="2400" dirty="0"/>
          </a:p>
        </p:txBody>
      </p:sp>
      <p:sp>
        <p:nvSpPr>
          <p:cNvPr id="10" name="TextBox 9"/>
          <p:cNvSpPr txBox="1"/>
          <p:nvPr/>
        </p:nvSpPr>
        <p:spPr>
          <a:xfrm>
            <a:off x="2514600" y="3957935"/>
            <a:ext cx="2023811" cy="461665"/>
          </a:xfrm>
          <a:prstGeom prst="rect">
            <a:avLst/>
          </a:prstGeom>
          <a:noFill/>
        </p:spPr>
        <p:txBody>
          <a:bodyPr wrap="none" rtlCol="0">
            <a:spAutoFit/>
          </a:bodyPr>
          <a:lstStyle/>
          <a:p>
            <a:r>
              <a:rPr lang="en-US" sz="2400" dirty="0" smtClean="0"/>
              <a:t>Dime = $0.10</a:t>
            </a:r>
            <a:endParaRPr lang="en-US" sz="2400" dirty="0"/>
          </a:p>
        </p:txBody>
      </p:sp>
      <p:sp>
        <p:nvSpPr>
          <p:cNvPr id="11" name="TextBox 10"/>
          <p:cNvSpPr txBox="1"/>
          <p:nvPr/>
        </p:nvSpPr>
        <p:spPr>
          <a:xfrm>
            <a:off x="4724400" y="4038600"/>
            <a:ext cx="2143586" cy="461665"/>
          </a:xfrm>
          <a:prstGeom prst="rect">
            <a:avLst/>
          </a:prstGeom>
          <a:noFill/>
        </p:spPr>
        <p:txBody>
          <a:bodyPr wrap="none" rtlCol="0">
            <a:spAutoFit/>
          </a:bodyPr>
          <a:lstStyle/>
          <a:p>
            <a:r>
              <a:rPr lang="en-US" sz="2400" dirty="0" smtClean="0"/>
              <a:t>Nickel = $0.05</a:t>
            </a:r>
            <a:endParaRPr lang="en-US" sz="2400" dirty="0"/>
          </a:p>
        </p:txBody>
      </p:sp>
      <p:sp>
        <p:nvSpPr>
          <p:cNvPr id="12" name="TextBox 11"/>
          <p:cNvSpPr txBox="1"/>
          <p:nvPr/>
        </p:nvSpPr>
        <p:spPr>
          <a:xfrm>
            <a:off x="6965699" y="4038600"/>
            <a:ext cx="2178301" cy="461665"/>
          </a:xfrm>
          <a:prstGeom prst="rect">
            <a:avLst/>
          </a:prstGeom>
          <a:noFill/>
        </p:spPr>
        <p:txBody>
          <a:bodyPr wrap="none" rtlCol="0">
            <a:spAutoFit/>
          </a:bodyPr>
          <a:lstStyle/>
          <a:p>
            <a:r>
              <a:rPr lang="en-US" sz="2400" dirty="0" smtClean="0"/>
              <a:t>Penny = $0.01</a:t>
            </a:r>
            <a:endParaRPr lang="en-US" sz="2400" dirty="0"/>
          </a:p>
        </p:txBody>
      </p:sp>
      <p:sp>
        <p:nvSpPr>
          <p:cNvPr id="13" name="TextBox 12"/>
          <p:cNvSpPr txBox="1"/>
          <p:nvPr/>
        </p:nvSpPr>
        <p:spPr>
          <a:xfrm>
            <a:off x="4724400" y="5715000"/>
            <a:ext cx="2366152" cy="461665"/>
          </a:xfrm>
          <a:prstGeom prst="rect">
            <a:avLst/>
          </a:prstGeom>
          <a:noFill/>
        </p:spPr>
        <p:txBody>
          <a:bodyPr wrap="none" rtlCol="0">
            <a:spAutoFit/>
          </a:bodyPr>
          <a:lstStyle/>
          <a:p>
            <a:r>
              <a:rPr lang="en-US" sz="2400" dirty="0" smtClean="0"/>
              <a:t>1 Dollar = $1.00</a:t>
            </a:r>
            <a:endParaRPr lang="en-US" sz="2400" dirty="0"/>
          </a:p>
        </p:txBody>
      </p:sp>
      <p:sp>
        <p:nvSpPr>
          <p:cNvPr id="14" name="Action Button: Forward or Next 13">
            <a:hlinkClick r:id="" action="ppaction://hlinkshowjump?jump=nextslide" highlightClick="1"/>
          </p:cNvPr>
          <p:cNvSpPr/>
          <p:nvPr/>
        </p:nvSpPr>
        <p:spPr>
          <a:xfrm>
            <a:off x="8269676" y="5943600"/>
            <a:ext cx="681848" cy="609600"/>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2996476" y="2209800"/>
            <a:ext cx="2594806" cy="1323439"/>
          </a:xfrm>
          <a:prstGeom prst="rect">
            <a:avLst/>
          </a:prstGeom>
          <a:noFill/>
        </p:spPr>
        <p:txBody>
          <a:bodyPr wrap="none" rtlCol="0">
            <a:spAutoFit/>
          </a:bodyPr>
          <a:lstStyle/>
          <a:p>
            <a:pPr algn="ctr"/>
            <a:r>
              <a:rPr lang="en-US" sz="2000" dirty="0" smtClean="0">
                <a:solidFill>
                  <a:srgbClr val="FFFF00"/>
                </a:solidFill>
              </a:rPr>
              <a:t>1 Dollar = </a:t>
            </a:r>
          </a:p>
          <a:p>
            <a:pPr algn="ctr"/>
            <a:r>
              <a:rPr lang="en-US" sz="2000" dirty="0" smtClean="0"/>
              <a:t>$1.00</a:t>
            </a:r>
          </a:p>
          <a:p>
            <a:pPr algn="ctr"/>
            <a:r>
              <a:rPr lang="en-US" sz="2000" dirty="0" smtClean="0"/>
              <a:t>100 hundred pennies</a:t>
            </a:r>
          </a:p>
          <a:p>
            <a:pPr algn="ctr"/>
            <a:r>
              <a:rPr lang="en-US" sz="2000" dirty="0" smtClean="0"/>
              <a:t>10 dimes</a:t>
            </a:r>
          </a:p>
        </p:txBody>
      </p:sp>
      <p:sp>
        <p:nvSpPr>
          <p:cNvPr id="4" name="TextBox 3"/>
          <p:cNvSpPr txBox="1"/>
          <p:nvPr/>
        </p:nvSpPr>
        <p:spPr>
          <a:xfrm>
            <a:off x="4756628" y="886361"/>
            <a:ext cx="3849030" cy="1323439"/>
          </a:xfrm>
          <a:prstGeom prst="rect">
            <a:avLst/>
          </a:prstGeom>
          <a:noFill/>
        </p:spPr>
        <p:txBody>
          <a:bodyPr wrap="none" rtlCol="0">
            <a:spAutoFit/>
          </a:bodyPr>
          <a:lstStyle/>
          <a:p>
            <a:pPr algn="ctr"/>
            <a:r>
              <a:rPr lang="en-US" sz="2000" dirty="0" smtClean="0">
                <a:solidFill>
                  <a:srgbClr val="FFFF00"/>
                </a:solidFill>
              </a:rPr>
              <a:t>Dime = </a:t>
            </a:r>
          </a:p>
          <a:p>
            <a:pPr algn="ctr"/>
            <a:r>
              <a:rPr lang="en-US" sz="2000" dirty="0" smtClean="0"/>
              <a:t>10 dimes are equal to a dollar</a:t>
            </a:r>
          </a:p>
          <a:p>
            <a:pPr algn="ctr"/>
            <a:r>
              <a:rPr lang="en-US" sz="2000" dirty="0" smtClean="0"/>
              <a:t>A dime is </a:t>
            </a:r>
            <a:r>
              <a:rPr lang="en-US" sz="2000" u="sng" dirty="0" smtClean="0"/>
              <a:t>one tenth </a:t>
            </a:r>
            <a:r>
              <a:rPr lang="en-US" sz="2000" dirty="0" smtClean="0"/>
              <a:t>of a dollar</a:t>
            </a:r>
          </a:p>
          <a:p>
            <a:pPr algn="ctr"/>
            <a:r>
              <a:rPr lang="en-US" sz="2000" dirty="0" smtClean="0"/>
              <a:t>Each dime has a  value of $0.10</a:t>
            </a:r>
            <a:endParaRPr lang="en-US" sz="2000" dirty="0"/>
          </a:p>
        </p:txBody>
      </p:sp>
      <p:sp>
        <p:nvSpPr>
          <p:cNvPr id="5" name="TextBox 4"/>
          <p:cNvSpPr txBox="1"/>
          <p:nvPr/>
        </p:nvSpPr>
        <p:spPr>
          <a:xfrm>
            <a:off x="-20122" y="838200"/>
            <a:ext cx="4314001" cy="1323439"/>
          </a:xfrm>
          <a:prstGeom prst="rect">
            <a:avLst/>
          </a:prstGeom>
          <a:noFill/>
        </p:spPr>
        <p:txBody>
          <a:bodyPr wrap="none" rtlCol="0">
            <a:spAutoFit/>
          </a:bodyPr>
          <a:lstStyle/>
          <a:p>
            <a:pPr algn="ctr"/>
            <a:r>
              <a:rPr lang="en-US" sz="2000" dirty="0" smtClean="0">
                <a:solidFill>
                  <a:srgbClr val="FFFF00"/>
                </a:solidFill>
              </a:rPr>
              <a:t>Penny = </a:t>
            </a:r>
          </a:p>
          <a:p>
            <a:pPr algn="ctr"/>
            <a:r>
              <a:rPr lang="en-US" sz="2000" dirty="0" smtClean="0"/>
              <a:t>100 pennies are equal to a dollar</a:t>
            </a:r>
          </a:p>
          <a:p>
            <a:pPr algn="ctr"/>
            <a:r>
              <a:rPr lang="en-US" sz="2000" dirty="0" smtClean="0"/>
              <a:t>A penny is </a:t>
            </a:r>
            <a:r>
              <a:rPr lang="en-US" sz="2000" u="sng" dirty="0" smtClean="0"/>
              <a:t>one hundredth </a:t>
            </a:r>
            <a:r>
              <a:rPr lang="en-US" sz="2000" dirty="0" smtClean="0"/>
              <a:t>of a dollar</a:t>
            </a:r>
          </a:p>
          <a:p>
            <a:pPr algn="ctr"/>
            <a:r>
              <a:rPr lang="en-US" sz="2000" dirty="0" smtClean="0"/>
              <a:t>Each penny has a value of $0.01</a:t>
            </a:r>
            <a:endParaRPr lang="en-US" sz="2000" dirty="0"/>
          </a:p>
        </p:txBody>
      </p:sp>
      <p:sp>
        <p:nvSpPr>
          <p:cNvPr id="6" name="TextBox 5"/>
          <p:cNvSpPr txBox="1"/>
          <p:nvPr/>
        </p:nvSpPr>
        <p:spPr>
          <a:xfrm>
            <a:off x="2286000" y="152400"/>
            <a:ext cx="4625585" cy="584776"/>
          </a:xfrm>
          <a:prstGeom prst="rect">
            <a:avLst/>
          </a:prstGeom>
          <a:noFill/>
        </p:spPr>
        <p:txBody>
          <a:bodyPr wrap="none" rtlCol="0">
            <a:spAutoFit/>
          </a:bodyPr>
          <a:lstStyle/>
          <a:p>
            <a:r>
              <a:rPr lang="en-US" sz="3200" dirty="0" smtClean="0"/>
              <a:t>Think About Place Value</a:t>
            </a:r>
            <a:endParaRPr lang="en-US" sz="3200" dirty="0"/>
          </a:p>
        </p:txBody>
      </p:sp>
      <p:sp>
        <p:nvSpPr>
          <p:cNvPr id="7" name="TextBox 6"/>
          <p:cNvSpPr txBox="1"/>
          <p:nvPr/>
        </p:nvSpPr>
        <p:spPr>
          <a:xfrm>
            <a:off x="1981200" y="3821668"/>
            <a:ext cx="5332059" cy="400110"/>
          </a:xfrm>
          <a:prstGeom prst="rect">
            <a:avLst/>
          </a:prstGeom>
          <a:noFill/>
        </p:spPr>
        <p:txBody>
          <a:bodyPr wrap="none" rtlCol="0">
            <a:spAutoFit/>
          </a:bodyPr>
          <a:lstStyle/>
          <a:p>
            <a:r>
              <a:rPr lang="en-US" sz="2000" dirty="0" smtClean="0">
                <a:solidFill>
                  <a:srgbClr val="FFFF00"/>
                </a:solidFill>
              </a:rPr>
              <a:t>Look at the place value for the amount $2.58:</a:t>
            </a:r>
            <a:endParaRPr lang="en-US" sz="2000" dirty="0">
              <a:solidFill>
                <a:srgbClr val="FFFF00"/>
              </a:solidFill>
            </a:endParaRPr>
          </a:p>
        </p:txBody>
      </p:sp>
      <p:sp>
        <p:nvSpPr>
          <p:cNvPr id="8" name="TextBox 7"/>
          <p:cNvSpPr txBox="1"/>
          <p:nvPr/>
        </p:nvSpPr>
        <p:spPr>
          <a:xfrm>
            <a:off x="3438902" y="4292024"/>
            <a:ext cx="2366078" cy="646331"/>
          </a:xfrm>
          <a:prstGeom prst="rect">
            <a:avLst/>
          </a:prstGeom>
          <a:noFill/>
        </p:spPr>
        <p:txBody>
          <a:bodyPr wrap="none" rtlCol="0">
            <a:spAutoFit/>
          </a:bodyPr>
          <a:lstStyle/>
          <a:p>
            <a:r>
              <a:rPr lang="en-US" sz="3600" dirty="0" smtClean="0"/>
              <a:t>$  2  .  5  8</a:t>
            </a:r>
            <a:endParaRPr lang="en-US" sz="3600" dirty="0"/>
          </a:p>
        </p:txBody>
      </p:sp>
      <p:cxnSp>
        <p:nvCxnSpPr>
          <p:cNvPr id="13" name="Straight Arrow Connector 12"/>
          <p:cNvCxnSpPr/>
          <p:nvPr/>
        </p:nvCxnSpPr>
        <p:spPr>
          <a:xfrm rot="5400000" flipH="1" flipV="1">
            <a:off x="3549317" y="5046639"/>
            <a:ext cx="548045" cy="33147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a:endCxn id="8" idx="2"/>
          </p:cNvCxnSpPr>
          <p:nvPr/>
        </p:nvCxnSpPr>
        <p:spPr>
          <a:xfrm rot="16200000" flipV="1">
            <a:off x="4359857" y="5200440"/>
            <a:ext cx="548841" cy="2467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rot="16200000" flipV="1">
            <a:off x="5112020" y="5007934"/>
            <a:ext cx="548842" cy="40968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rot="10800000">
            <a:off x="5804982" y="4938358"/>
            <a:ext cx="672019" cy="39564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2907026" y="5334000"/>
            <a:ext cx="902974" cy="646331"/>
          </a:xfrm>
          <a:prstGeom prst="rect">
            <a:avLst/>
          </a:prstGeom>
          <a:noFill/>
        </p:spPr>
        <p:txBody>
          <a:bodyPr wrap="none" rtlCol="0">
            <a:spAutoFit/>
          </a:bodyPr>
          <a:lstStyle/>
          <a:p>
            <a:pPr algn="ctr"/>
            <a:r>
              <a:rPr lang="en-US" dirty="0" smtClean="0"/>
              <a:t>Dollars</a:t>
            </a:r>
          </a:p>
          <a:p>
            <a:pPr algn="ctr"/>
            <a:r>
              <a:rPr lang="en-US" dirty="0" smtClean="0"/>
              <a:t>Ones</a:t>
            </a:r>
            <a:endParaRPr lang="en-US" dirty="0"/>
          </a:p>
        </p:txBody>
      </p:sp>
      <p:cxnSp>
        <p:nvCxnSpPr>
          <p:cNvPr id="31" name="Straight Arrow Connector 30"/>
          <p:cNvCxnSpPr/>
          <p:nvPr/>
        </p:nvCxnSpPr>
        <p:spPr>
          <a:xfrm>
            <a:off x="2514600" y="4648200"/>
            <a:ext cx="6858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3" name="TextBox 32"/>
          <p:cNvSpPr txBox="1"/>
          <p:nvPr/>
        </p:nvSpPr>
        <p:spPr>
          <a:xfrm>
            <a:off x="1277107" y="4431268"/>
            <a:ext cx="1313693" cy="369332"/>
          </a:xfrm>
          <a:prstGeom prst="rect">
            <a:avLst/>
          </a:prstGeom>
          <a:noFill/>
        </p:spPr>
        <p:txBody>
          <a:bodyPr wrap="none" rtlCol="0">
            <a:spAutoFit/>
          </a:bodyPr>
          <a:lstStyle/>
          <a:p>
            <a:r>
              <a:rPr lang="en-US" dirty="0" smtClean="0"/>
              <a:t>Dollar Sign</a:t>
            </a:r>
            <a:endParaRPr lang="en-US" dirty="0"/>
          </a:p>
        </p:txBody>
      </p:sp>
      <p:sp>
        <p:nvSpPr>
          <p:cNvPr id="34" name="TextBox 33"/>
          <p:cNvSpPr txBox="1"/>
          <p:nvPr/>
        </p:nvSpPr>
        <p:spPr>
          <a:xfrm>
            <a:off x="4114800" y="5410200"/>
            <a:ext cx="1018390" cy="646331"/>
          </a:xfrm>
          <a:prstGeom prst="rect">
            <a:avLst/>
          </a:prstGeom>
          <a:noFill/>
        </p:spPr>
        <p:txBody>
          <a:bodyPr wrap="none" rtlCol="0">
            <a:spAutoFit/>
          </a:bodyPr>
          <a:lstStyle/>
          <a:p>
            <a:pPr algn="ctr"/>
            <a:r>
              <a:rPr lang="en-US" dirty="0" smtClean="0"/>
              <a:t>Decimal </a:t>
            </a:r>
          </a:p>
          <a:p>
            <a:pPr algn="ctr"/>
            <a:r>
              <a:rPr lang="en-US" dirty="0" smtClean="0"/>
              <a:t>Point</a:t>
            </a:r>
            <a:endParaRPr lang="en-US" dirty="0"/>
          </a:p>
        </p:txBody>
      </p:sp>
      <p:sp>
        <p:nvSpPr>
          <p:cNvPr id="35" name="TextBox 34"/>
          <p:cNvSpPr txBox="1"/>
          <p:nvPr/>
        </p:nvSpPr>
        <p:spPr>
          <a:xfrm>
            <a:off x="5181600" y="5410200"/>
            <a:ext cx="864765" cy="646331"/>
          </a:xfrm>
          <a:prstGeom prst="rect">
            <a:avLst/>
          </a:prstGeom>
          <a:noFill/>
        </p:spPr>
        <p:txBody>
          <a:bodyPr wrap="none" rtlCol="0">
            <a:spAutoFit/>
          </a:bodyPr>
          <a:lstStyle/>
          <a:p>
            <a:pPr algn="ctr"/>
            <a:r>
              <a:rPr lang="en-US" dirty="0" smtClean="0"/>
              <a:t>Dimes</a:t>
            </a:r>
          </a:p>
          <a:p>
            <a:pPr algn="ctr"/>
            <a:r>
              <a:rPr lang="en-US" dirty="0" smtClean="0"/>
              <a:t>Tenths</a:t>
            </a:r>
            <a:endParaRPr lang="en-US" dirty="0"/>
          </a:p>
        </p:txBody>
      </p:sp>
      <p:sp>
        <p:nvSpPr>
          <p:cNvPr id="37" name="TextBox 36"/>
          <p:cNvSpPr txBox="1"/>
          <p:nvPr/>
        </p:nvSpPr>
        <p:spPr>
          <a:xfrm>
            <a:off x="6248400" y="5105400"/>
            <a:ext cx="1378052" cy="646331"/>
          </a:xfrm>
          <a:prstGeom prst="rect">
            <a:avLst/>
          </a:prstGeom>
          <a:noFill/>
        </p:spPr>
        <p:txBody>
          <a:bodyPr wrap="none" rtlCol="0">
            <a:spAutoFit/>
          </a:bodyPr>
          <a:lstStyle/>
          <a:p>
            <a:pPr algn="ctr"/>
            <a:r>
              <a:rPr lang="en-US" dirty="0" smtClean="0"/>
              <a:t>Pennies</a:t>
            </a:r>
          </a:p>
          <a:p>
            <a:pPr algn="ctr"/>
            <a:r>
              <a:rPr lang="en-US" dirty="0" smtClean="0"/>
              <a:t>Hundredths</a:t>
            </a:r>
            <a:endParaRPr lang="en-US" dirty="0"/>
          </a:p>
        </p:txBody>
      </p:sp>
      <p:grpSp>
        <p:nvGrpSpPr>
          <p:cNvPr id="42" name="Group 41"/>
          <p:cNvGrpSpPr/>
          <p:nvPr/>
        </p:nvGrpSpPr>
        <p:grpSpPr>
          <a:xfrm>
            <a:off x="838200" y="2209800"/>
            <a:ext cx="698178" cy="842665"/>
            <a:chOff x="838200" y="2895600"/>
            <a:chExt cx="698178" cy="842665"/>
          </a:xfrm>
        </p:grpSpPr>
        <p:sp>
          <p:nvSpPr>
            <p:cNvPr id="38" name="TextBox 37"/>
            <p:cNvSpPr txBox="1"/>
            <p:nvPr/>
          </p:nvSpPr>
          <p:spPr>
            <a:xfrm>
              <a:off x="1015763" y="2895600"/>
              <a:ext cx="355837" cy="461665"/>
            </a:xfrm>
            <a:prstGeom prst="rect">
              <a:avLst/>
            </a:prstGeom>
            <a:noFill/>
          </p:spPr>
          <p:txBody>
            <a:bodyPr wrap="none" rtlCol="0">
              <a:spAutoFit/>
            </a:bodyPr>
            <a:lstStyle/>
            <a:p>
              <a:r>
                <a:rPr lang="en-US" sz="2400" dirty="0" smtClean="0"/>
                <a:t>1</a:t>
              </a:r>
              <a:endParaRPr lang="en-US" sz="2400" dirty="0"/>
            </a:p>
          </p:txBody>
        </p:sp>
        <p:sp>
          <p:nvSpPr>
            <p:cNvPr id="39" name="TextBox 38"/>
            <p:cNvSpPr txBox="1"/>
            <p:nvPr/>
          </p:nvSpPr>
          <p:spPr>
            <a:xfrm>
              <a:off x="838200" y="3276600"/>
              <a:ext cx="698178" cy="461665"/>
            </a:xfrm>
            <a:prstGeom prst="rect">
              <a:avLst/>
            </a:prstGeom>
            <a:noFill/>
          </p:spPr>
          <p:txBody>
            <a:bodyPr wrap="none" rtlCol="0">
              <a:spAutoFit/>
            </a:bodyPr>
            <a:lstStyle/>
            <a:p>
              <a:r>
                <a:rPr lang="en-US" sz="2400" dirty="0" smtClean="0"/>
                <a:t>100</a:t>
              </a:r>
              <a:endParaRPr lang="en-US" sz="2400" dirty="0"/>
            </a:p>
          </p:txBody>
        </p:sp>
        <p:cxnSp>
          <p:nvCxnSpPr>
            <p:cNvPr id="41" name="Straight Connector 40"/>
            <p:cNvCxnSpPr/>
            <p:nvPr/>
          </p:nvCxnSpPr>
          <p:spPr>
            <a:xfrm>
              <a:off x="838200" y="3357265"/>
              <a:ext cx="698178"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43" name="Group 42"/>
          <p:cNvGrpSpPr/>
          <p:nvPr/>
        </p:nvGrpSpPr>
        <p:grpSpPr>
          <a:xfrm>
            <a:off x="7074222" y="2209800"/>
            <a:ext cx="698178" cy="842665"/>
            <a:chOff x="838200" y="2895600"/>
            <a:chExt cx="698178" cy="842665"/>
          </a:xfrm>
        </p:grpSpPr>
        <p:sp>
          <p:nvSpPr>
            <p:cNvPr id="44" name="TextBox 43"/>
            <p:cNvSpPr txBox="1"/>
            <p:nvPr/>
          </p:nvSpPr>
          <p:spPr>
            <a:xfrm>
              <a:off x="1061993" y="2895600"/>
              <a:ext cx="355837" cy="461665"/>
            </a:xfrm>
            <a:prstGeom prst="rect">
              <a:avLst/>
            </a:prstGeom>
            <a:noFill/>
          </p:spPr>
          <p:txBody>
            <a:bodyPr wrap="none" rtlCol="0">
              <a:spAutoFit/>
            </a:bodyPr>
            <a:lstStyle/>
            <a:p>
              <a:r>
                <a:rPr lang="en-US" sz="2400" dirty="0" smtClean="0"/>
                <a:t>1</a:t>
              </a:r>
              <a:endParaRPr lang="en-US" sz="2400" dirty="0"/>
            </a:p>
          </p:txBody>
        </p:sp>
        <p:sp>
          <p:nvSpPr>
            <p:cNvPr id="45" name="TextBox 44"/>
            <p:cNvSpPr txBox="1"/>
            <p:nvPr/>
          </p:nvSpPr>
          <p:spPr>
            <a:xfrm>
              <a:off x="967023" y="3276600"/>
              <a:ext cx="527007" cy="461665"/>
            </a:xfrm>
            <a:prstGeom prst="rect">
              <a:avLst/>
            </a:prstGeom>
            <a:noFill/>
          </p:spPr>
          <p:txBody>
            <a:bodyPr wrap="none" rtlCol="0">
              <a:spAutoFit/>
            </a:bodyPr>
            <a:lstStyle/>
            <a:p>
              <a:r>
                <a:rPr lang="en-US" sz="2400" dirty="0" smtClean="0"/>
                <a:t>10</a:t>
              </a:r>
              <a:endParaRPr lang="en-US" sz="2400" dirty="0"/>
            </a:p>
          </p:txBody>
        </p:sp>
        <p:cxnSp>
          <p:nvCxnSpPr>
            <p:cNvPr id="46" name="Straight Connector 45"/>
            <p:cNvCxnSpPr/>
            <p:nvPr/>
          </p:nvCxnSpPr>
          <p:spPr>
            <a:xfrm>
              <a:off x="838200" y="3357265"/>
              <a:ext cx="698178"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48" name="Straight Arrow Connector 47"/>
          <p:cNvCxnSpPr/>
          <p:nvPr/>
        </p:nvCxnSpPr>
        <p:spPr>
          <a:xfrm rot="10800000" flipV="1">
            <a:off x="1536378" y="1752600"/>
            <a:ext cx="749622" cy="685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1" name="Straight Arrow Connector 50"/>
          <p:cNvCxnSpPr/>
          <p:nvPr/>
        </p:nvCxnSpPr>
        <p:spPr>
          <a:xfrm rot="16200000" flipH="1">
            <a:off x="6547011" y="1911189"/>
            <a:ext cx="685800" cy="36862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3" name="Action Button: Forward or Next 52">
            <a:hlinkClick r:id="" action="ppaction://hlinkshowjump?jump=nextslide" highlightClick="1"/>
          </p:cNvPr>
          <p:cNvSpPr/>
          <p:nvPr/>
        </p:nvSpPr>
        <p:spPr>
          <a:xfrm>
            <a:off x="8300858" y="5980331"/>
            <a:ext cx="609600" cy="649069"/>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1496351" y="329624"/>
            <a:ext cx="5514049" cy="584776"/>
          </a:xfrm>
          <a:prstGeom prst="rect">
            <a:avLst/>
          </a:prstGeom>
          <a:noFill/>
        </p:spPr>
        <p:txBody>
          <a:bodyPr wrap="none" rtlCol="0">
            <a:spAutoFit/>
          </a:bodyPr>
          <a:lstStyle/>
          <a:p>
            <a:r>
              <a:rPr lang="en-US" sz="3200" dirty="0" smtClean="0"/>
              <a:t>Different Ways to Write $2.58</a:t>
            </a:r>
            <a:endParaRPr lang="en-US" sz="3200" dirty="0"/>
          </a:p>
        </p:txBody>
      </p:sp>
      <p:sp>
        <p:nvSpPr>
          <p:cNvPr id="3" name="TextBox 2"/>
          <p:cNvSpPr txBox="1"/>
          <p:nvPr/>
        </p:nvSpPr>
        <p:spPr>
          <a:xfrm>
            <a:off x="609600" y="1104036"/>
            <a:ext cx="8001000" cy="5262979"/>
          </a:xfrm>
          <a:prstGeom prst="rect">
            <a:avLst/>
          </a:prstGeom>
          <a:noFill/>
        </p:spPr>
        <p:txBody>
          <a:bodyPr wrap="square" rtlCol="0">
            <a:spAutoFit/>
          </a:bodyPr>
          <a:lstStyle/>
          <a:p>
            <a:r>
              <a:rPr lang="en-US" sz="2400" dirty="0" smtClean="0">
                <a:solidFill>
                  <a:srgbClr val="FFFF00"/>
                </a:solidFill>
              </a:rPr>
              <a:t>Standard Form: </a:t>
            </a:r>
            <a:r>
              <a:rPr lang="en-US" sz="2400" dirty="0" smtClean="0"/>
              <a:t>$2.58</a:t>
            </a:r>
          </a:p>
          <a:p>
            <a:endParaRPr lang="en-US" sz="2400" dirty="0" smtClean="0"/>
          </a:p>
          <a:p>
            <a:r>
              <a:rPr lang="en-US" sz="2400" dirty="0" smtClean="0">
                <a:solidFill>
                  <a:srgbClr val="FFFF00"/>
                </a:solidFill>
              </a:rPr>
              <a:t>Word Form: </a:t>
            </a:r>
            <a:r>
              <a:rPr lang="en-US" sz="2400" dirty="0" smtClean="0"/>
              <a:t>Two dollars and fifty eight cents.  (The decimal point is read by saying “AND.”  Two dollars AND fifty eight cents. </a:t>
            </a:r>
          </a:p>
          <a:p>
            <a:endParaRPr lang="en-US" sz="2400" dirty="0" smtClean="0"/>
          </a:p>
          <a:p>
            <a:r>
              <a:rPr lang="en-US" sz="2400" dirty="0" smtClean="0">
                <a:solidFill>
                  <a:srgbClr val="FFFF00"/>
                </a:solidFill>
              </a:rPr>
              <a:t>Expanded Form: </a:t>
            </a:r>
            <a:r>
              <a:rPr lang="en-US" sz="2400" dirty="0" smtClean="0"/>
              <a:t>2 dollars + 5 dimes + 8 pennies</a:t>
            </a:r>
          </a:p>
          <a:p>
            <a:r>
              <a:rPr lang="en-US" sz="2400" dirty="0" smtClean="0"/>
              <a:t>				       2 ones   + 5  tenths + 8 hundredths</a:t>
            </a:r>
          </a:p>
          <a:p>
            <a:endParaRPr lang="en-US" sz="2400" dirty="0" smtClean="0"/>
          </a:p>
          <a:p>
            <a:r>
              <a:rPr lang="en-US" sz="2400" dirty="0" smtClean="0"/>
              <a:t>Dollars = Ones</a:t>
            </a:r>
          </a:p>
          <a:p>
            <a:endParaRPr lang="en-US" sz="2400" dirty="0" smtClean="0"/>
          </a:p>
          <a:p>
            <a:r>
              <a:rPr lang="en-US" sz="2400" dirty="0" smtClean="0"/>
              <a:t>Dimes = Tenths</a:t>
            </a:r>
          </a:p>
          <a:p>
            <a:endParaRPr lang="en-US" sz="2400" dirty="0" smtClean="0"/>
          </a:p>
          <a:p>
            <a:r>
              <a:rPr lang="en-US" sz="2400" dirty="0" smtClean="0"/>
              <a:t>Pennies = Hundredths</a:t>
            </a:r>
            <a:endParaRPr lang="en-US" sz="2400" dirty="0"/>
          </a:p>
        </p:txBody>
      </p:sp>
      <p:sp>
        <p:nvSpPr>
          <p:cNvPr id="4" name="Action Button: Forward or Next 3">
            <a:hlinkClick r:id="" action="ppaction://hlinkshowjump?jump=nextslide" highlightClick="1"/>
          </p:cNvPr>
          <p:cNvSpPr/>
          <p:nvPr/>
        </p:nvSpPr>
        <p:spPr>
          <a:xfrm>
            <a:off x="8241792" y="6019414"/>
            <a:ext cx="737616" cy="695201"/>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1905000" y="411540"/>
            <a:ext cx="4570482" cy="1569660"/>
          </a:xfrm>
          <a:prstGeom prst="rect">
            <a:avLst/>
          </a:prstGeom>
          <a:noFill/>
        </p:spPr>
        <p:txBody>
          <a:bodyPr wrap="none" rtlCol="0">
            <a:spAutoFit/>
          </a:bodyPr>
          <a:lstStyle/>
          <a:p>
            <a:pPr algn="ctr"/>
            <a:r>
              <a:rPr lang="en-US" sz="2400" dirty="0" smtClean="0">
                <a:solidFill>
                  <a:srgbClr val="FFFF00"/>
                </a:solidFill>
              </a:rPr>
              <a:t>Quarters =</a:t>
            </a:r>
          </a:p>
          <a:p>
            <a:pPr algn="ctr"/>
            <a:r>
              <a:rPr lang="en-US" sz="2400" dirty="0" smtClean="0"/>
              <a:t>Four quarters make a dollar</a:t>
            </a:r>
          </a:p>
          <a:p>
            <a:pPr algn="ctr"/>
            <a:endParaRPr lang="en-US" sz="2400" dirty="0" smtClean="0"/>
          </a:p>
          <a:p>
            <a:pPr algn="ctr"/>
            <a:r>
              <a:rPr lang="en-US" sz="2400" dirty="0" smtClean="0"/>
              <a:t>Each quarter Is           of a dollar</a:t>
            </a:r>
            <a:endParaRPr lang="en-US" sz="2400" dirty="0"/>
          </a:p>
        </p:txBody>
      </p:sp>
      <p:grpSp>
        <p:nvGrpSpPr>
          <p:cNvPr id="3" name="Group 2"/>
          <p:cNvGrpSpPr/>
          <p:nvPr/>
        </p:nvGrpSpPr>
        <p:grpSpPr>
          <a:xfrm>
            <a:off x="4178622" y="1295400"/>
            <a:ext cx="698178" cy="842665"/>
            <a:chOff x="838200" y="2895600"/>
            <a:chExt cx="698178" cy="842665"/>
          </a:xfrm>
        </p:grpSpPr>
        <p:sp>
          <p:nvSpPr>
            <p:cNvPr id="4" name="TextBox 3"/>
            <p:cNvSpPr txBox="1"/>
            <p:nvPr/>
          </p:nvSpPr>
          <p:spPr>
            <a:xfrm>
              <a:off x="990600" y="2895600"/>
              <a:ext cx="355837" cy="461665"/>
            </a:xfrm>
            <a:prstGeom prst="rect">
              <a:avLst/>
            </a:prstGeom>
            <a:noFill/>
          </p:spPr>
          <p:txBody>
            <a:bodyPr wrap="none" rtlCol="0">
              <a:spAutoFit/>
            </a:bodyPr>
            <a:lstStyle/>
            <a:p>
              <a:r>
                <a:rPr lang="en-US" sz="2400" dirty="0" smtClean="0"/>
                <a:t>1</a:t>
              </a:r>
              <a:endParaRPr lang="en-US" sz="2400" dirty="0"/>
            </a:p>
          </p:txBody>
        </p:sp>
        <p:sp>
          <p:nvSpPr>
            <p:cNvPr id="5" name="TextBox 4"/>
            <p:cNvSpPr txBox="1"/>
            <p:nvPr/>
          </p:nvSpPr>
          <p:spPr>
            <a:xfrm>
              <a:off x="990600" y="3276600"/>
              <a:ext cx="355837" cy="461665"/>
            </a:xfrm>
            <a:prstGeom prst="rect">
              <a:avLst/>
            </a:prstGeom>
            <a:noFill/>
          </p:spPr>
          <p:txBody>
            <a:bodyPr wrap="none" rtlCol="0">
              <a:spAutoFit/>
            </a:bodyPr>
            <a:lstStyle/>
            <a:p>
              <a:r>
                <a:rPr lang="en-US" sz="2400" dirty="0" smtClean="0"/>
                <a:t>4</a:t>
              </a:r>
              <a:endParaRPr lang="en-US" sz="2400" dirty="0"/>
            </a:p>
          </p:txBody>
        </p:sp>
        <p:cxnSp>
          <p:nvCxnSpPr>
            <p:cNvPr id="6" name="Straight Connector 5"/>
            <p:cNvCxnSpPr/>
            <p:nvPr/>
          </p:nvCxnSpPr>
          <p:spPr>
            <a:xfrm>
              <a:off x="838200" y="3357265"/>
              <a:ext cx="698178"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a:off x="2209800" y="2133600"/>
            <a:ext cx="4362171" cy="844253"/>
            <a:chOff x="2133600" y="3048000"/>
            <a:chExt cx="4362171" cy="844253"/>
          </a:xfrm>
        </p:grpSpPr>
        <p:grpSp>
          <p:nvGrpSpPr>
            <p:cNvPr id="7" name="Group 6"/>
            <p:cNvGrpSpPr/>
            <p:nvPr/>
          </p:nvGrpSpPr>
          <p:grpSpPr>
            <a:xfrm>
              <a:off x="2133600" y="3049588"/>
              <a:ext cx="698178" cy="842665"/>
              <a:chOff x="838200" y="2895600"/>
              <a:chExt cx="698178" cy="842665"/>
            </a:xfrm>
          </p:grpSpPr>
          <p:sp>
            <p:nvSpPr>
              <p:cNvPr id="8" name="TextBox 7"/>
              <p:cNvSpPr txBox="1"/>
              <p:nvPr/>
            </p:nvSpPr>
            <p:spPr>
              <a:xfrm>
                <a:off x="990600" y="2895600"/>
                <a:ext cx="355837" cy="461665"/>
              </a:xfrm>
              <a:prstGeom prst="rect">
                <a:avLst/>
              </a:prstGeom>
              <a:noFill/>
            </p:spPr>
            <p:txBody>
              <a:bodyPr wrap="none" rtlCol="0">
                <a:spAutoFit/>
              </a:bodyPr>
              <a:lstStyle/>
              <a:p>
                <a:r>
                  <a:rPr lang="en-US" sz="2400" dirty="0" smtClean="0"/>
                  <a:t>1</a:t>
                </a:r>
                <a:endParaRPr lang="en-US" sz="2400" dirty="0"/>
              </a:p>
            </p:txBody>
          </p:sp>
          <p:sp>
            <p:nvSpPr>
              <p:cNvPr id="9" name="TextBox 8"/>
              <p:cNvSpPr txBox="1"/>
              <p:nvPr/>
            </p:nvSpPr>
            <p:spPr>
              <a:xfrm>
                <a:off x="990600" y="3276600"/>
                <a:ext cx="355837" cy="461665"/>
              </a:xfrm>
              <a:prstGeom prst="rect">
                <a:avLst/>
              </a:prstGeom>
              <a:noFill/>
            </p:spPr>
            <p:txBody>
              <a:bodyPr wrap="none" rtlCol="0">
                <a:spAutoFit/>
              </a:bodyPr>
              <a:lstStyle/>
              <a:p>
                <a:r>
                  <a:rPr lang="en-US" sz="2400" dirty="0" smtClean="0"/>
                  <a:t>4</a:t>
                </a:r>
                <a:endParaRPr lang="en-US" sz="2400" dirty="0"/>
              </a:p>
            </p:txBody>
          </p:sp>
          <p:cxnSp>
            <p:nvCxnSpPr>
              <p:cNvPr id="10" name="Straight Connector 9"/>
              <p:cNvCxnSpPr/>
              <p:nvPr/>
            </p:nvCxnSpPr>
            <p:spPr>
              <a:xfrm>
                <a:off x="838200" y="3357265"/>
                <a:ext cx="698178"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1" name="Group 10"/>
            <p:cNvGrpSpPr/>
            <p:nvPr/>
          </p:nvGrpSpPr>
          <p:grpSpPr>
            <a:xfrm>
              <a:off x="3785244" y="3048000"/>
              <a:ext cx="722934" cy="842665"/>
              <a:chOff x="838200" y="2895600"/>
              <a:chExt cx="722934" cy="842665"/>
            </a:xfrm>
          </p:grpSpPr>
          <p:sp>
            <p:nvSpPr>
              <p:cNvPr id="12" name="TextBox 11"/>
              <p:cNvSpPr txBox="1"/>
              <p:nvPr/>
            </p:nvSpPr>
            <p:spPr>
              <a:xfrm>
                <a:off x="939156" y="2895600"/>
                <a:ext cx="527007" cy="461665"/>
              </a:xfrm>
              <a:prstGeom prst="rect">
                <a:avLst/>
              </a:prstGeom>
              <a:noFill/>
            </p:spPr>
            <p:txBody>
              <a:bodyPr wrap="none" rtlCol="0">
                <a:spAutoFit/>
              </a:bodyPr>
              <a:lstStyle/>
              <a:p>
                <a:r>
                  <a:rPr lang="en-US" sz="2400" dirty="0" smtClean="0"/>
                  <a:t>25</a:t>
                </a:r>
                <a:endParaRPr lang="en-US" sz="2400" dirty="0"/>
              </a:p>
            </p:txBody>
          </p:sp>
          <p:sp>
            <p:nvSpPr>
              <p:cNvPr id="13" name="TextBox 12"/>
              <p:cNvSpPr txBox="1"/>
              <p:nvPr/>
            </p:nvSpPr>
            <p:spPr>
              <a:xfrm>
                <a:off x="862956" y="3276600"/>
                <a:ext cx="698178" cy="461665"/>
              </a:xfrm>
              <a:prstGeom prst="rect">
                <a:avLst/>
              </a:prstGeom>
              <a:noFill/>
            </p:spPr>
            <p:txBody>
              <a:bodyPr wrap="none" rtlCol="0">
                <a:spAutoFit/>
              </a:bodyPr>
              <a:lstStyle/>
              <a:p>
                <a:r>
                  <a:rPr lang="en-US" sz="2400" dirty="0" smtClean="0"/>
                  <a:t>100</a:t>
                </a:r>
                <a:endParaRPr lang="en-US" sz="2400" dirty="0"/>
              </a:p>
            </p:txBody>
          </p:sp>
          <p:cxnSp>
            <p:nvCxnSpPr>
              <p:cNvPr id="14" name="Straight Connector 13"/>
              <p:cNvCxnSpPr/>
              <p:nvPr/>
            </p:nvCxnSpPr>
            <p:spPr>
              <a:xfrm>
                <a:off x="838200" y="3357265"/>
                <a:ext cx="698178"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15" name="TextBox 14"/>
            <p:cNvSpPr txBox="1"/>
            <p:nvPr/>
          </p:nvSpPr>
          <p:spPr>
            <a:xfrm>
              <a:off x="4876800" y="3248055"/>
              <a:ext cx="394359" cy="523220"/>
            </a:xfrm>
            <a:prstGeom prst="rect">
              <a:avLst/>
            </a:prstGeom>
            <a:noFill/>
          </p:spPr>
          <p:txBody>
            <a:bodyPr wrap="none" rtlCol="0">
              <a:spAutoFit/>
            </a:bodyPr>
            <a:lstStyle/>
            <a:p>
              <a:r>
                <a:rPr lang="en-US" sz="2800" dirty="0" smtClean="0"/>
                <a:t>=</a:t>
              </a:r>
              <a:endParaRPr lang="en-US" sz="2800" dirty="0"/>
            </a:p>
          </p:txBody>
        </p:sp>
        <p:sp>
          <p:nvSpPr>
            <p:cNvPr id="16" name="TextBox 15"/>
            <p:cNvSpPr txBox="1"/>
            <p:nvPr/>
          </p:nvSpPr>
          <p:spPr>
            <a:xfrm>
              <a:off x="3124200" y="3200400"/>
              <a:ext cx="394359" cy="523220"/>
            </a:xfrm>
            <a:prstGeom prst="rect">
              <a:avLst/>
            </a:prstGeom>
            <a:noFill/>
          </p:spPr>
          <p:txBody>
            <a:bodyPr wrap="none" rtlCol="0">
              <a:spAutoFit/>
            </a:bodyPr>
            <a:lstStyle/>
            <a:p>
              <a:r>
                <a:rPr lang="en-US" sz="2800" dirty="0" smtClean="0"/>
                <a:t>=</a:t>
              </a:r>
              <a:endParaRPr lang="en-US" sz="2800" dirty="0"/>
            </a:p>
          </p:txBody>
        </p:sp>
        <p:sp>
          <p:nvSpPr>
            <p:cNvPr id="17" name="TextBox 16"/>
            <p:cNvSpPr txBox="1"/>
            <p:nvPr/>
          </p:nvSpPr>
          <p:spPr>
            <a:xfrm>
              <a:off x="5540912" y="3200400"/>
              <a:ext cx="954859" cy="461665"/>
            </a:xfrm>
            <a:prstGeom prst="rect">
              <a:avLst/>
            </a:prstGeom>
            <a:noFill/>
          </p:spPr>
          <p:txBody>
            <a:bodyPr wrap="none" rtlCol="0">
              <a:spAutoFit/>
            </a:bodyPr>
            <a:lstStyle/>
            <a:p>
              <a:r>
                <a:rPr lang="en-US" sz="2400" dirty="0" smtClean="0"/>
                <a:t>$0.25</a:t>
              </a:r>
              <a:endParaRPr lang="en-US" sz="2400" dirty="0"/>
            </a:p>
          </p:txBody>
        </p:sp>
      </p:grpSp>
      <p:sp>
        <p:nvSpPr>
          <p:cNvPr id="19" name="TextBox 18"/>
          <p:cNvSpPr txBox="1"/>
          <p:nvPr/>
        </p:nvSpPr>
        <p:spPr>
          <a:xfrm>
            <a:off x="873781" y="3236267"/>
            <a:ext cx="7626156" cy="1200328"/>
          </a:xfrm>
          <a:prstGeom prst="rect">
            <a:avLst/>
          </a:prstGeom>
          <a:noFill/>
        </p:spPr>
        <p:txBody>
          <a:bodyPr wrap="none" rtlCol="0">
            <a:spAutoFit/>
          </a:bodyPr>
          <a:lstStyle/>
          <a:p>
            <a:r>
              <a:rPr lang="en-US" sz="2400" dirty="0" smtClean="0">
                <a:solidFill>
                  <a:srgbClr val="FFFF00"/>
                </a:solidFill>
              </a:rPr>
              <a:t>How about 2 quarters? How much is 2 quarters worth?</a:t>
            </a:r>
          </a:p>
          <a:p>
            <a:endParaRPr lang="en-US" sz="2400" dirty="0" smtClean="0">
              <a:solidFill>
                <a:srgbClr val="FFFF00"/>
              </a:solidFill>
            </a:endParaRPr>
          </a:p>
          <a:p>
            <a:r>
              <a:rPr lang="en-US" sz="2400" dirty="0" smtClean="0"/>
              <a:t>     2 quarters = $0.50  =              =  </a:t>
            </a:r>
            <a:endParaRPr lang="en-US" sz="2400" dirty="0"/>
          </a:p>
        </p:txBody>
      </p:sp>
      <p:grpSp>
        <p:nvGrpSpPr>
          <p:cNvPr id="20" name="Group 19"/>
          <p:cNvGrpSpPr/>
          <p:nvPr/>
        </p:nvGrpSpPr>
        <p:grpSpPr>
          <a:xfrm>
            <a:off x="4407222" y="3733800"/>
            <a:ext cx="698178" cy="842665"/>
            <a:chOff x="838200" y="2895600"/>
            <a:chExt cx="698178" cy="842665"/>
          </a:xfrm>
        </p:grpSpPr>
        <p:sp>
          <p:nvSpPr>
            <p:cNvPr id="21" name="TextBox 20"/>
            <p:cNvSpPr txBox="1"/>
            <p:nvPr/>
          </p:nvSpPr>
          <p:spPr>
            <a:xfrm>
              <a:off x="914400" y="2895600"/>
              <a:ext cx="527007" cy="461665"/>
            </a:xfrm>
            <a:prstGeom prst="rect">
              <a:avLst/>
            </a:prstGeom>
            <a:noFill/>
          </p:spPr>
          <p:txBody>
            <a:bodyPr wrap="none" rtlCol="0">
              <a:spAutoFit/>
            </a:bodyPr>
            <a:lstStyle/>
            <a:p>
              <a:r>
                <a:rPr lang="en-US" sz="2400" dirty="0" smtClean="0"/>
                <a:t>50</a:t>
              </a:r>
              <a:endParaRPr lang="en-US" sz="2400" dirty="0"/>
            </a:p>
          </p:txBody>
        </p:sp>
        <p:sp>
          <p:nvSpPr>
            <p:cNvPr id="22" name="TextBox 21"/>
            <p:cNvSpPr txBox="1"/>
            <p:nvPr/>
          </p:nvSpPr>
          <p:spPr>
            <a:xfrm>
              <a:off x="838200" y="3276600"/>
              <a:ext cx="698178" cy="461665"/>
            </a:xfrm>
            <a:prstGeom prst="rect">
              <a:avLst/>
            </a:prstGeom>
            <a:noFill/>
          </p:spPr>
          <p:txBody>
            <a:bodyPr wrap="none" rtlCol="0">
              <a:spAutoFit/>
            </a:bodyPr>
            <a:lstStyle/>
            <a:p>
              <a:r>
                <a:rPr lang="en-US" sz="2400" dirty="0" smtClean="0"/>
                <a:t>100</a:t>
              </a:r>
              <a:endParaRPr lang="en-US" sz="2400" dirty="0"/>
            </a:p>
          </p:txBody>
        </p:sp>
        <p:cxnSp>
          <p:nvCxnSpPr>
            <p:cNvPr id="23" name="Straight Connector 22"/>
            <p:cNvCxnSpPr/>
            <p:nvPr/>
          </p:nvCxnSpPr>
          <p:spPr>
            <a:xfrm>
              <a:off x="838200" y="3357265"/>
              <a:ext cx="698178"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4" name="Group 23"/>
          <p:cNvGrpSpPr/>
          <p:nvPr/>
        </p:nvGrpSpPr>
        <p:grpSpPr>
          <a:xfrm>
            <a:off x="5855022" y="3775720"/>
            <a:ext cx="698178" cy="872480"/>
            <a:chOff x="838200" y="2895600"/>
            <a:chExt cx="698178" cy="872480"/>
          </a:xfrm>
        </p:grpSpPr>
        <p:sp>
          <p:nvSpPr>
            <p:cNvPr id="25" name="TextBox 24"/>
            <p:cNvSpPr txBox="1"/>
            <p:nvPr/>
          </p:nvSpPr>
          <p:spPr>
            <a:xfrm>
              <a:off x="1028141" y="2895600"/>
              <a:ext cx="355837" cy="461665"/>
            </a:xfrm>
            <a:prstGeom prst="rect">
              <a:avLst/>
            </a:prstGeom>
            <a:noFill/>
          </p:spPr>
          <p:txBody>
            <a:bodyPr wrap="none" rtlCol="0">
              <a:spAutoFit/>
            </a:bodyPr>
            <a:lstStyle/>
            <a:p>
              <a:r>
                <a:rPr lang="en-US" sz="2400" dirty="0" smtClean="0"/>
                <a:t>1</a:t>
              </a:r>
              <a:endParaRPr lang="en-US" sz="2400" dirty="0"/>
            </a:p>
          </p:txBody>
        </p:sp>
        <p:sp>
          <p:nvSpPr>
            <p:cNvPr id="26" name="TextBox 25"/>
            <p:cNvSpPr txBox="1"/>
            <p:nvPr/>
          </p:nvSpPr>
          <p:spPr>
            <a:xfrm>
              <a:off x="1012288" y="3306415"/>
              <a:ext cx="355837" cy="461665"/>
            </a:xfrm>
            <a:prstGeom prst="rect">
              <a:avLst/>
            </a:prstGeom>
            <a:noFill/>
          </p:spPr>
          <p:txBody>
            <a:bodyPr wrap="none" rtlCol="0">
              <a:spAutoFit/>
            </a:bodyPr>
            <a:lstStyle/>
            <a:p>
              <a:r>
                <a:rPr lang="en-US" sz="2400" dirty="0" smtClean="0"/>
                <a:t>2</a:t>
              </a:r>
              <a:endParaRPr lang="en-US" sz="2400" dirty="0"/>
            </a:p>
          </p:txBody>
        </p:sp>
        <p:cxnSp>
          <p:nvCxnSpPr>
            <p:cNvPr id="27" name="Straight Connector 26"/>
            <p:cNvCxnSpPr/>
            <p:nvPr/>
          </p:nvCxnSpPr>
          <p:spPr>
            <a:xfrm>
              <a:off x="838200" y="3357265"/>
              <a:ext cx="698178"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8" name="TextBox 27"/>
          <p:cNvSpPr txBox="1"/>
          <p:nvPr/>
        </p:nvSpPr>
        <p:spPr>
          <a:xfrm>
            <a:off x="668989" y="4812268"/>
            <a:ext cx="7130227" cy="1569660"/>
          </a:xfrm>
          <a:prstGeom prst="rect">
            <a:avLst/>
          </a:prstGeom>
          <a:noFill/>
        </p:spPr>
        <p:txBody>
          <a:bodyPr wrap="none" rtlCol="0">
            <a:spAutoFit/>
          </a:bodyPr>
          <a:lstStyle/>
          <a:p>
            <a:pPr algn="ctr"/>
            <a:r>
              <a:rPr lang="en-US" sz="2400" dirty="0" smtClean="0">
                <a:solidFill>
                  <a:srgbClr val="FFFF00"/>
                </a:solidFill>
              </a:rPr>
              <a:t>Can you figure out how much 3 quarters is worth in </a:t>
            </a:r>
          </a:p>
          <a:p>
            <a:pPr algn="ctr"/>
            <a:r>
              <a:rPr lang="en-US" sz="2400" dirty="0" smtClean="0">
                <a:solidFill>
                  <a:srgbClr val="FFFF00"/>
                </a:solidFill>
              </a:rPr>
              <a:t>fractions of a dollar?</a:t>
            </a:r>
          </a:p>
          <a:p>
            <a:pPr algn="ctr"/>
            <a:r>
              <a:rPr lang="en-US" sz="2400" dirty="0" smtClean="0">
                <a:solidFill>
                  <a:srgbClr val="FFFF00"/>
                </a:solidFill>
              </a:rPr>
              <a:t> Can you write it as a decimal too? </a:t>
            </a:r>
          </a:p>
          <a:p>
            <a:pPr algn="ctr"/>
            <a:r>
              <a:rPr lang="en-US" sz="2400" dirty="0" smtClean="0">
                <a:solidFill>
                  <a:srgbClr val="FFFF00"/>
                </a:solidFill>
              </a:rPr>
              <a:t>Find out on the next page!</a:t>
            </a:r>
            <a:endParaRPr lang="en-US" sz="2400" dirty="0">
              <a:solidFill>
                <a:srgbClr val="FFFF00"/>
              </a:solidFill>
            </a:endParaRPr>
          </a:p>
        </p:txBody>
      </p:sp>
      <p:sp>
        <p:nvSpPr>
          <p:cNvPr id="29" name="Action Button: Forward or Next 28">
            <a:hlinkClick r:id="" action="ppaction://hlinkshowjump?jump=nextslide" highlightClick="1"/>
          </p:cNvPr>
          <p:cNvSpPr/>
          <p:nvPr/>
        </p:nvSpPr>
        <p:spPr>
          <a:xfrm>
            <a:off x="8149576" y="5772328"/>
            <a:ext cx="700721" cy="609600"/>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1447800" y="381000"/>
            <a:ext cx="5840862" cy="584776"/>
          </a:xfrm>
          <a:prstGeom prst="rect">
            <a:avLst/>
          </a:prstGeom>
          <a:noFill/>
        </p:spPr>
        <p:txBody>
          <a:bodyPr wrap="none" rtlCol="0">
            <a:spAutoFit/>
          </a:bodyPr>
          <a:lstStyle/>
          <a:p>
            <a:r>
              <a:rPr lang="en-US" sz="3200" dirty="0" smtClean="0">
                <a:solidFill>
                  <a:srgbClr val="FFFF00"/>
                </a:solidFill>
              </a:rPr>
              <a:t>How much is 3 quarters worth?</a:t>
            </a:r>
            <a:endParaRPr lang="en-US" sz="3200" dirty="0">
              <a:solidFill>
                <a:srgbClr val="FFFF00"/>
              </a:solidFill>
            </a:endParaRPr>
          </a:p>
        </p:txBody>
      </p:sp>
      <p:sp>
        <p:nvSpPr>
          <p:cNvPr id="3" name="TextBox 2"/>
          <p:cNvSpPr txBox="1"/>
          <p:nvPr/>
        </p:nvSpPr>
        <p:spPr>
          <a:xfrm>
            <a:off x="1091754" y="1047790"/>
            <a:ext cx="7130528" cy="1015663"/>
          </a:xfrm>
          <a:prstGeom prst="rect">
            <a:avLst/>
          </a:prstGeom>
          <a:noFill/>
        </p:spPr>
        <p:txBody>
          <a:bodyPr wrap="none" rtlCol="0">
            <a:spAutoFit/>
          </a:bodyPr>
          <a:lstStyle/>
          <a:p>
            <a:endParaRPr lang="en-US" dirty="0" smtClean="0"/>
          </a:p>
          <a:p>
            <a:r>
              <a:rPr lang="en-US" sz="2400" dirty="0" smtClean="0"/>
              <a:t>Choose the decimal that represents three quarters:</a:t>
            </a:r>
          </a:p>
          <a:p>
            <a:endParaRPr lang="en-US" dirty="0" smtClean="0"/>
          </a:p>
        </p:txBody>
      </p:sp>
      <p:sp>
        <p:nvSpPr>
          <p:cNvPr id="4" name="Rectangle 3">
            <a:hlinkClick r:id="rId2" action="ppaction://hlinksldjump"/>
          </p:cNvPr>
          <p:cNvSpPr/>
          <p:nvPr/>
        </p:nvSpPr>
        <p:spPr>
          <a:xfrm>
            <a:off x="1143000" y="2514600"/>
            <a:ext cx="1219200" cy="914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Rectangle 4">
            <a:hlinkClick r:id="rId2" action="ppaction://hlinksldjump"/>
          </p:cNvPr>
          <p:cNvSpPr/>
          <p:nvPr/>
        </p:nvSpPr>
        <p:spPr>
          <a:xfrm>
            <a:off x="3810000" y="2514600"/>
            <a:ext cx="1219200" cy="914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a:hlinkClick r:id="" action="ppaction://hlinkshowjump?jump=nextslide"/>
          </p:cNvPr>
          <p:cNvSpPr/>
          <p:nvPr/>
        </p:nvSpPr>
        <p:spPr>
          <a:xfrm>
            <a:off x="6537062" y="2514600"/>
            <a:ext cx="1219200" cy="914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p:cNvSpPr txBox="1"/>
          <p:nvPr/>
        </p:nvSpPr>
        <p:spPr>
          <a:xfrm>
            <a:off x="1155477" y="2743200"/>
            <a:ext cx="1282923" cy="523220"/>
          </a:xfrm>
          <a:prstGeom prst="rect">
            <a:avLst/>
          </a:prstGeom>
          <a:noFill/>
        </p:spPr>
        <p:txBody>
          <a:bodyPr wrap="none" rtlCol="0">
            <a:spAutoFit/>
          </a:bodyPr>
          <a:lstStyle/>
          <a:p>
            <a:r>
              <a:rPr lang="en-US" sz="2800" dirty="0" smtClean="0"/>
              <a:t>$0.075</a:t>
            </a:r>
            <a:endParaRPr lang="en-US" sz="2800" dirty="0"/>
          </a:p>
        </p:txBody>
      </p:sp>
      <p:sp>
        <p:nvSpPr>
          <p:cNvPr id="8" name="TextBox 7"/>
          <p:cNvSpPr txBox="1"/>
          <p:nvPr/>
        </p:nvSpPr>
        <p:spPr>
          <a:xfrm>
            <a:off x="3869776" y="2753380"/>
            <a:ext cx="1083224" cy="523220"/>
          </a:xfrm>
          <a:prstGeom prst="rect">
            <a:avLst/>
          </a:prstGeom>
          <a:noFill/>
        </p:spPr>
        <p:txBody>
          <a:bodyPr wrap="none" rtlCol="0">
            <a:spAutoFit/>
          </a:bodyPr>
          <a:lstStyle/>
          <a:p>
            <a:r>
              <a:rPr lang="en-US" sz="2800" dirty="0" smtClean="0"/>
              <a:t>$0.03</a:t>
            </a:r>
            <a:endParaRPr lang="en-US" sz="2800" dirty="0"/>
          </a:p>
        </p:txBody>
      </p:sp>
      <p:sp>
        <p:nvSpPr>
          <p:cNvPr id="9" name="TextBox 8"/>
          <p:cNvSpPr txBox="1"/>
          <p:nvPr/>
        </p:nvSpPr>
        <p:spPr>
          <a:xfrm>
            <a:off x="6612976" y="2667000"/>
            <a:ext cx="1083224" cy="523220"/>
          </a:xfrm>
          <a:prstGeom prst="rect">
            <a:avLst/>
          </a:prstGeom>
          <a:noFill/>
        </p:spPr>
        <p:txBody>
          <a:bodyPr wrap="none" rtlCol="0">
            <a:spAutoFit/>
          </a:bodyPr>
          <a:lstStyle/>
          <a:p>
            <a:r>
              <a:rPr lang="en-US" sz="2800" dirty="0" smtClean="0"/>
              <a:t>$0.75</a:t>
            </a:r>
            <a:endParaRPr lang="en-US" sz="2800" dirty="0"/>
          </a:p>
        </p:txBody>
      </p:sp>
      <p:sp>
        <p:nvSpPr>
          <p:cNvPr id="10" name="TextBox 9"/>
          <p:cNvSpPr txBox="1"/>
          <p:nvPr/>
        </p:nvSpPr>
        <p:spPr>
          <a:xfrm>
            <a:off x="1143000" y="3886200"/>
            <a:ext cx="7079282" cy="1015663"/>
          </a:xfrm>
          <a:prstGeom prst="rect">
            <a:avLst/>
          </a:prstGeom>
          <a:noFill/>
        </p:spPr>
        <p:txBody>
          <a:bodyPr wrap="none" rtlCol="0">
            <a:spAutoFit/>
          </a:bodyPr>
          <a:lstStyle/>
          <a:p>
            <a:endParaRPr lang="en-US" dirty="0" smtClean="0"/>
          </a:p>
          <a:p>
            <a:r>
              <a:rPr lang="en-US" sz="2400" dirty="0" smtClean="0"/>
              <a:t>Choose the fraction that represents three quarters:</a:t>
            </a:r>
          </a:p>
          <a:p>
            <a:endParaRPr lang="en-US" dirty="0" smtClean="0"/>
          </a:p>
        </p:txBody>
      </p:sp>
      <p:sp>
        <p:nvSpPr>
          <p:cNvPr id="11" name="Rectangle 10">
            <a:hlinkClick r:id="rId2" action="ppaction://hlinksldjump"/>
          </p:cNvPr>
          <p:cNvSpPr/>
          <p:nvPr/>
        </p:nvSpPr>
        <p:spPr>
          <a:xfrm>
            <a:off x="6537062" y="4901863"/>
            <a:ext cx="1219200" cy="914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a:hlinkClick r:id="" action="ppaction://hlinkshowjump?jump=nextslide"/>
          </p:cNvPr>
          <p:cNvSpPr/>
          <p:nvPr/>
        </p:nvSpPr>
        <p:spPr>
          <a:xfrm>
            <a:off x="3810000" y="4901863"/>
            <a:ext cx="1219200" cy="914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12">
            <a:hlinkClick r:id="rId2" action="ppaction://hlinksldjump"/>
          </p:cNvPr>
          <p:cNvSpPr/>
          <p:nvPr/>
        </p:nvSpPr>
        <p:spPr>
          <a:xfrm>
            <a:off x="1066800" y="4901863"/>
            <a:ext cx="1219200" cy="914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5" name="Group 14"/>
          <p:cNvGrpSpPr/>
          <p:nvPr/>
        </p:nvGrpSpPr>
        <p:grpSpPr>
          <a:xfrm>
            <a:off x="1295400" y="4876800"/>
            <a:ext cx="710556" cy="893802"/>
            <a:chOff x="825822" y="2895600"/>
            <a:chExt cx="710556" cy="893802"/>
          </a:xfrm>
        </p:grpSpPr>
        <p:sp>
          <p:nvSpPr>
            <p:cNvPr id="16" name="TextBox 15"/>
            <p:cNvSpPr txBox="1"/>
            <p:nvPr/>
          </p:nvSpPr>
          <p:spPr>
            <a:xfrm>
              <a:off x="914400" y="2895600"/>
              <a:ext cx="527007" cy="461665"/>
            </a:xfrm>
            <a:prstGeom prst="rect">
              <a:avLst/>
            </a:prstGeom>
            <a:noFill/>
          </p:spPr>
          <p:txBody>
            <a:bodyPr wrap="none" rtlCol="0">
              <a:spAutoFit/>
            </a:bodyPr>
            <a:lstStyle/>
            <a:p>
              <a:r>
                <a:rPr lang="en-US" sz="2400" dirty="0" smtClean="0"/>
                <a:t>70</a:t>
              </a:r>
              <a:endParaRPr lang="en-US" sz="2400" dirty="0"/>
            </a:p>
          </p:txBody>
        </p:sp>
        <p:sp>
          <p:nvSpPr>
            <p:cNvPr id="17" name="TextBox 16"/>
            <p:cNvSpPr txBox="1"/>
            <p:nvPr/>
          </p:nvSpPr>
          <p:spPr>
            <a:xfrm>
              <a:off x="825822" y="3327737"/>
              <a:ext cx="698178" cy="461665"/>
            </a:xfrm>
            <a:prstGeom prst="rect">
              <a:avLst/>
            </a:prstGeom>
            <a:noFill/>
          </p:spPr>
          <p:txBody>
            <a:bodyPr wrap="none" rtlCol="0">
              <a:spAutoFit/>
            </a:bodyPr>
            <a:lstStyle/>
            <a:p>
              <a:r>
                <a:rPr lang="en-US" sz="2400" dirty="0" smtClean="0"/>
                <a:t>100</a:t>
              </a:r>
              <a:endParaRPr lang="en-US" sz="2400" dirty="0"/>
            </a:p>
          </p:txBody>
        </p:sp>
        <p:cxnSp>
          <p:nvCxnSpPr>
            <p:cNvPr id="18" name="Straight Connector 17"/>
            <p:cNvCxnSpPr/>
            <p:nvPr/>
          </p:nvCxnSpPr>
          <p:spPr>
            <a:xfrm>
              <a:off x="838200" y="3357265"/>
              <a:ext cx="698178"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9" name="Group 18"/>
          <p:cNvGrpSpPr/>
          <p:nvPr/>
        </p:nvGrpSpPr>
        <p:grpSpPr>
          <a:xfrm>
            <a:off x="4102422" y="4917132"/>
            <a:ext cx="698178" cy="842665"/>
            <a:chOff x="838200" y="2895600"/>
            <a:chExt cx="698178" cy="842665"/>
          </a:xfrm>
        </p:grpSpPr>
        <p:sp>
          <p:nvSpPr>
            <p:cNvPr id="20" name="TextBox 19"/>
            <p:cNvSpPr txBox="1"/>
            <p:nvPr/>
          </p:nvSpPr>
          <p:spPr>
            <a:xfrm>
              <a:off x="990600" y="2895600"/>
              <a:ext cx="355837" cy="461665"/>
            </a:xfrm>
            <a:prstGeom prst="rect">
              <a:avLst/>
            </a:prstGeom>
            <a:noFill/>
          </p:spPr>
          <p:txBody>
            <a:bodyPr wrap="none" rtlCol="0">
              <a:spAutoFit/>
            </a:bodyPr>
            <a:lstStyle/>
            <a:p>
              <a:r>
                <a:rPr lang="en-US" sz="2400" dirty="0" smtClean="0"/>
                <a:t>3</a:t>
              </a:r>
              <a:endParaRPr lang="en-US" sz="2400" dirty="0"/>
            </a:p>
          </p:txBody>
        </p:sp>
        <p:sp>
          <p:nvSpPr>
            <p:cNvPr id="21" name="TextBox 20"/>
            <p:cNvSpPr txBox="1"/>
            <p:nvPr/>
          </p:nvSpPr>
          <p:spPr>
            <a:xfrm>
              <a:off x="990600" y="3276600"/>
              <a:ext cx="355837" cy="461665"/>
            </a:xfrm>
            <a:prstGeom prst="rect">
              <a:avLst/>
            </a:prstGeom>
            <a:noFill/>
          </p:spPr>
          <p:txBody>
            <a:bodyPr wrap="none" rtlCol="0">
              <a:spAutoFit/>
            </a:bodyPr>
            <a:lstStyle/>
            <a:p>
              <a:r>
                <a:rPr lang="en-US" sz="2400" dirty="0" smtClean="0"/>
                <a:t>4</a:t>
              </a:r>
              <a:endParaRPr lang="en-US" sz="2400" dirty="0"/>
            </a:p>
          </p:txBody>
        </p:sp>
        <p:cxnSp>
          <p:nvCxnSpPr>
            <p:cNvPr id="22" name="Straight Connector 21"/>
            <p:cNvCxnSpPr/>
            <p:nvPr/>
          </p:nvCxnSpPr>
          <p:spPr>
            <a:xfrm>
              <a:off x="838200" y="3357265"/>
              <a:ext cx="698178"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3" name="Group 22"/>
          <p:cNvGrpSpPr/>
          <p:nvPr/>
        </p:nvGrpSpPr>
        <p:grpSpPr>
          <a:xfrm>
            <a:off x="6781800" y="4876800"/>
            <a:ext cx="698178" cy="842665"/>
            <a:chOff x="838200" y="2895600"/>
            <a:chExt cx="698178" cy="842665"/>
          </a:xfrm>
        </p:grpSpPr>
        <p:sp>
          <p:nvSpPr>
            <p:cNvPr id="24" name="TextBox 23"/>
            <p:cNvSpPr txBox="1"/>
            <p:nvPr/>
          </p:nvSpPr>
          <p:spPr>
            <a:xfrm>
              <a:off x="990600" y="2895600"/>
              <a:ext cx="355837" cy="461665"/>
            </a:xfrm>
            <a:prstGeom prst="rect">
              <a:avLst/>
            </a:prstGeom>
            <a:noFill/>
          </p:spPr>
          <p:txBody>
            <a:bodyPr wrap="none" rtlCol="0">
              <a:spAutoFit/>
            </a:bodyPr>
            <a:lstStyle/>
            <a:p>
              <a:r>
                <a:rPr lang="en-US" sz="2400" dirty="0" smtClean="0"/>
                <a:t>1</a:t>
              </a:r>
              <a:endParaRPr lang="en-US" sz="2400" dirty="0"/>
            </a:p>
          </p:txBody>
        </p:sp>
        <p:sp>
          <p:nvSpPr>
            <p:cNvPr id="25" name="TextBox 24"/>
            <p:cNvSpPr txBox="1"/>
            <p:nvPr/>
          </p:nvSpPr>
          <p:spPr>
            <a:xfrm>
              <a:off x="990600" y="3276600"/>
              <a:ext cx="355837" cy="461665"/>
            </a:xfrm>
            <a:prstGeom prst="rect">
              <a:avLst/>
            </a:prstGeom>
            <a:noFill/>
          </p:spPr>
          <p:txBody>
            <a:bodyPr wrap="none" rtlCol="0">
              <a:spAutoFit/>
            </a:bodyPr>
            <a:lstStyle/>
            <a:p>
              <a:r>
                <a:rPr lang="en-US" sz="2400" dirty="0" smtClean="0"/>
                <a:t>3</a:t>
              </a:r>
              <a:endParaRPr lang="en-US" sz="2400" dirty="0"/>
            </a:p>
          </p:txBody>
        </p:sp>
        <p:cxnSp>
          <p:nvCxnSpPr>
            <p:cNvPr id="26" name="Straight Connector 25"/>
            <p:cNvCxnSpPr/>
            <p:nvPr/>
          </p:nvCxnSpPr>
          <p:spPr>
            <a:xfrm>
              <a:off x="838200" y="3352800"/>
              <a:ext cx="698178"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3"/>
          <p:cNvGrpSpPr/>
          <p:nvPr/>
        </p:nvGrpSpPr>
        <p:grpSpPr>
          <a:xfrm>
            <a:off x="1447800" y="609600"/>
            <a:ext cx="6629400" cy="5029200"/>
            <a:chOff x="1447800" y="609600"/>
            <a:chExt cx="6629400" cy="5029200"/>
          </a:xfrm>
        </p:grpSpPr>
        <p:sp>
          <p:nvSpPr>
            <p:cNvPr id="5" name="5-Point Star 4"/>
            <p:cNvSpPr/>
            <p:nvPr/>
          </p:nvSpPr>
          <p:spPr>
            <a:xfrm>
              <a:off x="1447800" y="609600"/>
              <a:ext cx="6629400" cy="5029200"/>
            </a:xfrm>
            <a:prstGeom prst="star5">
              <a:avLst/>
            </a:prstGeom>
            <a:gradFill flip="none" rotWithShape="1">
              <a:gsLst>
                <a:gs pos="0">
                  <a:srgbClr val="3366FF"/>
                </a:gs>
                <a:gs pos="45000">
                  <a:srgbClr val="FFFFFF"/>
                </a:gs>
              </a:gsLst>
              <a:path path="circle">
                <a:fillToRect l="100000" t="100000"/>
              </a:path>
              <a:tileRect r="-100000" b="-10000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000" dirty="0">
                <a:solidFill>
                  <a:srgbClr val="000090"/>
                </a:solidFill>
              </a:endParaRPr>
            </a:p>
          </p:txBody>
        </p:sp>
        <p:sp>
          <p:nvSpPr>
            <p:cNvPr id="6" name="TextBox 5"/>
            <p:cNvSpPr txBox="1"/>
            <p:nvPr/>
          </p:nvSpPr>
          <p:spPr>
            <a:xfrm>
              <a:off x="2933700" y="2667000"/>
              <a:ext cx="3733800" cy="1077218"/>
            </a:xfrm>
            <a:prstGeom prst="rect">
              <a:avLst/>
            </a:prstGeom>
            <a:noFill/>
          </p:spPr>
          <p:txBody>
            <a:bodyPr wrap="square" rtlCol="0">
              <a:spAutoFit/>
            </a:bodyPr>
            <a:lstStyle/>
            <a:p>
              <a:pPr algn="ctr"/>
              <a:r>
                <a:rPr lang="en-US" sz="3200" b="1" dirty="0" smtClean="0">
                  <a:solidFill>
                    <a:srgbClr val="0000FF"/>
                  </a:solidFill>
                  <a:latin typeface="Georgia"/>
                  <a:cs typeface="Georgia"/>
                </a:rPr>
                <a:t>You’re Right! Great Job!</a:t>
              </a:r>
              <a:endParaRPr lang="en-US" sz="3200" b="1" dirty="0">
                <a:solidFill>
                  <a:srgbClr val="0000FF"/>
                </a:solidFill>
                <a:latin typeface="Georgia"/>
                <a:cs typeface="Georgia"/>
              </a:endParaRPr>
            </a:p>
          </p:txBody>
        </p:sp>
      </p:grpSp>
      <p:sp>
        <p:nvSpPr>
          <p:cNvPr id="7" name="Action Button: Home 6">
            <a:hlinkClick r:id="rId3" action="ppaction://hlinksldjump" highlightClick="1"/>
          </p:cNvPr>
          <p:cNvSpPr/>
          <p:nvPr/>
        </p:nvSpPr>
        <p:spPr>
          <a:xfrm>
            <a:off x="228600" y="5510784"/>
            <a:ext cx="1042416" cy="1042416"/>
          </a:xfrm>
          <a:prstGeom prst="actionButtonHo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Action Button: Custom 7">
            <a:hlinkClick r:id="rId4" action="ppaction://hlinksldjump" highlightClick="1"/>
          </p:cNvPr>
          <p:cNvSpPr/>
          <p:nvPr/>
        </p:nvSpPr>
        <p:spPr>
          <a:xfrm>
            <a:off x="7620000" y="5486400"/>
            <a:ext cx="1219200" cy="1042416"/>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More</a:t>
            </a:r>
          </a:p>
          <a:p>
            <a:pPr algn="ctr"/>
            <a:r>
              <a:rPr lang="en-US" dirty="0" smtClean="0"/>
              <a:t>Practice</a:t>
            </a:r>
            <a:endParaRPr lang="en-US" dirty="0"/>
          </a:p>
        </p:txBody>
      </p:sp>
      <p:sp>
        <p:nvSpPr>
          <p:cNvPr id="9" name="Action Button: Custom 8">
            <a:hlinkClick r:id="" action="ppaction://hlinkshowjump?jump=previousslide" highlightClick="1"/>
          </p:cNvPr>
          <p:cNvSpPr/>
          <p:nvPr/>
        </p:nvSpPr>
        <p:spPr>
          <a:xfrm>
            <a:off x="4191000" y="5510784"/>
            <a:ext cx="1219200" cy="1042416"/>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Back to</a:t>
            </a:r>
          </a:p>
          <a:p>
            <a:pPr algn="ctr"/>
            <a:r>
              <a:rPr lang="en-US" dirty="0" smtClean="0"/>
              <a:t>Question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2" name="Applause"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Your Knowledge!</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Before we get started learning new information, take a few minutes to test your knowledge on what you have already learned about fractions.</a:t>
            </a:r>
          </a:p>
          <a:p>
            <a:pPr>
              <a:buNone/>
            </a:pPr>
            <a:r>
              <a:rPr lang="en-US" dirty="0" smtClean="0"/>
              <a:t>Click on the link below:</a:t>
            </a:r>
          </a:p>
          <a:p>
            <a:pPr>
              <a:buNone/>
            </a:pPr>
            <a:r>
              <a:rPr lang="en-US" u="sng" dirty="0" smtClean="0">
                <a:hlinkClick r:id="rId2"/>
              </a:rPr>
              <a:t>http://www.kidsolr.com/math/fractions.html</a:t>
            </a:r>
            <a:endParaRPr lang="en-US" dirty="0" smtClean="0"/>
          </a:p>
          <a:p>
            <a:pPr>
              <a:buNone/>
            </a:pPr>
            <a:r>
              <a:rPr lang="en-US" dirty="0" smtClean="0"/>
              <a:t>When you get to the website, complete:</a:t>
            </a:r>
          </a:p>
          <a:p>
            <a:r>
              <a:rPr lang="en-US" dirty="0" smtClean="0"/>
              <a:t> What is a Fraction? </a:t>
            </a:r>
          </a:p>
          <a:p>
            <a:r>
              <a:rPr lang="en-US" dirty="0" smtClean="0"/>
              <a:t>Fraction Practice </a:t>
            </a:r>
          </a:p>
          <a:p>
            <a:r>
              <a:rPr lang="en-US" dirty="0" smtClean="0"/>
              <a:t>Equivalent Fractions</a:t>
            </a:r>
          </a:p>
          <a:p>
            <a:r>
              <a:rPr lang="en-US" dirty="0" smtClean="0"/>
              <a:t>Reducing Fractions</a:t>
            </a:r>
          </a:p>
          <a:p>
            <a:pPr>
              <a:buNone/>
            </a:pPr>
            <a:endParaRPr lang="en-US" dirty="0"/>
          </a:p>
        </p:txBody>
      </p:sp>
      <p:sp>
        <p:nvSpPr>
          <p:cNvPr id="4" name="Action Button: Home 3">
            <a:hlinkClick r:id="rId3" action="ppaction://hlinksldjump" highlightClick="1"/>
          </p:cNvPr>
          <p:cNvSpPr/>
          <p:nvPr/>
        </p:nvSpPr>
        <p:spPr>
          <a:xfrm>
            <a:off x="8153400" y="6019800"/>
            <a:ext cx="609600" cy="521208"/>
          </a:xfrm>
          <a:prstGeom prst="actionButtonHo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mph" presetSubtype="0" fill="hold" grpId="0" nodeType="withEffect">
                                  <p:stCondLst>
                                    <p:cond delay="0"/>
                                  </p:stCondLst>
                                  <p:iterate type="lt">
                                    <p:tmPct val="10000"/>
                                  </p:iterate>
                                  <p:childTnLst>
                                    <p:set>
                                      <p:cBhvr override="childStyle">
                                        <p:cTn id="6" dur="500" autoRev="1" fill="hold"/>
                                        <p:tgtEl>
                                          <p:spTgt spid="2"/>
                                        </p:tgtEl>
                                        <p:attrNameLst>
                                          <p:attrName>style.color</p:attrName>
                                        </p:attrNameLst>
                                      </p:cBhvr>
                                      <p:to>
                                        <p:clrVal>
                                          <a:srgbClr val="1AF900"/>
                                        </p:clrVal>
                                      </p:to>
                                    </p:set>
                                    <p:set>
                                      <p:cBhvr>
                                        <p:cTn id="7" dur="500" autoRev="1" fill="hold"/>
                                        <p:tgtEl>
                                          <p:spTgt spid="2"/>
                                        </p:tgtEl>
                                        <p:attrNameLst>
                                          <p:attrName>fillcolor</p:attrName>
                                        </p:attrNameLst>
                                      </p:cBhvr>
                                      <p:to>
                                        <p:clrVal>
                                          <a:srgbClr val="1AF900"/>
                                        </p:clrVal>
                                      </p:to>
                                    </p:set>
                                    <p:set>
                                      <p:cBhvr>
                                        <p:cTn id="8" dur="500" autoRev="1" fill="hold"/>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Double Wave 1">
            <a:hlinkClick r:id="rId3" action="ppaction://hlinksldjump">
              <a:snd r:embed="rId2" name="Ooooh"/>
            </a:hlinkClick>
          </p:cNvPr>
          <p:cNvSpPr/>
          <p:nvPr/>
        </p:nvSpPr>
        <p:spPr>
          <a:xfrm>
            <a:off x="1066800" y="1143000"/>
            <a:ext cx="6477000" cy="2743200"/>
          </a:xfrm>
          <a:prstGeom prst="doubleWave">
            <a:avLst/>
          </a:prstGeom>
          <a:gradFill flip="none" rotWithShape="1">
            <a:gsLst>
              <a:gs pos="0">
                <a:srgbClr val="3366FF"/>
              </a:gs>
              <a:gs pos="45000">
                <a:srgbClr val="FFFFFF"/>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smtClean="0">
                <a:solidFill>
                  <a:srgbClr val="000090"/>
                </a:solidFill>
              </a:rPr>
              <a:t>Try Again! </a:t>
            </a:r>
          </a:p>
          <a:p>
            <a:pPr algn="ctr"/>
            <a:r>
              <a:rPr lang="en-US" sz="5000" dirty="0" smtClean="0">
                <a:solidFill>
                  <a:srgbClr val="000090"/>
                </a:solidFill>
              </a:rPr>
              <a:t>You Can Do It!</a:t>
            </a:r>
            <a:endParaRPr lang="en-US" sz="5000" dirty="0">
              <a:solidFill>
                <a:srgbClr val="000090"/>
              </a:solidFill>
            </a:endParaRPr>
          </a:p>
        </p:txBody>
      </p:sp>
      <p:sp>
        <p:nvSpPr>
          <p:cNvPr id="3" name="Action Button: Home 2">
            <a:hlinkClick r:id="rId4" action="ppaction://hlinksldjump" highlightClick="1"/>
          </p:cNvPr>
          <p:cNvSpPr/>
          <p:nvPr/>
        </p:nvSpPr>
        <p:spPr>
          <a:xfrm>
            <a:off x="304800" y="5510784"/>
            <a:ext cx="1042416" cy="1042416"/>
          </a:xfrm>
          <a:prstGeom prst="actionButtonHo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Action Button: Custom 3">
            <a:hlinkClick r:id="rId5" action="ppaction://hlinksldjump" highlightClick="1"/>
          </p:cNvPr>
          <p:cNvSpPr/>
          <p:nvPr/>
        </p:nvSpPr>
        <p:spPr>
          <a:xfrm>
            <a:off x="7543800" y="5510784"/>
            <a:ext cx="1295400" cy="1042416"/>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Back</a:t>
            </a:r>
          </a:p>
          <a:p>
            <a:pPr algn="ctr"/>
            <a:r>
              <a:rPr lang="en-US" dirty="0" smtClean="0"/>
              <a:t>to</a:t>
            </a:r>
          </a:p>
          <a:p>
            <a:pPr algn="ctr"/>
            <a:r>
              <a:rPr lang="en-US" dirty="0" smtClean="0"/>
              <a:t>Question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Oooo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603541" y="3022937"/>
            <a:ext cx="7854659" cy="1015663"/>
          </a:xfrm>
          <a:prstGeom prst="rect">
            <a:avLst/>
          </a:prstGeom>
          <a:noFill/>
        </p:spPr>
        <p:txBody>
          <a:bodyPr wrap="none" rtlCol="0">
            <a:spAutoFit/>
          </a:bodyPr>
          <a:lstStyle/>
          <a:p>
            <a:pPr algn="ctr"/>
            <a:r>
              <a:rPr lang="en-US" sz="2000" dirty="0" smtClean="0"/>
              <a:t>Click on the link below to download the worksheet.</a:t>
            </a:r>
          </a:p>
          <a:p>
            <a:pPr algn="ctr"/>
            <a:r>
              <a:rPr lang="en-US" sz="2000" dirty="0" smtClean="0"/>
              <a:t>The worksheet will give you practice at understanding decimals and </a:t>
            </a:r>
          </a:p>
          <a:p>
            <a:pPr algn="ctr"/>
            <a:r>
              <a:rPr lang="en-US" sz="2000" dirty="0" smtClean="0"/>
              <a:t>How decimals are related to fractions and money</a:t>
            </a:r>
            <a:endParaRPr lang="en-US" sz="2000" dirty="0"/>
          </a:p>
        </p:txBody>
      </p:sp>
      <p:sp>
        <p:nvSpPr>
          <p:cNvPr id="3" name="TextBox 2"/>
          <p:cNvSpPr txBox="1"/>
          <p:nvPr/>
        </p:nvSpPr>
        <p:spPr>
          <a:xfrm>
            <a:off x="1066800" y="1806714"/>
            <a:ext cx="6630867" cy="707886"/>
          </a:xfrm>
          <a:prstGeom prst="rect">
            <a:avLst/>
          </a:prstGeom>
          <a:noFill/>
        </p:spPr>
        <p:txBody>
          <a:bodyPr wrap="none" rtlCol="0">
            <a:spAutoFit/>
          </a:bodyPr>
          <a:lstStyle/>
          <a:p>
            <a:pPr algn="ctr"/>
            <a:r>
              <a:rPr lang="en-US" sz="2000" dirty="0" smtClean="0">
                <a:solidFill>
                  <a:srgbClr val="FFFF00"/>
                </a:solidFill>
              </a:rPr>
              <a:t>REMEMBER: Think about place value!</a:t>
            </a:r>
          </a:p>
          <a:p>
            <a:r>
              <a:rPr lang="en-US" sz="2000" dirty="0" smtClean="0"/>
              <a:t>Dollars = Ones   Dimes = Tenths   Pennies = Hundredths</a:t>
            </a:r>
            <a:endParaRPr lang="en-US" sz="2000" dirty="0"/>
          </a:p>
        </p:txBody>
      </p:sp>
      <p:sp>
        <p:nvSpPr>
          <p:cNvPr id="9" name="Title 8"/>
          <p:cNvSpPr>
            <a:spLocks noGrp="1"/>
          </p:cNvSpPr>
          <p:nvPr>
            <p:ph type="title"/>
          </p:nvPr>
        </p:nvSpPr>
        <p:spPr/>
        <p:txBody>
          <a:bodyPr>
            <a:normAutofit fontScale="90000"/>
          </a:bodyPr>
          <a:lstStyle/>
          <a:p>
            <a:r>
              <a:rPr lang="en-US" dirty="0" smtClean="0"/>
              <a:t>Practice to Understand Decimals</a:t>
            </a:r>
            <a:endParaRPr lang="en-US" dirty="0"/>
          </a:p>
        </p:txBody>
      </p:sp>
      <p:sp>
        <p:nvSpPr>
          <p:cNvPr id="10" name="TextBox 9"/>
          <p:cNvSpPr txBox="1"/>
          <p:nvPr/>
        </p:nvSpPr>
        <p:spPr>
          <a:xfrm>
            <a:off x="762000" y="4419600"/>
            <a:ext cx="8021146" cy="523220"/>
          </a:xfrm>
          <a:prstGeom prst="rect">
            <a:avLst/>
          </a:prstGeom>
          <a:noFill/>
        </p:spPr>
        <p:txBody>
          <a:bodyPr wrap="none" rtlCol="0">
            <a:spAutoFit/>
          </a:bodyPr>
          <a:lstStyle/>
          <a:p>
            <a:r>
              <a:rPr lang="en-US" sz="2800" dirty="0" smtClean="0">
                <a:hlinkClick r:id="rId2"/>
              </a:rPr>
              <a:t>Using Money to Understand Decimals Worksheet</a:t>
            </a:r>
            <a:endParaRPr lang="en-US" sz="2800" dirty="0"/>
          </a:p>
        </p:txBody>
      </p:sp>
      <p:sp>
        <p:nvSpPr>
          <p:cNvPr id="11" name="Action Button: Home 10">
            <a:hlinkClick r:id="rId3" action="ppaction://hlinksldjump" highlightClick="1"/>
          </p:cNvPr>
          <p:cNvSpPr/>
          <p:nvPr/>
        </p:nvSpPr>
        <p:spPr>
          <a:xfrm>
            <a:off x="240792" y="5486400"/>
            <a:ext cx="1042416" cy="1042416"/>
          </a:xfrm>
          <a:prstGeom prst="actionButtonHo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Action Button: Custom 11">
            <a:hlinkClick r:id="" action="ppaction://hlinkshowjump?jump=nextslide" highlightClick="1"/>
          </p:cNvPr>
          <p:cNvSpPr/>
          <p:nvPr/>
        </p:nvSpPr>
        <p:spPr>
          <a:xfrm>
            <a:off x="7936992" y="5486400"/>
            <a:ext cx="1042416" cy="1042416"/>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Next</a:t>
            </a:r>
          </a:p>
          <a:p>
            <a:pPr algn="ctr"/>
            <a:r>
              <a:rPr lang="en-US" dirty="0" smtClean="0"/>
              <a:t>Lesson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9"/>
                                        </p:tgtEl>
                                        <p:attrNameLst>
                                          <p:attrName>ppt_y</p:attrName>
                                        </p:attrNameLst>
                                      </p:cBhvr>
                                      <p:tavLst>
                                        <p:tav tm="0">
                                          <p:val>
                                            <p:strVal val="#ppt_y"/>
                                          </p:val>
                                        </p:tav>
                                        <p:tav tm="100000">
                                          <p:val>
                                            <p:strVal val="#ppt_y"/>
                                          </p:val>
                                        </p:tav>
                                      </p:tavLst>
                                    </p:anim>
                                    <p:anim calcmode="lin" valueType="num">
                                      <p:cBhvr>
                                        <p:cTn id="9"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Adding with Money</a:t>
            </a:r>
            <a:endParaRPr lang="en-US" dirty="0"/>
          </a:p>
        </p:txBody>
      </p:sp>
      <p:sp>
        <p:nvSpPr>
          <p:cNvPr id="3" name="Content Placeholder 2"/>
          <p:cNvSpPr>
            <a:spLocks noGrp="1"/>
          </p:cNvSpPr>
          <p:nvPr>
            <p:ph idx="1"/>
          </p:nvPr>
        </p:nvSpPr>
        <p:spPr>
          <a:xfrm>
            <a:off x="457200" y="2057400"/>
            <a:ext cx="8229600" cy="4495800"/>
          </a:xfrm>
        </p:spPr>
        <p:txBody>
          <a:bodyPr>
            <a:normAutofit fontScale="92500" lnSpcReduction="10000"/>
          </a:bodyPr>
          <a:lstStyle/>
          <a:p>
            <a:r>
              <a:rPr lang="en-US" dirty="0" smtClean="0"/>
              <a:t>Think about what you already know about adding whole numbers. You have to line up place value, right? The same rules apply when adding money.</a:t>
            </a:r>
          </a:p>
          <a:p>
            <a:r>
              <a:rPr lang="en-US" dirty="0" smtClean="0"/>
              <a:t>1</a:t>
            </a:r>
            <a:r>
              <a:rPr lang="en-US" baseline="30000" dirty="0" smtClean="0"/>
              <a:t>st</a:t>
            </a:r>
            <a:r>
              <a:rPr lang="en-US" dirty="0" smtClean="0"/>
              <a:t>: Line up the decimal points! When you line up the decimal points, all the other numbers will be in the correct place!</a:t>
            </a:r>
          </a:p>
          <a:p>
            <a:r>
              <a:rPr lang="en-US" dirty="0" smtClean="0"/>
              <a:t>2</a:t>
            </a:r>
            <a:r>
              <a:rPr lang="en-US" baseline="30000" dirty="0" smtClean="0"/>
              <a:t>nd</a:t>
            </a:r>
            <a:r>
              <a:rPr lang="en-US" dirty="0" smtClean="0"/>
              <a:t>: Add  as you would with whole numbers.</a:t>
            </a:r>
          </a:p>
          <a:p>
            <a:r>
              <a:rPr lang="en-US" dirty="0" smtClean="0"/>
              <a:t>3</a:t>
            </a:r>
            <a:r>
              <a:rPr lang="en-US" baseline="30000" dirty="0" smtClean="0"/>
              <a:t>rd</a:t>
            </a:r>
            <a:r>
              <a:rPr lang="en-US" dirty="0" smtClean="0"/>
              <a:t>: Write the answer (sum) with dollar and cents.                                   Write the dollar sign( $) and decimal point. </a:t>
            </a:r>
          </a:p>
          <a:p>
            <a:r>
              <a:rPr lang="en-US" dirty="0" smtClean="0"/>
              <a:t>CHECK OUT my example on the next page! 	</a:t>
            </a:r>
          </a:p>
          <a:p>
            <a:pPr>
              <a:buNone/>
            </a:pPr>
            <a:r>
              <a:rPr lang="en-US" dirty="0" smtClean="0"/>
              <a:t>						</a:t>
            </a:r>
            <a:endParaRPr lang="en-US" dirty="0"/>
          </a:p>
        </p:txBody>
      </p:sp>
      <p:sp>
        <p:nvSpPr>
          <p:cNvPr id="4" name="Action Button: Forward or Next 3">
            <a:hlinkClick r:id="" action="ppaction://hlinkshowjump?jump=nextslide" highlightClick="1"/>
          </p:cNvPr>
          <p:cNvSpPr/>
          <p:nvPr/>
        </p:nvSpPr>
        <p:spPr>
          <a:xfrm>
            <a:off x="7949184" y="5803392"/>
            <a:ext cx="737616" cy="749808"/>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1143000"/>
          </a:xfrm>
        </p:spPr>
        <p:txBody>
          <a:bodyPr/>
          <a:lstStyle/>
          <a:p>
            <a:r>
              <a:rPr lang="en-US" dirty="0" smtClean="0"/>
              <a:t>Adding with Money</a:t>
            </a:r>
            <a:endParaRPr lang="en-US" dirty="0"/>
          </a:p>
        </p:txBody>
      </p:sp>
      <p:grpSp>
        <p:nvGrpSpPr>
          <p:cNvPr id="36" name="Group 35"/>
          <p:cNvGrpSpPr/>
          <p:nvPr/>
        </p:nvGrpSpPr>
        <p:grpSpPr>
          <a:xfrm>
            <a:off x="228600" y="1951038"/>
            <a:ext cx="8686800" cy="3535362"/>
            <a:chOff x="457200" y="1417638"/>
            <a:chExt cx="8686800" cy="3535362"/>
          </a:xfrm>
        </p:grpSpPr>
        <p:sp>
          <p:nvSpPr>
            <p:cNvPr id="5" name="TextBox 4"/>
            <p:cNvSpPr txBox="1"/>
            <p:nvPr/>
          </p:nvSpPr>
          <p:spPr>
            <a:xfrm>
              <a:off x="457200" y="2883694"/>
              <a:ext cx="3200400" cy="1231106"/>
            </a:xfrm>
            <a:prstGeom prst="rect">
              <a:avLst/>
            </a:prstGeom>
            <a:noFill/>
          </p:spPr>
          <p:txBody>
            <a:bodyPr wrap="square" rtlCol="0">
              <a:spAutoFit/>
            </a:bodyPr>
            <a:lstStyle/>
            <a:p>
              <a:r>
                <a:rPr lang="en-US" sz="2800" dirty="0" smtClean="0"/>
                <a:t>    $ 5 . 4 7</a:t>
              </a:r>
            </a:p>
            <a:p>
              <a:r>
                <a:rPr lang="en-US" sz="2800" dirty="0" smtClean="0"/>
                <a:t>+     6 . 8 9</a:t>
              </a:r>
            </a:p>
            <a:p>
              <a:endParaRPr lang="en-US" dirty="0"/>
            </a:p>
          </p:txBody>
        </p:sp>
        <p:cxnSp>
          <p:nvCxnSpPr>
            <p:cNvPr id="7" name="Straight Connector 6"/>
            <p:cNvCxnSpPr/>
            <p:nvPr/>
          </p:nvCxnSpPr>
          <p:spPr>
            <a:xfrm>
              <a:off x="495300" y="3810000"/>
              <a:ext cx="19050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a:off x="1219200" y="1417638"/>
              <a:ext cx="926180" cy="612648"/>
              <a:chOff x="4191000" y="2356247"/>
              <a:chExt cx="926180" cy="612648"/>
            </a:xfrm>
          </p:grpSpPr>
          <p:sp>
            <p:nvSpPr>
              <p:cNvPr id="8" name="Oval Callout 7"/>
              <p:cNvSpPr/>
              <p:nvPr/>
            </p:nvSpPr>
            <p:spPr>
              <a:xfrm>
                <a:off x="4191000" y="2356247"/>
                <a:ext cx="914400" cy="612648"/>
              </a:xfrm>
              <a:prstGeom prst="wedgeEllipseCallout">
                <a:avLst/>
              </a:prstGeom>
              <a:solidFill>
                <a:schemeClr val="accent3">
                  <a:lumMod val="60000"/>
                  <a:lumOff val="40000"/>
                </a:schemeClr>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p:cNvSpPr txBox="1"/>
              <p:nvPr/>
            </p:nvSpPr>
            <p:spPr>
              <a:xfrm>
                <a:off x="4191000" y="2438400"/>
                <a:ext cx="926180" cy="400110"/>
              </a:xfrm>
              <a:prstGeom prst="rect">
                <a:avLst/>
              </a:prstGeom>
              <a:noFill/>
            </p:spPr>
            <p:txBody>
              <a:bodyPr wrap="none" rtlCol="0">
                <a:spAutoFit/>
              </a:bodyPr>
              <a:lstStyle/>
              <a:p>
                <a:r>
                  <a:rPr lang="en-US" sz="2000" dirty="0" smtClean="0"/>
                  <a:t>Step 1</a:t>
                </a:r>
                <a:endParaRPr lang="en-US" sz="2000" dirty="0"/>
              </a:p>
            </p:txBody>
          </p:sp>
        </p:grpSp>
        <p:grpSp>
          <p:nvGrpSpPr>
            <p:cNvPr id="14" name="Group 13"/>
            <p:cNvGrpSpPr/>
            <p:nvPr/>
          </p:nvGrpSpPr>
          <p:grpSpPr>
            <a:xfrm>
              <a:off x="457200" y="2236914"/>
              <a:ext cx="2518921" cy="609600"/>
              <a:chOff x="4114800" y="2030286"/>
              <a:chExt cx="2518921" cy="609600"/>
            </a:xfrm>
          </p:grpSpPr>
          <p:sp>
            <p:nvSpPr>
              <p:cNvPr id="11" name="Wave 10"/>
              <p:cNvSpPr/>
              <p:nvPr/>
            </p:nvSpPr>
            <p:spPr>
              <a:xfrm>
                <a:off x="4114800" y="2030286"/>
                <a:ext cx="2514600" cy="609600"/>
              </a:xfrm>
              <a:prstGeom prst="wave">
                <a:avLst/>
              </a:prstGeom>
              <a:solidFill>
                <a:schemeClr val="accent3">
                  <a:lumMod val="60000"/>
                  <a:lumOff val="40000"/>
                </a:schemeClr>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TextBox 11"/>
              <p:cNvSpPr txBox="1"/>
              <p:nvPr/>
            </p:nvSpPr>
            <p:spPr>
              <a:xfrm>
                <a:off x="4191000" y="2133600"/>
                <a:ext cx="2442721" cy="369332"/>
              </a:xfrm>
              <a:prstGeom prst="rect">
                <a:avLst/>
              </a:prstGeom>
              <a:noFill/>
            </p:spPr>
            <p:txBody>
              <a:bodyPr wrap="square" rtlCol="0">
                <a:spAutoFit/>
              </a:bodyPr>
              <a:lstStyle/>
              <a:p>
                <a:r>
                  <a:rPr lang="en-US" dirty="0" smtClean="0"/>
                  <a:t>Line Up the Decimals!</a:t>
                </a:r>
                <a:endParaRPr lang="en-US" dirty="0"/>
              </a:p>
            </p:txBody>
          </p:sp>
        </p:grpSp>
        <p:grpSp>
          <p:nvGrpSpPr>
            <p:cNvPr id="18" name="Group 17"/>
            <p:cNvGrpSpPr/>
            <p:nvPr/>
          </p:nvGrpSpPr>
          <p:grpSpPr>
            <a:xfrm>
              <a:off x="7543800" y="1447800"/>
              <a:ext cx="926180" cy="612648"/>
              <a:chOff x="4191000" y="2356247"/>
              <a:chExt cx="926180" cy="612648"/>
            </a:xfrm>
          </p:grpSpPr>
          <p:sp>
            <p:nvSpPr>
              <p:cNvPr id="19" name="Oval Callout 18"/>
              <p:cNvSpPr/>
              <p:nvPr/>
            </p:nvSpPr>
            <p:spPr>
              <a:xfrm>
                <a:off x="4191000" y="2356247"/>
                <a:ext cx="914400" cy="612648"/>
              </a:xfrm>
              <a:prstGeom prst="wedgeEllipseCallout">
                <a:avLst/>
              </a:prstGeom>
              <a:solidFill>
                <a:schemeClr val="accent3">
                  <a:lumMod val="60000"/>
                  <a:lumOff val="40000"/>
                </a:schemeClr>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TextBox 19"/>
              <p:cNvSpPr txBox="1"/>
              <p:nvPr/>
            </p:nvSpPr>
            <p:spPr>
              <a:xfrm>
                <a:off x="4191000" y="2438400"/>
                <a:ext cx="926180" cy="400110"/>
              </a:xfrm>
              <a:prstGeom prst="rect">
                <a:avLst/>
              </a:prstGeom>
              <a:noFill/>
            </p:spPr>
            <p:txBody>
              <a:bodyPr wrap="none" rtlCol="0">
                <a:spAutoFit/>
              </a:bodyPr>
              <a:lstStyle/>
              <a:p>
                <a:r>
                  <a:rPr lang="en-US" sz="2000" dirty="0" smtClean="0"/>
                  <a:t>Step 3</a:t>
                </a:r>
                <a:endParaRPr lang="en-US" sz="2000" dirty="0"/>
              </a:p>
            </p:txBody>
          </p:sp>
        </p:grpSp>
        <p:grpSp>
          <p:nvGrpSpPr>
            <p:cNvPr id="21" name="Group 20"/>
            <p:cNvGrpSpPr/>
            <p:nvPr/>
          </p:nvGrpSpPr>
          <p:grpSpPr>
            <a:xfrm>
              <a:off x="4495800" y="1439653"/>
              <a:ext cx="926180" cy="612648"/>
              <a:chOff x="4191000" y="2356247"/>
              <a:chExt cx="926180" cy="612648"/>
            </a:xfrm>
          </p:grpSpPr>
          <p:sp>
            <p:nvSpPr>
              <p:cNvPr id="22" name="Oval Callout 21"/>
              <p:cNvSpPr/>
              <p:nvPr/>
            </p:nvSpPr>
            <p:spPr>
              <a:xfrm>
                <a:off x="4191000" y="2356247"/>
                <a:ext cx="914400" cy="612648"/>
              </a:xfrm>
              <a:prstGeom prst="wedgeEllipseCallout">
                <a:avLst/>
              </a:prstGeom>
              <a:solidFill>
                <a:schemeClr val="accent3">
                  <a:lumMod val="60000"/>
                  <a:lumOff val="40000"/>
                </a:schemeClr>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TextBox 22"/>
              <p:cNvSpPr txBox="1"/>
              <p:nvPr/>
            </p:nvSpPr>
            <p:spPr>
              <a:xfrm>
                <a:off x="4191000" y="2438400"/>
                <a:ext cx="926180" cy="400110"/>
              </a:xfrm>
              <a:prstGeom prst="rect">
                <a:avLst/>
              </a:prstGeom>
              <a:noFill/>
            </p:spPr>
            <p:txBody>
              <a:bodyPr wrap="none" rtlCol="0">
                <a:spAutoFit/>
              </a:bodyPr>
              <a:lstStyle/>
              <a:p>
                <a:r>
                  <a:rPr lang="en-US" sz="2000" dirty="0" smtClean="0"/>
                  <a:t>Step 2</a:t>
                </a:r>
                <a:endParaRPr lang="en-US" sz="2000" dirty="0"/>
              </a:p>
            </p:txBody>
          </p:sp>
        </p:grpSp>
        <p:grpSp>
          <p:nvGrpSpPr>
            <p:cNvPr id="24" name="Group 23"/>
            <p:cNvGrpSpPr/>
            <p:nvPr/>
          </p:nvGrpSpPr>
          <p:grpSpPr>
            <a:xfrm>
              <a:off x="6553200" y="2096869"/>
              <a:ext cx="2590800" cy="749645"/>
              <a:chOff x="4042921" y="1890241"/>
              <a:chExt cx="2590800" cy="749645"/>
            </a:xfrm>
          </p:grpSpPr>
          <p:sp>
            <p:nvSpPr>
              <p:cNvPr id="25" name="Wave 24"/>
              <p:cNvSpPr/>
              <p:nvPr/>
            </p:nvSpPr>
            <p:spPr>
              <a:xfrm>
                <a:off x="4042921" y="2030286"/>
                <a:ext cx="2514600" cy="609600"/>
              </a:xfrm>
              <a:prstGeom prst="wave">
                <a:avLst/>
              </a:prstGeom>
              <a:solidFill>
                <a:schemeClr val="accent3">
                  <a:lumMod val="60000"/>
                  <a:lumOff val="40000"/>
                </a:schemeClr>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TextBox 25"/>
              <p:cNvSpPr txBox="1"/>
              <p:nvPr/>
            </p:nvSpPr>
            <p:spPr>
              <a:xfrm>
                <a:off x="4191000" y="1890241"/>
                <a:ext cx="2442721" cy="646331"/>
              </a:xfrm>
              <a:prstGeom prst="rect">
                <a:avLst/>
              </a:prstGeom>
              <a:noFill/>
            </p:spPr>
            <p:txBody>
              <a:bodyPr wrap="square" rtlCol="0">
                <a:spAutoFit/>
              </a:bodyPr>
              <a:lstStyle/>
              <a:p>
                <a:pPr algn="ctr"/>
                <a:r>
                  <a:rPr lang="en-US" dirty="0" smtClean="0"/>
                  <a:t>Write </a:t>
                </a:r>
                <a:r>
                  <a:rPr lang="en-US" sz="2800" dirty="0" smtClean="0">
                    <a:solidFill>
                      <a:srgbClr val="FF0000"/>
                    </a:solidFill>
                  </a:rPr>
                  <a:t>$</a:t>
                </a:r>
                <a:r>
                  <a:rPr lang="en-US" dirty="0" smtClean="0"/>
                  <a:t> and </a:t>
                </a:r>
                <a:r>
                  <a:rPr lang="en-US" sz="3600" dirty="0" smtClean="0">
                    <a:solidFill>
                      <a:srgbClr val="FF0000"/>
                    </a:solidFill>
                  </a:rPr>
                  <a:t>.</a:t>
                </a:r>
                <a:endParaRPr lang="en-US" sz="3600" dirty="0">
                  <a:solidFill>
                    <a:srgbClr val="FF0000"/>
                  </a:solidFill>
                </a:endParaRPr>
              </a:p>
            </p:txBody>
          </p:sp>
        </p:grpSp>
        <p:grpSp>
          <p:nvGrpSpPr>
            <p:cNvPr id="27" name="Group 26"/>
            <p:cNvGrpSpPr/>
            <p:nvPr/>
          </p:nvGrpSpPr>
          <p:grpSpPr>
            <a:xfrm>
              <a:off x="3581400" y="2236914"/>
              <a:ext cx="2518921" cy="609600"/>
              <a:chOff x="4114800" y="2030286"/>
              <a:chExt cx="2518921" cy="609600"/>
            </a:xfrm>
          </p:grpSpPr>
          <p:sp>
            <p:nvSpPr>
              <p:cNvPr id="28" name="Wave 27"/>
              <p:cNvSpPr/>
              <p:nvPr/>
            </p:nvSpPr>
            <p:spPr>
              <a:xfrm>
                <a:off x="4114800" y="2030286"/>
                <a:ext cx="2514600" cy="609600"/>
              </a:xfrm>
              <a:prstGeom prst="wave">
                <a:avLst/>
              </a:prstGeom>
              <a:solidFill>
                <a:schemeClr val="accent3">
                  <a:lumMod val="60000"/>
                  <a:lumOff val="40000"/>
                </a:schemeClr>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TextBox 28"/>
              <p:cNvSpPr txBox="1"/>
              <p:nvPr/>
            </p:nvSpPr>
            <p:spPr>
              <a:xfrm>
                <a:off x="4191000" y="2133600"/>
                <a:ext cx="2442721" cy="369332"/>
              </a:xfrm>
              <a:prstGeom prst="rect">
                <a:avLst/>
              </a:prstGeom>
              <a:noFill/>
            </p:spPr>
            <p:txBody>
              <a:bodyPr wrap="square" rtlCol="0">
                <a:spAutoFit/>
              </a:bodyPr>
              <a:lstStyle/>
              <a:p>
                <a:pPr algn="ctr"/>
                <a:r>
                  <a:rPr lang="en-US" dirty="0" smtClean="0"/>
                  <a:t>ADD</a:t>
                </a:r>
                <a:endParaRPr lang="en-US" dirty="0"/>
              </a:p>
            </p:txBody>
          </p:sp>
        </p:grpSp>
        <p:sp>
          <p:nvSpPr>
            <p:cNvPr id="30" name="TextBox 29"/>
            <p:cNvSpPr txBox="1"/>
            <p:nvPr/>
          </p:nvSpPr>
          <p:spPr>
            <a:xfrm>
              <a:off x="3581400" y="3291007"/>
              <a:ext cx="3200400" cy="1661993"/>
            </a:xfrm>
            <a:prstGeom prst="rect">
              <a:avLst/>
            </a:prstGeom>
            <a:noFill/>
          </p:spPr>
          <p:txBody>
            <a:bodyPr wrap="square" rtlCol="0">
              <a:spAutoFit/>
            </a:bodyPr>
            <a:lstStyle/>
            <a:p>
              <a:r>
                <a:rPr lang="en-US" sz="2800" dirty="0" smtClean="0"/>
                <a:t>    $ 5 . 4 7</a:t>
              </a:r>
            </a:p>
            <a:p>
              <a:r>
                <a:rPr lang="en-US" sz="2800" dirty="0" smtClean="0"/>
                <a:t>+     6 . 8 9</a:t>
              </a:r>
            </a:p>
            <a:p>
              <a:r>
                <a:rPr lang="en-US" sz="2800" dirty="0" smtClean="0"/>
                <a:t>	12   3 6</a:t>
              </a:r>
            </a:p>
            <a:p>
              <a:endParaRPr lang="en-US" dirty="0"/>
            </a:p>
          </p:txBody>
        </p:sp>
        <p:cxnSp>
          <p:nvCxnSpPr>
            <p:cNvPr id="31" name="Straight Connector 30"/>
            <p:cNvCxnSpPr/>
            <p:nvPr/>
          </p:nvCxnSpPr>
          <p:spPr>
            <a:xfrm>
              <a:off x="3543300" y="4189412"/>
              <a:ext cx="19050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32" name="TextBox 31"/>
            <p:cNvSpPr txBox="1"/>
            <p:nvPr/>
          </p:nvSpPr>
          <p:spPr>
            <a:xfrm>
              <a:off x="4778092" y="2971800"/>
              <a:ext cx="327308" cy="400110"/>
            </a:xfrm>
            <a:prstGeom prst="rect">
              <a:avLst/>
            </a:prstGeom>
            <a:noFill/>
            <a:ln>
              <a:solidFill>
                <a:schemeClr val="accent4"/>
              </a:solidFill>
            </a:ln>
          </p:spPr>
          <p:txBody>
            <a:bodyPr wrap="none" rtlCol="0">
              <a:spAutoFit/>
            </a:bodyPr>
            <a:lstStyle/>
            <a:p>
              <a:r>
                <a:rPr lang="en-US" sz="2000" dirty="0" smtClean="0">
                  <a:solidFill>
                    <a:schemeClr val="accent4"/>
                  </a:solidFill>
                </a:rPr>
                <a:t>1</a:t>
              </a:r>
              <a:endParaRPr lang="en-US" sz="2000" dirty="0">
                <a:solidFill>
                  <a:schemeClr val="accent4"/>
                </a:solidFill>
              </a:endParaRPr>
            </a:p>
          </p:txBody>
        </p:sp>
        <p:sp>
          <p:nvSpPr>
            <p:cNvPr id="33" name="TextBox 32"/>
            <p:cNvSpPr txBox="1"/>
            <p:nvPr/>
          </p:nvSpPr>
          <p:spPr>
            <a:xfrm>
              <a:off x="4267200" y="2971800"/>
              <a:ext cx="327308" cy="400110"/>
            </a:xfrm>
            <a:prstGeom prst="rect">
              <a:avLst/>
            </a:prstGeom>
            <a:noFill/>
            <a:ln>
              <a:solidFill>
                <a:schemeClr val="accent4"/>
              </a:solidFill>
            </a:ln>
          </p:spPr>
          <p:txBody>
            <a:bodyPr wrap="none" rtlCol="0">
              <a:spAutoFit/>
            </a:bodyPr>
            <a:lstStyle/>
            <a:p>
              <a:r>
                <a:rPr lang="en-US" sz="2000" dirty="0" smtClean="0">
                  <a:solidFill>
                    <a:schemeClr val="accent4"/>
                  </a:solidFill>
                </a:rPr>
                <a:t>1</a:t>
              </a:r>
              <a:endParaRPr lang="en-US" sz="2000" dirty="0">
                <a:solidFill>
                  <a:schemeClr val="accent4"/>
                </a:solidFill>
              </a:endParaRPr>
            </a:p>
          </p:txBody>
        </p:sp>
        <p:sp>
          <p:nvSpPr>
            <p:cNvPr id="34" name="TextBox 33"/>
            <p:cNvSpPr txBox="1"/>
            <p:nvPr/>
          </p:nvSpPr>
          <p:spPr>
            <a:xfrm>
              <a:off x="6553200" y="3264694"/>
              <a:ext cx="2514600" cy="1661993"/>
            </a:xfrm>
            <a:prstGeom prst="rect">
              <a:avLst/>
            </a:prstGeom>
            <a:noFill/>
          </p:spPr>
          <p:txBody>
            <a:bodyPr wrap="square" rtlCol="0">
              <a:spAutoFit/>
            </a:bodyPr>
            <a:lstStyle/>
            <a:p>
              <a:r>
                <a:rPr lang="en-US" sz="2800" dirty="0" smtClean="0"/>
                <a:t>    $ 5 . 4 7</a:t>
              </a:r>
            </a:p>
            <a:p>
              <a:r>
                <a:rPr lang="en-US" sz="2800" dirty="0" smtClean="0"/>
                <a:t>+     6 . 8 9</a:t>
              </a:r>
            </a:p>
            <a:p>
              <a:r>
                <a:rPr lang="en-US" sz="2800" dirty="0" smtClean="0"/>
                <a:t>    </a:t>
              </a:r>
              <a:r>
                <a:rPr lang="en-US" sz="2800" dirty="0" smtClean="0">
                  <a:solidFill>
                    <a:srgbClr val="FF0000"/>
                  </a:solidFill>
                </a:rPr>
                <a:t>$</a:t>
              </a:r>
              <a:r>
                <a:rPr lang="en-US" sz="2800" dirty="0" smtClean="0"/>
                <a:t>12</a:t>
              </a:r>
              <a:r>
                <a:rPr lang="en-US" sz="2800" dirty="0" smtClean="0">
                  <a:solidFill>
                    <a:srgbClr val="FF0000"/>
                  </a:solidFill>
                </a:rPr>
                <a:t>.</a:t>
              </a:r>
              <a:r>
                <a:rPr lang="en-US" sz="2800" dirty="0" smtClean="0"/>
                <a:t> 3 6</a:t>
              </a:r>
            </a:p>
            <a:p>
              <a:endParaRPr lang="en-US" dirty="0"/>
            </a:p>
          </p:txBody>
        </p:sp>
        <p:cxnSp>
          <p:nvCxnSpPr>
            <p:cNvPr id="35" name="Straight Connector 34"/>
            <p:cNvCxnSpPr/>
            <p:nvPr/>
          </p:nvCxnSpPr>
          <p:spPr>
            <a:xfrm>
              <a:off x="6629400" y="4191000"/>
              <a:ext cx="19050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37" name="Action Button: Forward or Next 36">
            <a:hlinkClick r:id="" action="ppaction://hlinkshowjump?jump=nextslide" highlightClick="1"/>
          </p:cNvPr>
          <p:cNvSpPr/>
          <p:nvPr/>
        </p:nvSpPr>
        <p:spPr>
          <a:xfrm>
            <a:off x="7996679" y="5911596"/>
            <a:ext cx="842521" cy="673608"/>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with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Practice Addition Problems</a:t>
            </a:r>
            <a:endParaRPr lang="en-US" dirty="0"/>
          </a:p>
        </p:txBody>
      </p:sp>
      <p:sp>
        <p:nvSpPr>
          <p:cNvPr id="4" name="Text Placeholder 3"/>
          <p:cNvSpPr>
            <a:spLocks noGrp="1"/>
          </p:cNvSpPr>
          <p:nvPr>
            <p:ph type="body" idx="1"/>
          </p:nvPr>
        </p:nvSpPr>
        <p:spPr/>
        <p:txBody>
          <a:bodyPr/>
          <a:lstStyle/>
          <a:p>
            <a:r>
              <a:rPr lang="en-US" dirty="0" smtClean="0"/>
              <a:t>Click on you answer:</a:t>
            </a:r>
            <a:endParaRPr lang="en-US" dirty="0"/>
          </a:p>
        </p:txBody>
      </p:sp>
      <p:sp>
        <p:nvSpPr>
          <p:cNvPr id="6" name="Text Placeholder 5"/>
          <p:cNvSpPr>
            <a:spLocks noGrp="1"/>
          </p:cNvSpPr>
          <p:nvPr>
            <p:ph type="body" sz="quarter" idx="3"/>
          </p:nvPr>
        </p:nvSpPr>
        <p:spPr/>
        <p:txBody>
          <a:bodyPr/>
          <a:lstStyle/>
          <a:p>
            <a:r>
              <a:rPr lang="en-US" dirty="0" smtClean="0"/>
              <a:t>Click on your answer:</a:t>
            </a:r>
            <a:endParaRPr lang="en-US" dirty="0"/>
          </a:p>
        </p:txBody>
      </p:sp>
      <p:sp>
        <p:nvSpPr>
          <p:cNvPr id="8" name="TextBox 7"/>
          <p:cNvSpPr txBox="1"/>
          <p:nvPr/>
        </p:nvSpPr>
        <p:spPr>
          <a:xfrm>
            <a:off x="381000" y="2590800"/>
            <a:ext cx="3200400" cy="1231106"/>
          </a:xfrm>
          <a:prstGeom prst="rect">
            <a:avLst/>
          </a:prstGeom>
          <a:noFill/>
        </p:spPr>
        <p:txBody>
          <a:bodyPr wrap="square" rtlCol="0">
            <a:spAutoFit/>
          </a:bodyPr>
          <a:lstStyle/>
          <a:p>
            <a:pPr algn="ctr"/>
            <a:r>
              <a:rPr lang="en-US" sz="2800" dirty="0" smtClean="0"/>
              <a:t>    $ 9 . 0 9</a:t>
            </a:r>
          </a:p>
          <a:p>
            <a:pPr algn="ctr"/>
            <a:r>
              <a:rPr lang="en-US" sz="2800" dirty="0" smtClean="0"/>
              <a:t>+     2 . 8 3</a:t>
            </a:r>
          </a:p>
          <a:p>
            <a:pPr algn="ctr"/>
            <a:endParaRPr lang="en-US" dirty="0"/>
          </a:p>
        </p:txBody>
      </p:sp>
      <p:cxnSp>
        <p:nvCxnSpPr>
          <p:cNvPr id="10" name="Straight Connector 9"/>
          <p:cNvCxnSpPr/>
          <p:nvPr/>
        </p:nvCxnSpPr>
        <p:spPr>
          <a:xfrm>
            <a:off x="1219200" y="3579812"/>
            <a:ext cx="18288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5105400" y="2590800"/>
            <a:ext cx="3200400" cy="1231106"/>
          </a:xfrm>
          <a:prstGeom prst="rect">
            <a:avLst/>
          </a:prstGeom>
          <a:noFill/>
        </p:spPr>
        <p:txBody>
          <a:bodyPr wrap="square" rtlCol="0">
            <a:spAutoFit/>
          </a:bodyPr>
          <a:lstStyle/>
          <a:p>
            <a:pPr algn="ctr"/>
            <a:r>
              <a:rPr lang="en-US" sz="2800" dirty="0" smtClean="0"/>
              <a:t>  $1 3 . 0 6</a:t>
            </a:r>
          </a:p>
          <a:p>
            <a:pPr algn="ctr"/>
            <a:r>
              <a:rPr lang="en-US" sz="2800" dirty="0" smtClean="0"/>
              <a:t>+     9 . 5 6</a:t>
            </a:r>
          </a:p>
          <a:p>
            <a:pPr algn="ctr"/>
            <a:endParaRPr lang="en-US" dirty="0"/>
          </a:p>
        </p:txBody>
      </p:sp>
      <p:cxnSp>
        <p:nvCxnSpPr>
          <p:cNvPr id="13" name="Straight Connector 12"/>
          <p:cNvCxnSpPr/>
          <p:nvPr/>
        </p:nvCxnSpPr>
        <p:spPr>
          <a:xfrm>
            <a:off x="5867400" y="3505200"/>
            <a:ext cx="18288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30" name="Group 29"/>
          <p:cNvGrpSpPr/>
          <p:nvPr/>
        </p:nvGrpSpPr>
        <p:grpSpPr>
          <a:xfrm>
            <a:off x="1676400" y="4876800"/>
            <a:ext cx="1295400" cy="1143000"/>
            <a:chOff x="76200" y="5295900"/>
            <a:chExt cx="1295400" cy="1143000"/>
          </a:xfrm>
        </p:grpSpPr>
        <p:sp>
          <p:nvSpPr>
            <p:cNvPr id="15" name="Oval 14">
              <a:hlinkClick r:id="rId2" action="ppaction://hlinksldjump"/>
            </p:cNvPr>
            <p:cNvSpPr/>
            <p:nvPr/>
          </p:nvSpPr>
          <p:spPr>
            <a:xfrm>
              <a:off x="152400" y="5295900"/>
              <a:ext cx="1219200" cy="1143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TextBox 19"/>
            <p:cNvSpPr txBox="1"/>
            <p:nvPr/>
          </p:nvSpPr>
          <p:spPr>
            <a:xfrm>
              <a:off x="76200" y="5648980"/>
              <a:ext cx="1256273" cy="523220"/>
            </a:xfrm>
            <a:prstGeom prst="rect">
              <a:avLst/>
            </a:prstGeom>
            <a:noFill/>
          </p:spPr>
          <p:txBody>
            <a:bodyPr wrap="none" rtlCol="0">
              <a:spAutoFit/>
            </a:bodyPr>
            <a:lstStyle/>
            <a:p>
              <a:r>
                <a:rPr lang="en-US" sz="2800" dirty="0" smtClean="0"/>
                <a:t>$11.93</a:t>
              </a:r>
              <a:endParaRPr lang="en-US" sz="2800" dirty="0"/>
            </a:p>
          </p:txBody>
        </p:sp>
      </p:grpSp>
      <p:grpSp>
        <p:nvGrpSpPr>
          <p:cNvPr id="27" name="Group 26"/>
          <p:cNvGrpSpPr/>
          <p:nvPr/>
        </p:nvGrpSpPr>
        <p:grpSpPr>
          <a:xfrm>
            <a:off x="5219700" y="4152900"/>
            <a:ext cx="1295400" cy="1143000"/>
            <a:chOff x="7391400" y="5267980"/>
            <a:chExt cx="1295400" cy="1143000"/>
          </a:xfrm>
        </p:grpSpPr>
        <p:sp>
          <p:nvSpPr>
            <p:cNvPr id="17" name="Oval 16">
              <a:hlinkClick r:id="rId2" action="ppaction://hlinksldjump"/>
            </p:cNvPr>
            <p:cNvSpPr/>
            <p:nvPr/>
          </p:nvSpPr>
          <p:spPr>
            <a:xfrm>
              <a:off x="7467600" y="5267980"/>
              <a:ext cx="1219200" cy="1143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TextBox 20"/>
            <p:cNvSpPr txBox="1"/>
            <p:nvPr/>
          </p:nvSpPr>
          <p:spPr>
            <a:xfrm>
              <a:off x="7391400" y="5572780"/>
              <a:ext cx="1282923" cy="523220"/>
            </a:xfrm>
            <a:prstGeom prst="rect">
              <a:avLst/>
            </a:prstGeom>
            <a:noFill/>
          </p:spPr>
          <p:txBody>
            <a:bodyPr wrap="none" rtlCol="0">
              <a:spAutoFit/>
            </a:bodyPr>
            <a:lstStyle/>
            <a:p>
              <a:r>
                <a:rPr lang="en-US" sz="2800" dirty="0" smtClean="0"/>
                <a:t>$22.72</a:t>
              </a:r>
              <a:endParaRPr lang="en-US" sz="2800" dirty="0"/>
            </a:p>
          </p:txBody>
        </p:sp>
      </p:grpSp>
      <p:grpSp>
        <p:nvGrpSpPr>
          <p:cNvPr id="31" name="Group 30"/>
          <p:cNvGrpSpPr/>
          <p:nvPr/>
        </p:nvGrpSpPr>
        <p:grpSpPr>
          <a:xfrm>
            <a:off x="545877" y="3962400"/>
            <a:ext cx="1282923" cy="1143000"/>
            <a:chOff x="-63723" y="3467100"/>
            <a:chExt cx="1282923" cy="1143000"/>
          </a:xfrm>
        </p:grpSpPr>
        <p:sp>
          <p:nvSpPr>
            <p:cNvPr id="14" name="Oval 13">
              <a:hlinkClick r:id="rId2" action="ppaction://hlinksldjump"/>
            </p:cNvPr>
            <p:cNvSpPr/>
            <p:nvPr/>
          </p:nvSpPr>
          <p:spPr>
            <a:xfrm>
              <a:off x="0" y="3467100"/>
              <a:ext cx="1219200" cy="1143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TextBox 21"/>
            <p:cNvSpPr txBox="1"/>
            <p:nvPr/>
          </p:nvSpPr>
          <p:spPr>
            <a:xfrm>
              <a:off x="-63723" y="3733800"/>
              <a:ext cx="1282923" cy="523220"/>
            </a:xfrm>
            <a:prstGeom prst="rect">
              <a:avLst/>
            </a:prstGeom>
            <a:noFill/>
          </p:spPr>
          <p:txBody>
            <a:bodyPr wrap="none" rtlCol="0">
              <a:spAutoFit/>
            </a:bodyPr>
            <a:lstStyle/>
            <a:p>
              <a:r>
                <a:rPr lang="en-US" sz="2800" dirty="0" smtClean="0"/>
                <a:t>$12.92</a:t>
              </a:r>
              <a:endParaRPr lang="en-US" sz="2800" dirty="0"/>
            </a:p>
          </p:txBody>
        </p:sp>
      </p:grpSp>
      <p:grpSp>
        <p:nvGrpSpPr>
          <p:cNvPr id="28" name="Group 27"/>
          <p:cNvGrpSpPr/>
          <p:nvPr/>
        </p:nvGrpSpPr>
        <p:grpSpPr>
          <a:xfrm>
            <a:off x="6934200" y="3886200"/>
            <a:ext cx="1482622" cy="1143000"/>
            <a:chOff x="7966178" y="4495800"/>
            <a:chExt cx="1482622" cy="1143000"/>
          </a:xfrm>
        </p:grpSpPr>
        <p:sp>
          <p:nvSpPr>
            <p:cNvPr id="19" name="Oval 18">
              <a:hlinkClick r:id="rId2" action="ppaction://hlinksldjump"/>
            </p:cNvPr>
            <p:cNvSpPr/>
            <p:nvPr/>
          </p:nvSpPr>
          <p:spPr>
            <a:xfrm>
              <a:off x="8054855" y="4495800"/>
              <a:ext cx="1317745" cy="1143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TextBox 22"/>
            <p:cNvSpPr txBox="1"/>
            <p:nvPr/>
          </p:nvSpPr>
          <p:spPr>
            <a:xfrm>
              <a:off x="7966178" y="4810780"/>
              <a:ext cx="1482622" cy="523220"/>
            </a:xfrm>
            <a:prstGeom prst="rect">
              <a:avLst/>
            </a:prstGeom>
            <a:noFill/>
          </p:spPr>
          <p:txBody>
            <a:bodyPr wrap="none" rtlCol="0">
              <a:spAutoFit/>
            </a:bodyPr>
            <a:lstStyle/>
            <a:p>
              <a:r>
                <a:rPr lang="en-US" sz="2800" dirty="0" smtClean="0"/>
                <a:t>$22.612</a:t>
              </a:r>
              <a:endParaRPr lang="en-US" sz="2800" dirty="0"/>
            </a:p>
          </p:txBody>
        </p:sp>
      </p:grpSp>
      <p:grpSp>
        <p:nvGrpSpPr>
          <p:cNvPr id="29" name="Group 28"/>
          <p:cNvGrpSpPr/>
          <p:nvPr/>
        </p:nvGrpSpPr>
        <p:grpSpPr>
          <a:xfrm>
            <a:off x="2858527" y="3962400"/>
            <a:ext cx="1256273" cy="1143000"/>
            <a:chOff x="2325127" y="4409420"/>
            <a:chExt cx="1256273" cy="1143000"/>
          </a:xfrm>
        </p:grpSpPr>
        <p:sp>
          <p:nvSpPr>
            <p:cNvPr id="16" name="Oval 15">
              <a:hlinkClick r:id="" action="ppaction://hlinkshowjump?jump=nextslide"/>
            </p:cNvPr>
            <p:cNvSpPr/>
            <p:nvPr/>
          </p:nvSpPr>
          <p:spPr>
            <a:xfrm>
              <a:off x="2362200" y="4409420"/>
              <a:ext cx="1219200" cy="1143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TextBox 23"/>
            <p:cNvSpPr txBox="1"/>
            <p:nvPr/>
          </p:nvSpPr>
          <p:spPr>
            <a:xfrm>
              <a:off x="2325127" y="4648200"/>
              <a:ext cx="1256273" cy="523220"/>
            </a:xfrm>
            <a:prstGeom prst="rect">
              <a:avLst/>
            </a:prstGeom>
            <a:noFill/>
          </p:spPr>
          <p:txBody>
            <a:bodyPr wrap="none" rtlCol="0">
              <a:spAutoFit/>
            </a:bodyPr>
            <a:lstStyle/>
            <a:p>
              <a:r>
                <a:rPr lang="en-US" sz="2800" dirty="0" smtClean="0"/>
                <a:t>$11.92</a:t>
              </a:r>
              <a:endParaRPr lang="en-US" sz="2800" dirty="0"/>
            </a:p>
          </p:txBody>
        </p:sp>
      </p:grpSp>
      <p:grpSp>
        <p:nvGrpSpPr>
          <p:cNvPr id="26" name="Group 25"/>
          <p:cNvGrpSpPr/>
          <p:nvPr/>
        </p:nvGrpSpPr>
        <p:grpSpPr>
          <a:xfrm>
            <a:off x="6375177" y="5181600"/>
            <a:ext cx="1295400" cy="1143000"/>
            <a:chOff x="7696200" y="6342340"/>
            <a:chExt cx="1295400" cy="1143000"/>
          </a:xfrm>
        </p:grpSpPr>
        <p:sp>
          <p:nvSpPr>
            <p:cNvPr id="18" name="Oval 17">
              <a:hlinkClick r:id="" action="ppaction://hlinkshowjump?jump=nextslide"/>
            </p:cNvPr>
            <p:cNvSpPr/>
            <p:nvPr/>
          </p:nvSpPr>
          <p:spPr>
            <a:xfrm>
              <a:off x="7772400" y="6342340"/>
              <a:ext cx="1219200" cy="1143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TextBox 24"/>
            <p:cNvSpPr txBox="1"/>
            <p:nvPr/>
          </p:nvSpPr>
          <p:spPr>
            <a:xfrm>
              <a:off x="7696200" y="6705600"/>
              <a:ext cx="1282923" cy="523220"/>
            </a:xfrm>
            <a:prstGeom prst="rect">
              <a:avLst/>
            </a:prstGeom>
            <a:noFill/>
          </p:spPr>
          <p:txBody>
            <a:bodyPr wrap="none" rtlCol="0">
              <a:spAutoFit/>
            </a:bodyPr>
            <a:lstStyle/>
            <a:p>
              <a:r>
                <a:rPr lang="en-US" sz="2800" dirty="0" smtClean="0"/>
                <a:t>$22.62</a:t>
              </a:r>
              <a:endParaRPr lang="en-US" sz="2800" dirty="0"/>
            </a:p>
          </p:txBody>
        </p:sp>
      </p:grpSp>
      <p:cxnSp>
        <p:nvCxnSpPr>
          <p:cNvPr id="33" name="Straight Connector 32"/>
          <p:cNvCxnSpPr/>
          <p:nvPr/>
        </p:nvCxnSpPr>
        <p:spPr>
          <a:xfrm rot="5400000">
            <a:off x="2009541" y="4296335"/>
            <a:ext cx="5123329" cy="1588"/>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6" presetClass="emph" presetSubtype="0" fill="hold" grpId="0" nodeType="withEffect">
                                  <p:stCondLst>
                                    <p:cond delay="0"/>
                                  </p:stCondLst>
                                  <p:iterate type="lt">
                                    <p:tmPct val="10000"/>
                                  </p:iterate>
                                  <p:childTnLst>
                                    <p:animScale>
                                      <p:cBhvr>
                                        <p:cTn id="6" dur="250" autoRev="1" fill="hold">
                                          <p:stCondLst>
                                            <p:cond delay="0"/>
                                          </p:stCondLst>
                                        </p:cTn>
                                        <p:tgtEl>
                                          <p:spTgt spid="3"/>
                                        </p:tgtEl>
                                      </p:cBhvr>
                                      <p:to x="80000" y="100000"/>
                                    </p:animScale>
                                    <p:anim by="(#ppt_w*0.10)" calcmode="lin" valueType="num">
                                      <p:cBhvr>
                                        <p:cTn id="7" dur="250" autoRev="1" fill="hold">
                                          <p:stCondLst>
                                            <p:cond delay="0"/>
                                          </p:stCondLst>
                                        </p:cTn>
                                        <p:tgtEl>
                                          <p:spTgt spid="3"/>
                                        </p:tgtEl>
                                        <p:attrNameLst>
                                          <p:attrName>ppt_x</p:attrName>
                                        </p:attrNameLst>
                                      </p:cBhvr>
                                    </p:anim>
                                    <p:anim by="(-#ppt_w*0.10)" calcmode="lin" valueType="num">
                                      <p:cBhvr>
                                        <p:cTn id="8" dur="250" autoRev="1" fill="hold">
                                          <p:stCondLst>
                                            <p:cond delay="0"/>
                                          </p:stCondLst>
                                        </p:cTn>
                                        <p:tgtEl>
                                          <p:spTgt spid="3"/>
                                        </p:tgtEl>
                                        <p:attrNameLst>
                                          <p:attrName>ppt_y</p:attrName>
                                        </p:attrNameLst>
                                      </p:cBhvr>
                                    </p:anim>
                                    <p:animRot by="-480000">
                                      <p:cBhvr>
                                        <p:cTn id="9" dur="250" autoRev="1" fill="hold">
                                          <p:stCondLst>
                                            <p:cond delay="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2"/>
          <p:cNvGrpSpPr/>
          <p:nvPr/>
        </p:nvGrpSpPr>
        <p:grpSpPr>
          <a:xfrm>
            <a:off x="1447800" y="609600"/>
            <a:ext cx="6629400" cy="5029200"/>
            <a:chOff x="1447800" y="609600"/>
            <a:chExt cx="6629400" cy="5029200"/>
          </a:xfrm>
        </p:grpSpPr>
        <p:sp>
          <p:nvSpPr>
            <p:cNvPr id="4" name="5-Point Star 3"/>
            <p:cNvSpPr/>
            <p:nvPr/>
          </p:nvSpPr>
          <p:spPr>
            <a:xfrm>
              <a:off x="1447800" y="609600"/>
              <a:ext cx="6629400" cy="5029200"/>
            </a:xfrm>
            <a:prstGeom prst="star5">
              <a:avLst/>
            </a:prstGeom>
            <a:gradFill flip="none" rotWithShape="1">
              <a:gsLst>
                <a:gs pos="0">
                  <a:srgbClr val="3366FF"/>
                </a:gs>
                <a:gs pos="45000">
                  <a:srgbClr val="FFFFFF"/>
                </a:gs>
              </a:gsLst>
              <a:path path="circle">
                <a:fillToRect l="100000" t="100000"/>
              </a:path>
              <a:tileRect r="-100000" b="-10000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000" dirty="0">
                <a:solidFill>
                  <a:srgbClr val="000090"/>
                </a:solidFill>
              </a:endParaRPr>
            </a:p>
          </p:txBody>
        </p:sp>
        <p:sp>
          <p:nvSpPr>
            <p:cNvPr id="5" name="TextBox 4"/>
            <p:cNvSpPr txBox="1"/>
            <p:nvPr/>
          </p:nvSpPr>
          <p:spPr>
            <a:xfrm>
              <a:off x="2933700" y="2667000"/>
              <a:ext cx="3733800" cy="1077218"/>
            </a:xfrm>
            <a:prstGeom prst="rect">
              <a:avLst/>
            </a:prstGeom>
            <a:noFill/>
          </p:spPr>
          <p:txBody>
            <a:bodyPr wrap="square" rtlCol="0">
              <a:spAutoFit/>
            </a:bodyPr>
            <a:lstStyle/>
            <a:p>
              <a:pPr algn="ctr"/>
              <a:r>
                <a:rPr lang="en-US" sz="3200" b="1" dirty="0" smtClean="0">
                  <a:solidFill>
                    <a:srgbClr val="0000FF"/>
                  </a:solidFill>
                  <a:latin typeface="Georgia"/>
                  <a:cs typeface="Georgia"/>
                </a:rPr>
                <a:t>You’re Right! Great Job!</a:t>
              </a:r>
              <a:endParaRPr lang="en-US" sz="3200" b="1" dirty="0">
                <a:solidFill>
                  <a:srgbClr val="0000FF"/>
                </a:solidFill>
                <a:latin typeface="Georgia"/>
                <a:cs typeface="Georgia"/>
              </a:endParaRPr>
            </a:p>
          </p:txBody>
        </p:sp>
      </p:grpSp>
      <p:sp>
        <p:nvSpPr>
          <p:cNvPr id="6" name="Action Button: Home 5">
            <a:hlinkClick r:id="rId3" action="ppaction://hlinksldjump" highlightClick="1"/>
          </p:cNvPr>
          <p:cNvSpPr/>
          <p:nvPr/>
        </p:nvSpPr>
        <p:spPr>
          <a:xfrm>
            <a:off x="405384" y="5486400"/>
            <a:ext cx="1042416" cy="1042416"/>
          </a:xfrm>
          <a:prstGeom prst="actionButtonHo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3" name="Group 8"/>
          <p:cNvGrpSpPr/>
          <p:nvPr/>
        </p:nvGrpSpPr>
        <p:grpSpPr>
          <a:xfrm>
            <a:off x="7696200" y="5486400"/>
            <a:ext cx="1042416" cy="1042416"/>
            <a:chOff x="7696200" y="5486400"/>
            <a:chExt cx="1042416" cy="1042416"/>
          </a:xfrm>
        </p:grpSpPr>
        <p:sp>
          <p:nvSpPr>
            <p:cNvPr id="7" name="Action Button: Custom 6">
              <a:hlinkClick r:id="rId4" action="ppaction://hlinksldjump" highlightClick="1"/>
            </p:cNvPr>
            <p:cNvSpPr/>
            <p:nvPr/>
          </p:nvSpPr>
          <p:spPr>
            <a:xfrm>
              <a:off x="7696200" y="5486400"/>
              <a:ext cx="1042416" cy="1042416"/>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p:cNvSpPr txBox="1"/>
            <p:nvPr/>
          </p:nvSpPr>
          <p:spPr>
            <a:xfrm>
              <a:off x="7744497" y="5638800"/>
              <a:ext cx="929010" cy="646331"/>
            </a:xfrm>
            <a:prstGeom prst="rect">
              <a:avLst/>
            </a:prstGeom>
            <a:noFill/>
          </p:spPr>
          <p:txBody>
            <a:bodyPr wrap="none" rtlCol="0">
              <a:spAutoFit/>
            </a:bodyPr>
            <a:lstStyle/>
            <a:p>
              <a:pPr algn="ctr"/>
              <a:r>
                <a:rPr lang="en-US" dirty="0" smtClean="0"/>
                <a:t>Next</a:t>
              </a:r>
            </a:p>
            <a:p>
              <a:pPr algn="ctr"/>
              <a:r>
                <a:rPr lang="en-US" dirty="0" smtClean="0"/>
                <a:t>Lesson</a:t>
              </a:r>
              <a:endParaRPr lang="en-US" dirty="0"/>
            </a:p>
          </p:txBody>
        </p:sp>
      </p:grpSp>
      <p:sp>
        <p:nvSpPr>
          <p:cNvPr id="9" name="Action Button: Custom 8">
            <a:hlinkClick r:id="rId5" action="ppaction://hlinksldjump" highlightClick="1"/>
          </p:cNvPr>
          <p:cNvSpPr/>
          <p:nvPr/>
        </p:nvSpPr>
        <p:spPr>
          <a:xfrm>
            <a:off x="4267200" y="5486400"/>
            <a:ext cx="1219200" cy="1042416"/>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Back</a:t>
            </a:r>
          </a:p>
          <a:p>
            <a:pPr algn="ctr"/>
            <a:r>
              <a:rPr lang="en-US" dirty="0" smtClean="0"/>
              <a:t>to</a:t>
            </a:r>
          </a:p>
          <a:p>
            <a:pPr algn="ctr"/>
            <a:r>
              <a:rPr lang="en-US" dirty="0" smtClean="0"/>
              <a:t>Question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2" name="Applause"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Double Wave 1">
            <a:hlinkClick r:id="rId3" action="ppaction://hlinksldjump">
              <a:snd r:embed="rId2" name="Ooooh"/>
            </a:hlinkClick>
          </p:cNvPr>
          <p:cNvSpPr/>
          <p:nvPr/>
        </p:nvSpPr>
        <p:spPr>
          <a:xfrm>
            <a:off x="1066800" y="1143000"/>
            <a:ext cx="6477000" cy="2743200"/>
          </a:xfrm>
          <a:prstGeom prst="doubleWave">
            <a:avLst/>
          </a:prstGeom>
          <a:gradFill flip="none" rotWithShape="1">
            <a:gsLst>
              <a:gs pos="0">
                <a:srgbClr val="3366FF"/>
              </a:gs>
              <a:gs pos="45000">
                <a:srgbClr val="FFFFFF"/>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smtClean="0">
                <a:solidFill>
                  <a:srgbClr val="000090"/>
                </a:solidFill>
              </a:rPr>
              <a:t>Try Again! </a:t>
            </a:r>
          </a:p>
          <a:p>
            <a:pPr algn="ctr"/>
            <a:r>
              <a:rPr lang="en-US" sz="5000" dirty="0" smtClean="0">
                <a:solidFill>
                  <a:srgbClr val="000090"/>
                </a:solidFill>
              </a:rPr>
              <a:t>You Can Do It!</a:t>
            </a:r>
            <a:endParaRPr lang="en-US" sz="5000" dirty="0">
              <a:solidFill>
                <a:srgbClr val="000090"/>
              </a:solidFill>
            </a:endParaRPr>
          </a:p>
        </p:txBody>
      </p:sp>
      <p:sp>
        <p:nvSpPr>
          <p:cNvPr id="3" name="Action Button: Home 2">
            <a:hlinkClick r:id="rId4" action="ppaction://hlinksldjump" highlightClick="1"/>
          </p:cNvPr>
          <p:cNvSpPr/>
          <p:nvPr/>
        </p:nvSpPr>
        <p:spPr>
          <a:xfrm>
            <a:off x="304800" y="5510784"/>
            <a:ext cx="1042416" cy="1042416"/>
          </a:xfrm>
          <a:prstGeom prst="actionButtonHo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Action Button: Custom 3">
            <a:hlinkClick r:id="rId5" action="ppaction://hlinksldjump" highlightClick="1"/>
          </p:cNvPr>
          <p:cNvSpPr/>
          <p:nvPr/>
        </p:nvSpPr>
        <p:spPr>
          <a:xfrm>
            <a:off x="7543800" y="5510784"/>
            <a:ext cx="1295400" cy="1042416"/>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Back</a:t>
            </a:r>
          </a:p>
          <a:p>
            <a:pPr algn="ctr"/>
            <a:r>
              <a:rPr lang="en-US" dirty="0" smtClean="0"/>
              <a:t>to</a:t>
            </a:r>
          </a:p>
          <a:p>
            <a:pPr algn="ctr"/>
            <a:r>
              <a:rPr lang="en-US" dirty="0" smtClean="0"/>
              <a:t>Question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Oooo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Subtracting with Money</a:t>
            </a:r>
            <a:endParaRPr lang="en-US" dirty="0"/>
          </a:p>
        </p:txBody>
      </p:sp>
      <p:sp>
        <p:nvSpPr>
          <p:cNvPr id="4" name="Content Placeholder 2"/>
          <p:cNvSpPr txBox="1">
            <a:spLocks/>
          </p:cNvSpPr>
          <p:nvPr/>
        </p:nvSpPr>
        <p:spPr>
          <a:xfrm>
            <a:off x="457200" y="2057400"/>
            <a:ext cx="8229600" cy="4495800"/>
          </a:xfrm>
          <a:prstGeom prst="rect">
            <a:avLst/>
          </a:prstGeom>
        </p:spPr>
        <p:txBody>
          <a:bodyPr vert="horz" lIns="91440" tIns="45720" rIns="91440" bIns="45720" rtlCol="0">
            <a:normAutofit fontScale="92500" lnSpcReduction="20000"/>
          </a:bodyPr>
          <a:lstStyle/>
          <a:p>
            <a:pPr marL="342900" marR="0" lvl="0" indent="-342900" algn="l" defTabSz="914400" rtl="0" eaLnBrk="0" fontAlgn="base" latinLnBrk="0" hangingPunct="0">
              <a:lnSpc>
                <a:spcPct val="100000"/>
              </a:lnSpc>
              <a:spcBef>
                <a:spcPts val="2000"/>
              </a:spcBef>
              <a:spcAft>
                <a:spcPct val="0"/>
              </a:spcAft>
              <a:buClr>
                <a:schemeClr val="accent1"/>
              </a:buClr>
              <a:buSzPct val="90000"/>
              <a:buFont typeface="Wingdings" charset="2"/>
              <a:buChar char=""/>
              <a:tabLst/>
              <a:defRPr/>
            </a:pPr>
            <a:r>
              <a:rPr kumimoji="0" lang="en-US" sz="2400" b="1" i="0" u="none" strike="noStrike" kern="1200" cap="none" spc="0" normalizeH="0" baseline="0" noProof="0" dirty="0" smtClean="0">
                <a:ln>
                  <a:noFill/>
                </a:ln>
                <a:solidFill>
                  <a:schemeClr val="tx1"/>
                </a:solidFill>
                <a:effectLst>
                  <a:outerShdw blurRad="50800" dist="50800" dir="2700000" algn="tl" rotWithShape="0">
                    <a:schemeClr val="bg1">
                      <a:alpha val="30000"/>
                    </a:schemeClr>
                  </a:outerShdw>
                </a:effectLst>
                <a:uLnTx/>
                <a:uFillTx/>
                <a:latin typeface="+mn-lt"/>
                <a:ea typeface="ＭＳ Ｐゴシック" pitchFamily="-65" charset="-128"/>
                <a:cs typeface="ＭＳ Ｐゴシック" pitchFamily="-65" charset="-128"/>
              </a:rPr>
              <a:t>Think about what you already know about subtracting whole numbers. You have to line up place value, right? You have to place the greater </a:t>
            </a:r>
            <a:r>
              <a:rPr lang="en-US" sz="2400" b="1" dirty="0" smtClean="0">
                <a:effectLst>
                  <a:outerShdw blurRad="50800" dist="50800" dir="2700000" algn="tl" rotWithShape="0">
                    <a:schemeClr val="bg1">
                      <a:alpha val="30000"/>
                    </a:schemeClr>
                  </a:outerShdw>
                </a:effectLst>
                <a:latin typeface="+mn-lt"/>
                <a:ea typeface="ＭＳ Ｐゴシック" pitchFamily="-65" charset="-128"/>
                <a:cs typeface="ＭＳ Ｐゴシック" pitchFamily="-65" charset="-128"/>
              </a:rPr>
              <a:t>amount at the top, right?</a:t>
            </a:r>
            <a:r>
              <a:rPr kumimoji="0" lang="en-US" sz="2400" b="1" i="0" u="none" strike="noStrike" kern="1200" cap="none" spc="0" normalizeH="0" baseline="0" noProof="0" dirty="0" smtClean="0">
                <a:ln>
                  <a:noFill/>
                </a:ln>
                <a:solidFill>
                  <a:schemeClr val="tx1"/>
                </a:solidFill>
                <a:effectLst>
                  <a:outerShdw blurRad="50800" dist="50800" dir="2700000" algn="tl" rotWithShape="0">
                    <a:schemeClr val="bg1">
                      <a:alpha val="30000"/>
                    </a:schemeClr>
                  </a:outerShdw>
                </a:effectLst>
                <a:uLnTx/>
                <a:uFillTx/>
                <a:latin typeface="+mn-lt"/>
                <a:ea typeface="ＭＳ Ｐゴシック" pitchFamily="-65" charset="-128"/>
                <a:cs typeface="ＭＳ Ｐゴシック" pitchFamily="-65" charset="-128"/>
              </a:rPr>
              <a:t> The same rules apply when subtracting money.</a:t>
            </a:r>
          </a:p>
          <a:p>
            <a:pPr marL="342900" marR="0" lvl="0" indent="-342900" algn="l" defTabSz="914400" rtl="0" eaLnBrk="0" fontAlgn="base" latinLnBrk="0" hangingPunct="0">
              <a:lnSpc>
                <a:spcPct val="100000"/>
              </a:lnSpc>
              <a:spcBef>
                <a:spcPts val="2000"/>
              </a:spcBef>
              <a:spcAft>
                <a:spcPct val="0"/>
              </a:spcAft>
              <a:buClr>
                <a:schemeClr val="accent1"/>
              </a:buClr>
              <a:buSzPct val="90000"/>
              <a:buFont typeface="Wingdings" charset="2"/>
              <a:buChar char=""/>
              <a:tabLst/>
              <a:defRPr/>
            </a:pPr>
            <a:r>
              <a:rPr kumimoji="0" lang="en-US" sz="2400" b="1" i="0" u="none" strike="noStrike" kern="1200" cap="none" spc="0" normalizeH="0" baseline="0" noProof="0" dirty="0" smtClean="0">
                <a:ln>
                  <a:noFill/>
                </a:ln>
                <a:solidFill>
                  <a:schemeClr val="tx1"/>
                </a:solidFill>
                <a:effectLst>
                  <a:outerShdw blurRad="50800" dist="50800" dir="2700000" algn="tl" rotWithShape="0">
                    <a:schemeClr val="bg1">
                      <a:alpha val="30000"/>
                    </a:schemeClr>
                  </a:outerShdw>
                </a:effectLst>
                <a:uLnTx/>
                <a:uFillTx/>
                <a:latin typeface="+mn-lt"/>
                <a:ea typeface="ＭＳ Ｐゴシック" pitchFamily="-65" charset="-128"/>
                <a:cs typeface="ＭＳ Ｐゴシック" pitchFamily="-65" charset="-128"/>
              </a:rPr>
              <a:t>1</a:t>
            </a:r>
            <a:r>
              <a:rPr kumimoji="0" lang="en-US" sz="2400" b="1" i="0" u="none" strike="noStrike" kern="1200" cap="none" spc="0" normalizeH="0" baseline="30000" noProof="0" dirty="0" smtClean="0">
                <a:ln>
                  <a:noFill/>
                </a:ln>
                <a:solidFill>
                  <a:schemeClr val="tx1"/>
                </a:solidFill>
                <a:effectLst>
                  <a:outerShdw blurRad="50800" dist="50800" dir="2700000" algn="tl" rotWithShape="0">
                    <a:schemeClr val="bg1">
                      <a:alpha val="30000"/>
                    </a:schemeClr>
                  </a:outerShdw>
                </a:effectLst>
                <a:uLnTx/>
                <a:uFillTx/>
                <a:latin typeface="+mn-lt"/>
                <a:ea typeface="ＭＳ Ｐゴシック" pitchFamily="-65" charset="-128"/>
                <a:cs typeface="ＭＳ Ｐゴシック" pitchFamily="-65" charset="-128"/>
              </a:rPr>
              <a:t>st</a:t>
            </a:r>
            <a:r>
              <a:rPr kumimoji="0" lang="en-US" sz="2400" b="1" i="0" u="none" strike="noStrike" kern="1200" cap="none" spc="0" normalizeH="0" baseline="0" noProof="0" dirty="0" smtClean="0">
                <a:ln>
                  <a:noFill/>
                </a:ln>
                <a:solidFill>
                  <a:schemeClr val="tx1"/>
                </a:solidFill>
                <a:effectLst>
                  <a:outerShdw blurRad="50800" dist="50800" dir="2700000" algn="tl" rotWithShape="0">
                    <a:schemeClr val="bg1">
                      <a:alpha val="30000"/>
                    </a:schemeClr>
                  </a:outerShdw>
                </a:effectLst>
                <a:uLnTx/>
                <a:uFillTx/>
                <a:latin typeface="+mn-lt"/>
                <a:ea typeface="ＭＳ Ｐゴシック" pitchFamily="-65" charset="-128"/>
                <a:cs typeface="ＭＳ Ｐゴシック" pitchFamily="-65" charset="-128"/>
              </a:rPr>
              <a:t>: Line up the decimal points! When you line up the decimal points, all the other numbers will be in the correct place!</a:t>
            </a:r>
          </a:p>
          <a:p>
            <a:pPr marL="342900" marR="0" lvl="0" indent="-342900" algn="l" defTabSz="914400" rtl="0" eaLnBrk="0" fontAlgn="base" latinLnBrk="0" hangingPunct="0">
              <a:lnSpc>
                <a:spcPct val="100000"/>
              </a:lnSpc>
              <a:spcBef>
                <a:spcPts val="2000"/>
              </a:spcBef>
              <a:spcAft>
                <a:spcPct val="0"/>
              </a:spcAft>
              <a:buClr>
                <a:schemeClr val="accent1"/>
              </a:buClr>
              <a:buSzPct val="90000"/>
              <a:buFont typeface="Wingdings" charset="2"/>
              <a:buChar char=""/>
              <a:tabLst/>
              <a:defRPr/>
            </a:pPr>
            <a:r>
              <a:rPr kumimoji="0" lang="en-US" sz="2400" b="1" i="0" u="none" strike="noStrike" kern="1200" cap="none" spc="0" normalizeH="0" baseline="0" noProof="0" dirty="0" smtClean="0">
                <a:ln>
                  <a:noFill/>
                </a:ln>
                <a:solidFill>
                  <a:schemeClr val="tx1"/>
                </a:solidFill>
                <a:effectLst>
                  <a:outerShdw blurRad="50800" dist="50800" dir="2700000" algn="tl" rotWithShape="0">
                    <a:schemeClr val="bg1">
                      <a:alpha val="30000"/>
                    </a:schemeClr>
                  </a:outerShdw>
                </a:effectLst>
                <a:uLnTx/>
                <a:uFillTx/>
                <a:latin typeface="+mn-lt"/>
                <a:ea typeface="ＭＳ Ｐゴシック" pitchFamily="-65" charset="-128"/>
                <a:cs typeface="ＭＳ Ｐゴシック" pitchFamily="-65" charset="-128"/>
              </a:rPr>
              <a:t>2</a:t>
            </a:r>
            <a:r>
              <a:rPr kumimoji="0" lang="en-US" sz="2400" b="1" i="0" u="none" strike="noStrike" kern="1200" cap="none" spc="0" normalizeH="0" baseline="30000" noProof="0" dirty="0" smtClean="0">
                <a:ln>
                  <a:noFill/>
                </a:ln>
                <a:solidFill>
                  <a:schemeClr val="tx1"/>
                </a:solidFill>
                <a:effectLst>
                  <a:outerShdw blurRad="50800" dist="50800" dir="2700000" algn="tl" rotWithShape="0">
                    <a:schemeClr val="bg1">
                      <a:alpha val="30000"/>
                    </a:schemeClr>
                  </a:outerShdw>
                </a:effectLst>
                <a:uLnTx/>
                <a:uFillTx/>
                <a:latin typeface="+mn-lt"/>
                <a:ea typeface="ＭＳ Ｐゴシック" pitchFamily="-65" charset="-128"/>
                <a:cs typeface="ＭＳ Ｐゴシック" pitchFamily="-65" charset="-128"/>
              </a:rPr>
              <a:t>nd</a:t>
            </a:r>
            <a:r>
              <a:rPr kumimoji="0" lang="en-US" sz="2400" b="1" i="0" u="none" strike="noStrike" kern="1200" cap="none" spc="0" normalizeH="0" baseline="0" noProof="0" dirty="0" smtClean="0">
                <a:ln>
                  <a:noFill/>
                </a:ln>
                <a:solidFill>
                  <a:schemeClr val="tx1"/>
                </a:solidFill>
                <a:effectLst>
                  <a:outerShdw blurRad="50800" dist="50800" dir="2700000" algn="tl" rotWithShape="0">
                    <a:schemeClr val="bg1">
                      <a:alpha val="30000"/>
                    </a:schemeClr>
                  </a:outerShdw>
                </a:effectLst>
                <a:uLnTx/>
                <a:uFillTx/>
                <a:latin typeface="+mn-lt"/>
                <a:ea typeface="ＭＳ Ｐゴシック" pitchFamily="-65" charset="-128"/>
                <a:cs typeface="ＭＳ Ｐゴシック" pitchFamily="-65" charset="-128"/>
              </a:rPr>
              <a:t>: </a:t>
            </a:r>
            <a:r>
              <a:rPr lang="en-US" sz="2400" b="1" dirty="0" smtClean="0">
                <a:effectLst>
                  <a:outerShdw blurRad="50800" dist="50800" dir="2700000" algn="tl" rotWithShape="0">
                    <a:schemeClr val="bg1">
                      <a:alpha val="30000"/>
                    </a:schemeClr>
                  </a:outerShdw>
                </a:effectLst>
                <a:latin typeface="+mn-lt"/>
                <a:ea typeface="ＭＳ Ｐゴシック" pitchFamily="-65" charset="-128"/>
                <a:cs typeface="ＭＳ Ｐゴシック" pitchFamily="-65" charset="-128"/>
              </a:rPr>
              <a:t>Subtract</a:t>
            </a:r>
            <a:r>
              <a:rPr kumimoji="0" lang="en-US" sz="2400" b="1" i="0" u="none" strike="noStrike" kern="1200" cap="none" spc="0" normalizeH="0" baseline="0" noProof="0" dirty="0" smtClean="0">
                <a:ln>
                  <a:noFill/>
                </a:ln>
                <a:solidFill>
                  <a:schemeClr val="tx1"/>
                </a:solidFill>
                <a:effectLst>
                  <a:outerShdw blurRad="50800" dist="50800" dir="2700000" algn="tl" rotWithShape="0">
                    <a:schemeClr val="bg1">
                      <a:alpha val="30000"/>
                    </a:schemeClr>
                  </a:outerShdw>
                </a:effectLst>
                <a:uLnTx/>
                <a:uFillTx/>
                <a:latin typeface="+mn-lt"/>
                <a:ea typeface="ＭＳ Ｐゴシック" pitchFamily="-65" charset="-128"/>
                <a:cs typeface="ＭＳ Ｐゴシック" pitchFamily="-65" charset="-128"/>
              </a:rPr>
              <a:t>  as you would with whole numbers.</a:t>
            </a:r>
          </a:p>
          <a:p>
            <a:pPr marL="342900" marR="0" lvl="0" indent="-342900" algn="l" defTabSz="914400" rtl="0" eaLnBrk="0" fontAlgn="base" latinLnBrk="0" hangingPunct="0">
              <a:lnSpc>
                <a:spcPct val="100000"/>
              </a:lnSpc>
              <a:spcBef>
                <a:spcPts val="2000"/>
              </a:spcBef>
              <a:spcAft>
                <a:spcPct val="0"/>
              </a:spcAft>
              <a:buClr>
                <a:schemeClr val="accent1"/>
              </a:buClr>
              <a:buSzPct val="90000"/>
              <a:buFont typeface="Wingdings" charset="2"/>
              <a:buChar char=""/>
              <a:tabLst/>
              <a:defRPr/>
            </a:pPr>
            <a:r>
              <a:rPr kumimoji="0" lang="en-US" sz="2400" b="1" i="0" u="none" strike="noStrike" kern="1200" cap="none" spc="0" normalizeH="0" baseline="0" noProof="0" dirty="0" smtClean="0">
                <a:ln>
                  <a:noFill/>
                </a:ln>
                <a:solidFill>
                  <a:schemeClr val="tx1"/>
                </a:solidFill>
                <a:effectLst>
                  <a:outerShdw blurRad="50800" dist="50800" dir="2700000" algn="tl" rotWithShape="0">
                    <a:schemeClr val="bg1">
                      <a:alpha val="30000"/>
                    </a:schemeClr>
                  </a:outerShdw>
                </a:effectLst>
                <a:uLnTx/>
                <a:uFillTx/>
                <a:latin typeface="+mn-lt"/>
                <a:ea typeface="ＭＳ Ｐゴシック" pitchFamily="-65" charset="-128"/>
                <a:cs typeface="ＭＳ Ｐゴシック" pitchFamily="-65" charset="-128"/>
              </a:rPr>
              <a:t>3</a:t>
            </a:r>
            <a:r>
              <a:rPr kumimoji="0" lang="en-US" sz="2400" b="1" i="0" u="none" strike="noStrike" kern="1200" cap="none" spc="0" normalizeH="0" baseline="30000" noProof="0" dirty="0" smtClean="0">
                <a:ln>
                  <a:noFill/>
                </a:ln>
                <a:solidFill>
                  <a:schemeClr val="tx1"/>
                </a:solidFill>
                <a:effectLst>
                  <a:outerShdw blurRad="50800" dist="50800" dir="2700000" algn="tl" rotWithShape="0">
                    <a:schemeClr val="bg1">
                      <a:alpha val="30000"/>
                    </a:schemeClr>
                  </a:outerShdw>
                </a:effectLst>
                <a:uLnTx/>
                <a:uFillTx/>
                <a:latin typeface="+mn-lt"/>
                <a:ea typeface="ＭＳ Ｐゴシック" pitchFamily="-65" charset="-128"/>
                <a:cs typeface="ＭＳ Ｐゴシック" pitchFamily="-65" charset="-128"/>
              </a:rPr>
              <a:t>rd</a:t>
            </a:r>
            <a:r>
              <a:rPr kumimoji="0" lang="en-US" sz="2400" b="1" i="0" u="none" strike="noStrike" kern="1200" cap="none" spc="0" normalizeH="0" baseline="0" noProof="0" dirty="0" smtClean="0">
                <a:ln>
                  <a:noFill/>
                </a:ln>
                <a:solidFill>
                  <a:schemeClr val="tx1"/>
                </a:solidFill>
                <a:effectLst>
                  <a:outerShdw blurRad="50800" dist="50800" dir="2700000" algn="tl" rotWithShape="0">
                    <a:schemeClr val="bg1">
                      <a:alpha val="30000"/>
                    </a:schemeClr>
                  </a:outerShdw>
                </a:effectLst>
                <a:uLnTx/>
                <a:uFillTx/>
                <a:latin typeface="+mn-lt"/>
                <a:ea typeface="ＭＳ Ｐゴシック" pitchFamily="-65" charset="-128"/>
                <a:cs typeface="ＭＳ Ｐゴシック" pitchFamily="-65" charset="-128"/>
              </a:rPr>
              <a:t>: Write the answer (difference) with dollar and cents.                                   Write the dollar sign and decimal point. </a:t>
            </a:r>
          </a:p>
          <a:p>
            <a:pPr marL="342900" marR="0" lvl="0" indent="-342900" algn="l" defTabSz="914400" rtl="0" eaLnBrk="0" fontAlgn="base" latinLnBrk="0" hangingPunct="0">
              <a:lnSpc>
                <a:spcPct val="100000"/>
              </a:lnSpc>
              <a:spcBef>
                <a:spcPts val="2000"/>
              </a:spcBef>
              <a:spcAft>
                <a:spcPct val="0"/>
              </a:spcAft>
              <a:buClr>
                <a:schemeClr val="accent1"/>
              </a:buClr>
              <a:buSzPct val="90000"/>
              <a:buFont typeface="Wingdings" charset="2"/>
              <a:buChar char=""/>
              <a:tabLst/>
              <a:defRPr/>
            </a:pPr>
            <a:r>
              <a:rPr kumimoji="0" lang="en-US" sz="2400" b="1" i="0" u="none" strike="noStrike" kern="1200" cap="none" spc="0" normalizeH="0" baseline="0" noProof="0" dirty="0" smtClean="0">
                <a:ln>
                  <a:noFill/>
                </a:ln>
                <a:solidFill>
                  <a:schemeClr val="tx1"/>
                </a:solidFill>
                <a:effectLst>
                  <a:outerShdw blurRad="50800" dist="50800" dir="2700000" algn="tl" rotWithShape="0">
                    <a:schemeClr val="bg1">
                      <a:alpha val="30000"/>
                    </a:schemeClr>
                  </a:outerShdw>
                </a:effectLst>
                <a:uLnTx/>
                <a:uFillTx/>
                <a:latin typeface="+mn-lt"/>
                <a:ea typeface="ＭＳ Ｐゴシック" pitchFamily="-65" charset="-128"/>
                <a:cs typeface="ＭＳ Ｐゴシック" pitchFamily="-65" charset="-128"/>
              </a:rPr>
              <a:t>CHECK OUT my example on the next page! 	</a:t>
            </a:r>
          </a:p>
          <a:p>
            <a:pPr marL="342900" marR="0" lvl="0" indent="-342900" algn="l" defTabSz="914400" rtl="0" eaLnBrk="0" fontAlgn="base" latinLnBrk="0" hangingPunct="0">
              <a:lnSpc>
                <a:spcPct val="100000"/>
              </a:lnSpc>
              <a:spcBef>
                <a:spcPts val="2000"/>
              </a:spcBef>
              <a:spcAft>
                <a:spcPct val="0"/>
              </a:spcAft>
              <a:buClr>
                <a:schemeClr val="accent1"/>
              </a:buClr>
              <a:buSzPct val="90000"/>
              <a:buFont typeface="Wingdings" charset="2"/>
              <a:buNone/>
              <a:tabLst/>
              <a:defRPr/>
            </a:pPr>
            <a:r>
              <a:rPr kumimoji="0" lang="en-US" sz="2400" b="1" i="0" u="none" strike="noStrike" kern="1200" cap="none" spc="0" normalizeH="0" baseline="0" noProof="0" dirty="0" smtClean="0">
                <a:ln>
                  <a:noFill/>
                </a:ln>
                <a:solidFill>
                  <a:schemeClr val="tx1"/>
                </a:solidFill>
                <a:effectLst>
                  <a:outerShdw blurRad="50800" dist="50800" dir="2700000" algn="tl" rotWithShape="0">
                    <a:schemeClr val="bg1">
                      <a:alpha val="30000"/>
                    </a:schemeClr>
                  </a:outerShdw>
                </a:effectLst>
                <a:uLnTx/>
                <a:uFillTx/>
                <a:latin typeface="+mn-lt"/>
                <a:ea typeface="ＭＳ Ｐゴシック" pitchFamily="-65" charset="-128"/>
                <a:cs typeface="ＭＳ Ｐゴシック" pitchFamily="-65" charset="-128"/>
              </a:rPr>
              <a:t>						</a:t>
            </a:r>
            <a:endParaRPr kumimoji="0" lang="en-US" sz="2400" b="1" i="0" u="none" strike="noStrike" kern="1200" cap="none" spc="0" normalizeH="0" baseline="0" noProof="0" dirty="0">
              <a:ln>
                <a:noFill/>
              </a:ln>
              <a:solidFill>
                <a:schemeClr val="tx1"/>
              </a:solidFill>
              <a:effectLst>
                <a:outerShdw blurRad="50800" dist="50800" dir="2700000" algn="tl" rotWithShape="0">
                  <a:schemeClr val="bg1">
                    <a:alpha val="30000"/>
                  </a:schemeClr>
                </a:outerShdw>
              </a:effectLst>
              <a:uLnTx/>
              <a:uFillTx/>
              <a:latin typeface="+mn-lt"/>
              <a:ea typeface="ＭＳ Ｐゴシック" pitchFamily="-65" charset="-128"/>
              <a:cs typeface="ＭＳ Ｐゴシック" pitchFamily="-65" charset="-128"/>
            </a:endParaRPr>
          </a:p>
        </p:txBody>
      </p:sp>
      <p:sp>
        <p:nvSpPr>
          <p:cNvPr id="5" name="Action Button: Forward or Next 4">
            <a:hlinkClick r:id="" action="ppaction://hlinkshowjump?jump=nextslide" highlightClick="1"/>
          </p:cNvPr>
          <p:cNvSpPr/>
          <p:nvPr/>
        </p:nvSpPr>
        <p:spPr>
          <a:xfrm>
            <a:off x="8001000" y="5791200"/>
            <a:ext cx="685800" cy="762000"/>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Subtracting with Money</a:t>
            </a:r>
            <a:endParaRPr lang="en-US" dirty="0"/>
          </a:p>
        </p:txBody>
      </p:sp>
      <p:grpSp>
        <p:nvGrpSpPr>
          <p:cNvPr id="3" name="Group 2"/>
          <p:cNvGrpSpPr/>
          <p:nvPr/>
        </p:nvGrpSpPr>
        <p:grpSpPr>
          <a:xfrm>
            <a:off x="228600" y="1676400"/>
            <a:ext cx="8686800" cy="4138375"/>
            <a:chOff x="457200" y="1245513"/>
            <a:chExt cx="8686800" cy="4138375"/>
          </a:xfrm>
        </p:grpSpPr>
        <p:sp>
          <p:nvSpPr>
            <p:cNvPr id="4" name="TextBox 3"/>
            <p:cNvSpPr txBox="1"/>
            <p:nvPr/>
          </p:nvSpPr>
          <p:spPr>
            <a:xfrm>
              <a:off x="457200" y="2883694"/>
              <a:ext cx="3200400" cy="1231106"/>
            </a:xfrm>
            <a:prstGeom prst="rect">
              <a:avLst/>
            </a:prstGeom>
            <a:noFill/>
          </p:spPr>
          <p:txBody>
            <a:bodyPr wrap="square" rtlCol="0">
              <a:spAutoFit/>
            </a:bodyPr>
            <a:lstStyle/>
            <a:p>
              <a:r>
                <a:rPr lang="en-US" sz="2800" dirty="0" smtClean="0"/>
                <a:t>   $10 . 0 7</a:t>
              </a:r>
            </a:p>
            <a:p>
              <a:r>
                <a:rPr lang="en-US" sz="2800" dirty="0" smtClean="0"/>
                <a:t>-     1 . 6 8</a:t>
              </a:r>
            </a:p>
            <a:p>
              <a:endParaRPr lang="en-US" dirty="0"/>
            </a:p>
          </p:txBody>
        </p:sp>
        <p:cxnSp>
          <p:nvCxnSpPr>
            <p:cNvPr id="5" name="Straight Connector 4"/>
            <p:cNvCxnSpPr/>
            <p:nvPr/>
          </p:nvCxnSpPr>
          <p:spPr>
            <a:xfrm>
              <a:off x="495300" y="3810000"/>
              <a:ext cx="19050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6" name="Group 9"/>
            <p:cNvGrpSpPr/>
            <p:nvPr/>
          </p:nvGrpSpPr>
          <p:grpSpPr>
            <a:xfrm>
              <a:off x="1219200" y="1417638"/>
              <a:ext cx="926180" cy="612648"/>
              <a:chOff x="4191000" y="2356247"/>
              <a:chExt cx="926180" cy="612648"/>
            </a:xfrm>
          </p:grpSpPr>
          <p:sp>
            <p:nvSpPr>
              <p:cNvPr id="28" name="Oval Callout 7"/>
              <p:cNvSpPr/>
              <p:nvPr/>
            </p:nvSpPr>
            <p:spPr>
              <a:xfrm>
                <a:off x="4191000" y="2356247"/>
                <a:ext cx="914400" cy="612648"/>
              </a:xfrm>
              <a:prstGeom prst="wedgeEllipseCallout">
                <a:avLst/>
              </a:prstGeom>
              <a:solidFill>
                <a:schemeClr val="accent3">
                  <a:lumMod val="60000"/>
                  <a:lumOff val="40000"/>
                </a:schemeClr>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TextBox 8"/>
              <p:cNvSpPr txBox="1"/>
              <p:nvPr/>
            </p:nvSpPr>
            <p:spPr>
              <a:xfrm>
                <a:off x="4191000" y="2438400"/>
                <a:ext cx="926180" cy="400110"/>
              </a:xfrm>
              <a:prstGeom prst="rect">
                <a:avLst/>
              </a:prstGeom>
              <a:noFill/>
            </p:spPr>
            <p:txBody>
              <a:bodyPr wrap="none" rtlCol="0">
                <a:spAutoFit/>
              </a:bodyPr>
              <a:lstStyle/>
              <a:p>
                <a:r>
                  <a:rPr lang="en-US" sz="2000" dirty="0" smtClean="0"/>
                  <a:t>Step 1</a:t>
                </a:r>
                <a:endParaRPr lang="en-US" sz="2000" dirty="0"/>
              </a:p>
            </p:txBody>
          </p:sp>
        </p:grpSp>
        <p:grpSp>
          <p:nvGrpSpPr>
            <p:cNvPr id="7" name="Group 13"/>
            <p:cNvGrpSpPr/>
            <p:nvPr/>
          </p:nvGrpSpPr>
          <p:grpSpPr>
            <a:xfrm>
              <a:off x="457200" y="2236914"/>
              <a:ext cx="2518921" cy="609600"/>
              <a:chOff x="4114800" y="2030286"/>
              <a:chExt cx="2518921" cy="609600"/>
            </a:xfrm>
          </p:grpSpPr>
          <p:sp>
            <p:nvSpPr>
              <p:cNvPr id="26" name="Wave 10"/>
              <p:cNvSpPr/>
              <p:nvPr/>
            </p:nvSpPr>
            <p:spPr>
              <a:xfrm>
                <a:off x="4114800" y="2030286"/>
                <a:ext cx="2514600" cy="609600"/>
              </a:xfrm>
              <a:prstGeom prst="wave">
                <a:avLst/>
              </a:prstGeom>
              <a:solidFill>
                <a:schemeClr val="accent3">
                  <a:lumMod val="60000"/>
                  <a:lumOff val="40000"/>
                </a:schemeClr>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TextBox 11"/>
              <p:cNvSpPr txBox="1"/>
              <p:nvPr/>
            </p:nvSpPr>
            <p:spPr>
              <a:xfrm>
                <a:off x="4191000" y="2133600"/>
                <a:ext cx="2442721" cy="369332"/>
              </a:xfrm>
              <a:prstGeom prst="rect">
                <a:avLst/>
              </a:prstGeom>
              <a:noFill/>
            </p:spPr>
            <p:txBody>
              <a:bodyPr wrap="square" rtlCol="0">
                <a:spAutoFit/>
              </a:bodyPr>
              <a:lstStyle/>
              <a:p>
                <a:r>
                  <a:rPr lang="en-US" dirty="0" smtClean="0"/>
                  <a:t>Line Up the Decimals!</a:t>
                </a:r>
                <a:endParaRPr lang="en-US" dirty="0"/>
              </a:p>
            </p:txBody>
          </p:sp>
        </p:grpSp>
        <p:grpSp>
          <p:nvGrpSpPr>
            <p:cNvPr id="8" name="Group 17"/>
            <p:cNvGrpSpPr/>
            <p:nvPr/>
          </p:nvGrpSpPr>
          <p:grpSpPr>
            <a:xfrm>
              <a:off x="7543800" y="1447800"/>
              <a:ext cx="926180" cy="612648"/>
              <a:chOff x="4191000" y="2356247"/>
              <a:chExt cx="926180" cy="612648"/>
            </a:xfrm>
          </p:grpSpPr>
          <p:sp>
            <p:nvSpPr>
              <p:cNvPr id="24" name="Oval Callout 23"/>
              <p:cNvSpPr/>
              <p:nvPr/>
            </p:nvSpPr>
            <p:spPr>
              <a:xfrm>
                <a:off x="4191000" y="2356247"/>
                <a:ext cx="914400" cy="612648"/>
              </a:xfrm>
              <a:prstGeom prst="wedgeEllipseCallout">
                <a:avLst/>
              </a:prstGeom>
              <a:solidFill>
                <a:schemeClr val="accent3">
                  <a:lumMod val="60000"/>
                  <a:lumOff val="40000"/>
                </a:schemeClr>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TextBox 24"/>
              <p:cNvSpPr txBox="1"/>
              <p:nvPr/>
            </p:nvSpPr>
            <p:spPr>
              <a:xfrm>
                <a:off x="4191000" y="2438400"/>
                <a:ext cx="926180" cy="400110"/>
              </a:xfrm>
              <a:prstGeom prst="rect">
                <a:avLst/>
              </a:prstGeom>
              <a:noFill/>
            </p:spPr>
            <p:txBody>
              <a:bodyPr wrap="none" rtlCol="0">
                <a:spAutoFit/>
              </a:bodyPr>
              <a:lstStyle/>
              <a:p>
                <a:r>
                  <a:rPr lang="en-US" sz="2000" dirty="0" smtClean="0"/>
                  <a:t>Step 3</a:t>
                </a:r>
                <a:endParaRPr lang="en-US" sz="2000" dirty="0"/>
              </a:p>
            </p:txBody>
          </p:sp>
        </p:grpSp>
        <p:grpSp>
          <p:nvGrpSpPr>
            <p:cNvPr id="9" name="Group 20"/>
            <p:cNvGrpSpPr/>
            <p:nvPr/>
          </p:nvGrpSpPr>
          <p:grpSpPr>
            <a:xfrm>
              <a:off x="4495800" y="1245513"/>
              <a:ext cx="926180" cy="612648"/>
              <a:chOff x="4191000" y="2162107"/>
              <a:chExt cx="926180" cy="612648"/>
            </a:xfrm>
          </p:grpSpPr>
          <p:sp>
            <p:nvSpPr>
              <p:cNvPr id="22" name="Oval Callout 21"/>
              <p:cNvSpPr/>
              <p:nvPr/>
            </p:nvSpPr>
            <p:spPr>
              <a:xfrm>
                <a:off x="4191000" y="2162107"/>
                <a:ext cx="914400" cy="612648"/>
              </a:xfrm>
              <a:prstGeom prst="wedgeEllipseCallout">
                <a:avLst/>
              </a:prstGeom>
              <a:solidFill>
                <a:schemeClr val="accent3">
                  <a:lumMod val="60000"/>
                  <a:lumOff val="40000"/>
                </a:schemeClr>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TextBox 22"/>
              <p:cNvSpPr txBox="1"/>
              <p:nvPr/>
            </p:nvSpPr>
            <p:spPr>
              <a:xfrm>
                <a:off x="4191000" y="2238307"/>
                <a:ext cx="926180" cy="400110"/>
              </a:xfrm>
              <a:prstGeom prst="rect">
                <a:avLst/>
              </a:prstGeom>
              <a:noFill/>
            </p:spPr>
            <p:txBody>
              <a:bodyPr wrap="none" rtlCol="0">
                <a:spAutoFit/>
              </a:bodyPr>
              <a:lstStyle/>
              <a:p>
                <a:r>
                  <a:rPr lang="en-US" sz="2000" dirty="0" smtClean="0"/>
                  <a:t>Step 2</a:t>
                </a:r>
                <a:endParaRPr lang="en-US" sz="2000" dirty="0"/>
              </a:p>
            </p:txBody>
          </p:sp>
        </p:grpSp>
        <p:grpSp>
          <p:nvGrpSpPr>
            <p:cNvPr id="10" name="Group 23"/>
            <p:cNvGrpSpPr/>
            <p:nvPr/>
          </p:nvGrpSpPr>
          <p:grpSpPr>
            <a:xfrm>
              <a:off x="6553200" y="2096869"/>
              <a:ext cx="2590800" cy="749645"/>
              <a:chOff x="4042921" y="1890241"/>
              <a:chExt cx="2590800" cy="749645"/>
            </a:xfrm>
          </p:grpSpPr>
          <p:sp>
            <p:nvSpPr>
              <p:cNvPr id="20" name="Wave 19"/>
              <p:cNvSpPr/>
              <p:nvPr/>
            </p:nvSpPr>
            <p:spPr>
              <a:xfrm>
                <a:off x="4042921" y="2030286"/>
                <a:ext cx="2514600" cy="609600"/>
              </a:xfrm>
              <a:prstGeom prst="wave">
                <a:avLst/>
              </a:prstGeom>
              <a:solidFill>
                <a:schemeClr val="accent3">
                  <a:lumMod val="60000"/>
                  <a:lumOff val="40000"/>
                </a:schemeClr>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TextBox 20"/>
              <p:cNvSpPr txBox="1"/>
              <p:nvPr/>
            </p:nvSpPr>
            <p:spPr>
              <a:xfrm>
                <a:off x="4191000" y="1890241"/>
                <a:ext cx="2442721" cy="646331"/>
              </a:xfrm>
              <a:prstGeom prst="rect">
                <a:avLst/>
              </a:prstGeom>
              <a:noFill/>
            </p:spPr>
            <p:txBody>
              <a:bodyPr wrap="square" rtlCol="0">
                <a:spAutoFit/>
              </a:bodyPr>
              <a:lstStyle/>
              <a:p>
                <a:pPr algn="ctr"/>
                <a:r>
                  <a:rPr lang="en-US" dirty="0" smtClean="0"/>
                  <a:t>Write </a:t>
                </a:r>
                <a:r>
                  <a:rPr lang="en-US" sz="2800" dirty="0" smtClean="0">
                    <a:solidFill>
                      <a:srgbClr val="FF0000"/>
                    </a:solidFill>
                  </a:rPr>
                  <a:t>$</a:t>
                </a:r>
                <a:r>
                  <a:rPr lang="en-US" dirty="0" smtClean="0"/>
                  <a:t> and </a:t>
                </a:r>
                <a:r>
                  <a:rPr lang="en-US" sz="3600" dirty="0" smtClean="0">
                    <a:solidFill>
                      <a:srgbClr val="FF0000"/>
                    </a:solidFill>
                  </a:rPr>
                  <a:t>.</a:t>
                </a:r>
                <a:endParaRPr lang="en-US" sz="3600" dirty="0">
                  <a:solidFill>
                    <a:srgbClr val="FF0000"/>
                  </a:solidFill>
                </a:endParaRPr>
              </a:p>
            </p:txBody>
          </p:sp>
        </p:grpSp>
        <p:grpSp>
          <p:nvGrpSpPr>
            <p:cNvPr id="11" name="Group 26"/>
            <p:cNvGrpSpPr/>
            <p:nvPr/>
          </p:nvGrpSpPr>
          <p:grpSpPr>
            <a:xfrm>
              <a:off x="3581400" y="2007513"/>
              <a:ext cx="2518921" cy="609600"/>
              <a:chOff x="4114800" y="1800885"/>
              <a:chExt cx="2518921" cy="609600"/>
            </a:xfrm>
          </p:grpSpPr>
          <p:sp>
            <p:nvSpPr>
              <p:cNvPr id="18" name="Wave 17"/>
              <p:cNvSpPr/>
              <p:nvPr/>
            </p:nvSpPr>
            <p:spPr>
              <a:xfrm>
                <a:off x="4114800" y="1800885"/>
                <a:ext cx="2514600" cy="609600"/>
              </a:xfrm>
              <a:prstGeom prst="wave">
                <a:avLst/>
              </a:prstGeom>
              <a:solidFill>
                <a:schemeClr val="accent3">
                  <a:lumMod val="60000"/>
                  <a:lumOff val="40000"/>
                </a:schemeClr>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TextBox 18"/>
              <p:cNvSpPr txBox="1"/>
              <p:nvPr/>
            </p:nvSpPr>
            <p:spPr>
              <a:xfrm>
                <a:off x="4191000" y="1877085"/>
                <a:ext cx="2442721" cy="369332"/>
              </a:xfrm>
              <a:prstGeom prst="rect">
                <a:avLst/>
              </a:prstGeom>
              <a:noFill/>
            </p:spPr>
            <p:txBody>
              <a:bodyPr wrap="square" rtlCol="0">
                <a:spAutoFit/>
              </a:bodyPr>
              <a:lstStyle/>
              <a:p>
                <a:pPr algn="ctr"/>
                <a:r>
                  <a:rPr lang="en-US" dirty="0" smtClean="0"/>
                  <a:t>SUBTRACT</a:t>
                </a:r>
                <a:endParaRPr lang="en-US" dirty="0"/>
              </a:p>
            </p:txBody>
          </p:sp>
        </p:grpSp>
        <p:sp>
          <p:nvSpPr>
            <p:cNvPr id="12" name="TextBox 11"/>
            <p:cNvSpPr txBox="1"/>
            <p:nvPr/>
          </p:nvSpPr>
          <p:spPr>
            <a:xfrm>
              <a:off x="3581400" y="3291007"/>
              <a:ext cx="3200400" cy="2092881"/>
            </a:xfrm>
            <a:prstGeom prst="rect">
              <a:avLst/>
            </a:prstGeom>
            <a:noFill/>
          </p:spPr>
          <p:txBody>
            <a:bodyPr wrap="square" rtlCol="0">
              <a:spAutoFit/>
            </a:bodyPr>
            <a:lstStyle/>
            <a:p>
              <a:r>
                <a:rPr lang="en-US" sz="2800" dirty="0" smtClean="0"/>
                <a:t>  $1 0 . 0  7</a:t>
              </a:r>
            </a:p>
            <a:p>
              <a:r>
                <a:rPr lang="en-US" sz="2800" dirty="0" smtClean="0"/>
                <a:t>-     1 . 6  8</a:t>
              </a:r>
            </a:p>
            <a:p>
              <a:r>
                <a:rPr lang="en-US" sz="2800" dirty="0" smtClean="0"/>
                <a:t>	   8  3  9</a:t>
              </a:r>
            </a:p>
            <a:p>
              <a:r>
                <a:rPr lang="en-US" sz="2800" dirty="0" smtClean="0"/>
                <a:t>	</a:t>
              </a:r>
            </a:p>
            <a:p>
              <a:endParaRPr lang="en-US" dirty="0"/>
            </a:p>
          </p:txBody>
        </p:sp>
        <p:cxnSp>
          <p:nvCxnSpPr>
            <p:cNvPr id="13" name="Straight Connector 12"/>
            <p:cNvCxnSpPr/>
            <p:nvPr/>
          </p:nvCxnSpPr>
          <p:spPr>
            <a:xfrm>
              <a:off x="3543300" y="4189412"/>
              <a:ext cx="19050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6553200" y="3264694"/>
              <a:ext cx="2514600" cy="1661993"/>
            </a:xfrm>
            <a:prstGeom prst="rect">
              <a:avLst/>
            </a:prstGeom>
            <a:noFill/>
          </p:spPr>
          <p:txBody>
            <a:bodyPr wrap="square" rtlCol="0">
              <a:spAutoFit/>
            </a:bodyPr>
            <a:lstStyle/>
            <a:p>
              <a:r>
                <a:rPr lang="en-US" sz="2800" dirty="0" smtClean="0"/>
                <a:t>   $10 . 0 7</a:t>
              </a:r>
            </a:p>
            <a:p>
              <a:r>
                <a:rPr lang="en-US" sz="2800" dirty="0" smtClean="0"/>
                <a:t>-     1 . 6 8</a:t>
              </a:r>
            </a:p>
            <a:p>
              <a:r>
                <a:rPr lang="en-US" sz="2800" dirty="0" smtClean="0"/>
                <a:t>    </a:t>
              </a:r>
              <a:r>
                <a:rPr lang="en-US" sz="2800" dirty="0" smtClean="0">
                  <a:solidFill>
                    <a:srgbClr val="FF0000"/>
                  </a:solidFill>
                </a:rPr>
                <a:t>$</a:t>
              </a:r>
              <a:r>
                <a:rPr lang="en-US" sz="2800" dirty="0" smtClean="0"/>
                <a:t> 8 </a:t>
              </a:r>
              <a:r>
                <a:rPr lang="en-US" sz="2800" dirty="0" smtClean="0">
                  <a:solidFill>
                    <a:srgbClr val="FF0000"/>
                  </a:solidFill>
                </a:rPr>
                <a:t>.</a:t>
              </a:r>
              <a:r>
                <a:rPr lang="en-US" sz="2800" dirty="0" smtClean="0"/>
                <a:t> 3 9</a:t>
              </a:r>
            </a:p>
            <a:p>
              <a:endParaRPr lang="en-US" dirty="0"/>
            </a:p>
          </p:txBody>
        </p:sp>
        <p:cxnSp>
          <p:nvCxnSpPr>
            <p:cNvPr id="17" name="Straight Connector 16"/>
            <p:cNvCxnSpPr/>
            <p:nvPr/>
          </p:nvCxnSpPr>
          <p:spPr>
            <a:xfrm>
              <a:off x="6629400" y="4191000"/>
              <a:ext cx="19050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31" name="Straight Connector 30"/>
          <p:cNvCxnSpPr/>
          <p:nvPr/>
        </p:nvCxnSpPr>
        <p:spPr>
          <a:xfrm rot="5400000">
            <a:off x="4603750" y="3841750"/>
            <a:ext cx="316706" cy="229394"/>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rot="5400000">
            <a:off x="4071144" y="3853656"/>
            <a:ext cx="316706" cy="229394"/>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rot="5400000">
            <a:off x="4984750" y="3853656"/>
            <a:ext cx="316706" cy="229394"/>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sp>
        <p:nvSpPr>
          <p:cNvPr id="36" name="TextBox 35"/>
          <p:cNvSpPr txBox="1"/>
          <p:nvPr/>
        </p:nvSpPr>
        <p:spPr>
          <a:xfrm>
            <a:off x="4016092" y="3028890"/>
            <a:ext cx="327308" cy="400110"/>
          </a:xfrm>
          <a:prstGeom prst="rect">
            <a:avLst/>
          </a:prstGeom>
          <a:noFill/>
          <a:ln>
            <a:solidFill>
              <a:schemeClr val="accent4"/>
            </a:solidFill>
          </a:ln>
        </p:spPr>
        <p:txBody>
          <a:bodyPr wrap="none" rtlCol="0">
            <a:spAutoFit/>
          </a:bodyPr>
          <a:lstStyle/>
          <a:p>
            <a:r>
              <a:rPr lang="en-US" sz="2000" dirty="0" smtClean="0">
                <a:solidFill>
                  <a:srgbClr val="FF0000"/>
                </a:solidFill>
              </a:rPr>
              <a:t>9</a:t>
            </a:r>
            <a:endParaRPr lang="en-US" sz="2000" dirty="0">
              <a:solidFill>
                <a:srgbClr val="FF0000"/>
              </a:solidFill>
            </a:endParaRPr>
          </a:p>
        </p:txBody>
      </p:sp>
      <p:sp>
        <p:nvSpPr>
          <p:cNvPr id="37" name="TextBox 36"/>
          <p:cNvSpPr txBox="1"/>
          <p:nvPr/>
        </p:nvSpPr>
        <p:spPr>
          <a:xfrm>
            <a:off x="4559250" y="3429000"/>
            <a:ext cx="469950" cy="400110"/>
          </a:xfrm>
          <a:prstGeom prst="rect">
            <a:avLst/>
          </a:prstGeom>
          <a:noFill/>
          <a:ln>
            <a:solidFill>
              <a:schemeClr val="accent4"/>
            </a:solidFill>
          </a:ln>
        </p:spPr>
        <p:txBody>
          <a:bodyPr wrap="none" rtlCol="0">
            <a:spAutoFit/>
          </a:bodyPr>
          <a:lstStyle/>
          <a:p>
            <a:r>
              <a:rPr lang="en-US" sz="2000" dirty="0" smtClean="0">
                <a:solidFill>
                  <a:srgbClr val="FF0000"/>
                </a:solidFill>
              </a:rPr>
              <a:t>10</a:t>
            </a:r>
            <a:endParaRPr lang="en-US" sz="2000" dirty="0">
              <a:solidFill>
                <a:srgbClr val="FF0000"/>
              </a:solidFill>
            </a:endParaRPr>
          </a:p>
        </p:txBody>
      </p:sp>
      <p:sp>
        <p:nvSpPr>
          <p:cNvPr id="38" name="TextBox 37"/>
          <p:cNvSpPr txBox="1"/>
          <p:nvPr/>
        </p:nvSpPr>
        <p:spPr>
          <a:xfrm>
            <a:off x="5016450" y="3429000"/>
            <a:ext cx="469950" cy="400110"/>
          </a:xfrm>
          <a:prstGeom prst="rect">
            <a:avLst/>
          </a:prstGeom>
          <a:noFill/>
          <a:ln>
            <a:solidFill>
              <a:schemeClr val="accent4"/>
            </a:solidFill>
          </a:ln>
        </p:spPr>
        <p:txBody>
          <a:bodyPr wrap="none" rtlCol="0">
            <a:spAutoFit/>
          </a:bodyPr>
          <a:lstStyle/>
          <a:p>
            <a:r>
              <a:rPr lang="en-US" sz="2000" dirty="0" smtClean="0">
                <a:solidFill>
                  <a:srgbClr val="FF0000"/>
                </a:solidFill>
              </a:rPr>
              <a:t>17</a:t>
            </a:r>
            <a:endParaRPr lang="en-US" sz="2000" dirty="0">
              <a:solidFill>
                <a:srgbClr val="FF0000"/>
              </a:solidFill>
            </a:endParaRPr>
          </a:p>
        </p:txBody>
      </p:sp>
      <p:sp>
        <p:nvSpPr>
          <p:cNvPr id="39" name="TextBox 38"/>
          <p:cNvSpPr txBox="1"/>
          <p:nvPr/>
        </p:nvSpPr>
        <p:spPr>
          <a:xfrm>
            <a:off x="3949650" y="3409890"/>
            <a:ext cx="469950" cy="400110"/>
          </a:xfrm>
          <a:prstGeom prst="rect">
            <a:avLst/>
          </a:prstGeom>
          <a:noFill/>
          <a:ln>
            <a:solidFill>
              <a:schemeClr val="accent4"/>
            </a:solidFill>
          </a:ln>
        </p:spPr>
        <p:txBody>
          <a:bodyPr wrap="none" rtlCol="0">
            <a:spAutoFit/>
          </a:bodyPr>
          <a:lstStyle/>
          <a:p>
            <a:r>
              <a:rPr lang="en-US" sz="2000" dirty="0" smtClean="0">
                <a:solidFill>
                  <a:srgbClr val="FF0000"/>
                </a:solidFill>
              </a:rPr>
              <a:t>10</a:t>
            </a:r>
            <a:endParaRPr lang="en-US" sz="2000" dirty="0">
              <a:solidFill>
                <a:srgbClr val="FF0000"/>
              </a:solidFill>
            </a:endParaRPr>
          </a:p>
        </p:txBody>
      </p:sp>
      <p:cxnSp>
        <p:nvCxnSpPr>
          <p:cNvPr id="40" name="Straight Connector 39"/>
          <p:cNvCxnSpPr/>
          <p:nvPr/>
        </p:nvCxnSpPr>
        <p:spPr>
          <a:xfrm rot="5400000">
            <a:off x="4070350" y="3472656"/>
            <a:ext cx="316706" cy="229394"/>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rot="5400000">
            <a:off x="3766344" y="3929856"/>
            <a:ext cx="316706" cy="229394"/>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sp>
        <p:nvSpPr>
          <p:cNvPr id="42" name="TextBox 41"/>
          <p:cNvSpPr txBox="1"/>
          <p:nvPr/>
        </p:nvSpPr>
        <p:spPr>
          <a:xfrm>
            <a:off x="3581400" y="3581400"/>
            <a:ext cx="327308" cy="400110"/>
          </a:xfrm>
          <a:prstGeom prst="rect">
            <a:avLst/>
          </a:prstGeom>
          <a:noFill/>
          <a:ln>
            <a:solidFill>
              <a:schemeClr val="accent4"/>
            </a:solidFill>
          </a:ln>
        </p:spPr>
        <p:txBody>
          <a:bodyPr wrap="none" rtlCol="0">
            <a:spAutoFit/>
          </a:bodyPr>
          <a:lstStyle/>
          <a:p>
            <a:r>
              <a:rPr lang="en-US" sz="2000" dirty="0" smtClean="0">
                <a:solidFill>
                  <a:srgbClr val="FF0000"/>
                </a:solidFill>
              </a:rPr>
              <a:t>0</a:t>
            </a:r>
            <a:endParaRPr lang="en-US" sz="2000" dirty="0">
              <a:solidFill>
                <a:srgbClr val="FF0000"/>
              </a:solidFill>
            </a:endParaRPr>
          </a:p>
        </p:txBody>
      </p:sp>
      <p:cxnSp>
        <p:nvCxnSpPr>
          <p:cNvPr id="43" name="Straight Connector 42"/>
          <p:cNvCxnSpPr/>
          <p:nvPr/>
        </p:nvCxnSpPr>
        <p:spPr>
          <a:xfrm rot="5400000">
            <a:off x="4679950" y="3472656"/>
            <a:ext cx="316706" cy="229394"/>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sp>
        <p:nvSpPr>
          <p:cNvPr id="44" name="TextBox 43"/>
          <p:cNvSpPr txBox="1"/>
          <p:nvPr/>
        </p:nvSpPr>
        <p:spPr>
          <a:xfrm>
            <a:off x="4625692" y="2971800"/>
            <a:ext cx="327308" cy="400110"/>
          </a:xfrm>
          <a:prstGeom prst="rect">
            <a:avLst/>
          </a:prstGeom>
          <a:noFill/>
          <a:ln>
            <a:solidFill>
              <a:schemeClr val="accent4"/>
            </a:solidFill>
          </a:ln>
        </p:spPr>
        <p:txBody>
          <a:bodyPr wrap="none" rtlCol="0">
            <a:spAutoFit/>
          </a:bodyPr>
          <a:lstStyle/>
          <a:p>
            <a:r>
              <a:rPr lang="en-US" sz="2000" dirty="0" smtClean="0">
                <a:solidFill>
                  <a:srgbClr val="FF0000"/>
                </a:solidFill>
              </a:rPr>
              <a:t>9</a:t>
            </a:r>
            <a:endParaRPr lang="en-US" sz="2000" dirty="0">
              <a:solidFill>
                <a:srgbClr val="FF0000"/>
              </a:solidFill>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 Subtraction Problems</a:t>
            </a:r>
            <a:endParaRPr lang="en-US" dirty="0"/>
          </a:p>
        </p:txBody>
      </p:sp>
      <p:sp>
        <p:nvSpPr>
          <p:cNvPr id="4" name="TextBox 3"/>
          <p:cNvSpPr txBox="1"/>
          <p:nvPr/>
        </p:nvSpPr>
        <p:spPr>
          <a:xfrm>
            <a:off x="381000" y="2590800"/>
            <a:ext cx="3200400" cy="1231106"/>
          </a:xfrm>
          <a:prstGeom prst="rect">
            <a:avLst/>
          </a:prstGeom>
          <a:noFill/>
        </p:spPr>
        <p:txBody>
          <a:bodyPr wrap="square" rtlCol="0">
            <a:spAutoFit/>
          </a:bodyPr>
          <a:lstStyle/>
          <a:p>
            <a:pPr algn="ctr"/>
            <a:r>
              <a:rPr lang="en-US" sz="2800" dirty="0" smtClean="0"/>
              <a:t>  $ 2 0 . 0 0</a:t>
            </a:r>
          </a:p>
          <a:p>
            <a:pPr algn="ctr"/>
            <a:r>
              <a:rPr lang="en-US" sz="2800" dirty="0" smtClean="0"/>
              <a:t>-      6 . 8 1</a:t>
            </a:r>
          </a:p>
          <a:p>
            <a:pPr algn="ctr"/>
            <a:endParaRPr lang="en-US" dirty="0"/>
          </a:p>
        </p:txBody>
      </p:sp>
      <p:cxnSp>
        <p:nvCxnSpPr>
          <p:cNvPr id="5" name="Straight Connector 4"/>
          <p:cNvCxnSpPr/>
          <p:nvPr/>
        </p:nvCxnSpPr>
        <p:spPr>
          <a:xfrm>
            <a:off x="1219200" y="3579812"/>
            <a:ext cx="18288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5105400" y="2590800"/>
            <a:ext cx="3200400" cy="1231106"/>
          </a:xfrm>
          <a:prstGeom prst="rect">
            <a:avLst/>
          </a:prstGeom>
          <a:noFill/>
        </p:spPr>
        <p:txBody>
          <a:bodyPr wrap="square" rtlCol="0">
            <a:spAutoFit/>
          </a:bodyPr>
          <a:lstStyle/>
          <a:p>
            <a:pPr algn="ctr"/>
            <a:r>
              <a:rPr lang="en-US" sz="2800" dirty="0" smtClean="0"/>
              <a:t>  $  4 . 0 0</a:t>
            </a:r>
          </a:p>
          <a:p>
            <a:pPr algn="ctr"/>
            <a:r>
              <a:rPr lang="en-US" sz="2800" dirty="0" smtClean="0"/>
              <a:t>-     2 . 6 4</a:t>
            </a:r>
          </a:p>
          <a:p>
            <a:pPr algn="ctr"/>
            <a:endParaRPr lang="en-US" dirty="0"/>
          </a:p>
        </p:txBody>
      </p:sp>
      <p:cxnSp>
        <p:nvCxnSpPr>
          <p:cNvPr id="7" name="Straight Connector 6"/>
          <p:cNvCxnSpPr/>
          <p:nvPr/>
        </p:nvCxnSpPr>
        <p:spPr>
          <a:xfrm>
            <a:off x="5867400" y="3505200"/>
            <a:ext cx="18288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8" name="Group 29"/>
          <p:cNvGrpSpPr/>
          <p:nvPr/>
        </p:nvGrpSpPr>
        <p:grpSpPr>
          <a:xfrm>
            <a:off x="1676400" y="4876800"/>
            <a:ext cx="1295400" cy="1143000"/>
            <a:chOff x="76200" y="5295900"/>
            <a:chExt cx="1295400" cy="1143000"/>
          </a:xfrm>
        </p:grpSpPr>
        <p:sp>
          <p:nvSpPr>
            <p:cNvPr id="24" name="Oval 14">
              <a:hlinkClick r:id="rId2" action="ppaction://hlinksldjump"/>
            </p:cNvPr>
            <p:cNvSpPr/>
            <p:nvPr/>
          </p:nvSpPr>
          <p:spPr>
            <a:xfrm>
              <a:off x="152400" y="5295900"/>
              <a:ext cx="1219200" cy="1143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TextBox 24"/>
            <p:cNvSpPr txBox="1"/>
            <p:nvPr/>
          </p:nvSpPr>
          <p:spPr>
            <a:xfrm>
              <a:off x="76200" y="5648980"/>
              <a:ext cx="1282923" cy="523220"/>
            </a:xfrm>
            <a:prstGeom prst="rect">
              <a:avLst/>
            </a:prstGeom>
            <a:noFill/>
          </p:spPr>
          <p:txBody>
            <a:bodyPr wrap="none" rtlCol="0">
              <a:spAutoFit/>
            </a:bodyPr>
            <a:lstStyle/>
            <a:p>
              <a:r>
                <a:rPr lang="en-US" sz="2800" dirty="0" smtClean="0"/>
                <a:t>$14.89</a:t>
              </a:r>
              <a:endParaRPr lang="en-US" sz="2800" dirty="0"/>
            </a:p>
          </p:txBody>
        </p:sp>
      </p:grpSp>
      <p:grpSp>
        <p:nvGrpSpPr>
          <p:cNvPr id="9" name="Group 26"/>
          <p:cNvGrpSpPr/>
          <p:nvPr/>
        </p:nvGrpSpPr>
        <p:grpSpPr>
          <a:xfrm>
            <a:off x="6096000" y="5029200"/>
            <a:ext cx="1219200" cy="1143000"/>
            <a:chOff x="7467600" y="5267980"/>
            <a:chExt cx="1219200" cy="1143000"/>
          </a:xfrm>
        </p:grpSpPr>
        <p:sp>
          <p:nvSpPr>
            <p:cNvPr id="22" name="Oval 21">
              <a:hlinkClick r:id="rId2" action="ppaction://hlinksldjump"/>
            </p:cNvPr>
            <p:cNvSpPr/>
            <p:nvPr/>
          </p:nvSpPr>
          <p:spPr>
            <a:xfrm>
              <a:off x="7467600" y="5267980"/>
              <a:ext cx="1219200" cy="1143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TextBox 22"/>
            <p:cNvSpPr txBox="1"/>
            <p:nvPr/>
          </p:nvSpPr>
          <p:spPr>
            <a:xfrm>
              <a:off x="7527376" y="5572780"/>
              <a:ext cx="1083224" cy="523220"/>
            </a:xfrm>
            <a:prstGeom prst="rect">
              <a:avLst/>
            </a:prstGeom>
            <a:noFill/>
          </p:spPr>
          <p:txBody>
            <a:bodyPr wrap="none" rtlCol="0">
              <a:spAutoFit/>
            </a:bodyPr>
            <a:lstStyle/>
            <a:p>
              <a:r>
                <a:rPr lang="en-US" sz="2800" dirty="0" smtClean="0"/>
                <a:t>$2.46</a:t>
              </a:r>
              <a:endParaRPr lang="en-US" sz="2800" dirty="0"/>
            </a:p>
          </p:txBody>
        </p:sp>
      </p:grpSp>
      <p:grpSp>
        <p:nvGrpSpPr>
          <p:cNvPr id="10" name="Group 30"/>
          <p:cNvGrpSpPr/>
          <p:nvPr/>
        </p:nvGrpSpPr>
        <p:grpSpPr>
          <a:xfrm>
            <a:off x="545877" y="3962400"/>
            <a:ext cx="1282923" cy="1143000"/>
            <a:chOff x="-63723" y="3467100"/>
            <a:chExt cx="1282923" cy="1143000"/>
          </a:xfrm>
        </p:grpSpPr>
        <p:sp>
          <p:nvSpPr>
            <p:cNvPr id="20" name="Oval 13">
              <a:hlinkClick r:id="rId2" action="ppaction://hlinksldjump"/>
            </p:cNvPr>
            <p:cNvSpPr/>
            <p:nvPr/>
          </p:nvSpPr>
          <p:spPr>
            <a:xfrm>
              <a:off x="0" y="3467100"/>
              <a:ext cx="1219200" cy="1143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TextBox 20"/>
            <p:cNvSpPr txBox="1"/>
            <p:nvPr/>
          </p:nvSpPr>
          <p:spPr>
            <a:xfrm>
              <a:off x="-63723" y="3733800"/>
              <a:ext cx="1282923" cy="523220"/>
            </a:xfrm>
            <a:prstGeom prst="rect">
              <a:avLst/>
            </a:prstGeom>
            <a:noFill/>
          </p:spPr>
          <p:txBody>
            <a:bodyPr wrap="none" rtlCol="0">
              <a:spAutoFit/>
            </a:bodyPr>
            <a:lstStyle/>
            <a:p>
              <a:r>
                <a:rPr lang="en-US" sz="2800" dirty="0" smtClean="0"/>
                <a:t>$18.81</a:t>
              </a:r>
              <a:endParaRPr lang="en-US" sz="2800" dirty="0"/>
            </a:p>
          </p:txBody>
        </p:sp>
      </p:grpSp>
      <p:grpSp>
        <p:nvGrpSpPr>
          <p:cNvPr id="11" name="Group 27"/>
          <p:cNvGrpSpPr/>
          <p:nvPr/>
        </p:nvGrpSpPr>
        <p:grpSpPr>
          <a:xfrm>
            <a:off x="7022877" y="3886200"/>
            <a:ext cx="1317745" cy="1143000"/>
            <a:chOff x="8054855" y="4495800"/>
            <a:chExt cx="1317745" cy="1143000"/>
          </a:xfrm>
        </p:grpSpPr>
        <p:sp>
          <p:nvSpPr>
            <p:cNvPr id="18" name="Oval 17">
              <a:hlinkClick r:id="rId2" action="ppaction://hlinksldjump"/>
            </p:cNvPr>
            <p:cNvSpPr/>
            <p:nvPr/>
          </p:nvSpPr>
          <p:spPr>
            <a:xfrm>
              <a:off x="8054855" y="4495800"/>
              <a:ext cx="1317745" cy="1143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TextBox 18"/>
            <p:cNvSpPr txBox="1"/>
            <p:nvPr/>
          </p:nvSpPr>
          <p:spPr>
            <a:xfrm>
              <a:off x="8178354" y="4810780"/>
              <a:ext cx="1083224" cy="523220"/>
            </a:xfrm>
            <a:prstGeom prst="rect">
              <a:avLst/>
            </a:prstGeom>
            <a:noFill/>
          </p:spPr>
          <p:txBody>
            <a:bodyPr wrap="none" rtlCol="0">
              <a:spAutoFit/>
            </a:bodyPr>
            <a:lstStyle/>
            <a:p>
              <a:r>
                <a:rPr lang="en-US" sz="2800" dirty="0" smtClean="0"/>
                <a:t>$2.64</a:t>
              </a:r>
              <a:endParaRPr lang="en-US" sz="2800" dirty="0"/>
            </a:p>
          </p:txBody>
        </p:sp>
      </p:grpSp>
      <p:grpSp>
        <p:nvGrpSpPr>
          <p:cNvPr id="12" name="Group 28"/>
          <p:cNvGrpSpPr/>
          <p:nvPr/>
        </p:nvGrpSpPr>
        <p:grpSpPr>
          <a:xfrm>
            <a:off x="2858527" y="3962400"/>
            <a:ext cx="1282923" cy="1143000"/>
            <a:chOff x="2325127" y="4409420"/>
            <a:chExt cx="1282923" cy="1143000"/>
          </a:xfrm>
        </p:grpSpPr>
        <p:sp>
          <p:nvSpPr>
            <p:cNvPr id="16" name="Oval 15">
              <a:hlinkClick r:id="" action="ppaction://hlinkshowjump?jump=nextslide"/>
            </p:cNvPr>
            <p:cNvSpPr/>
            <p:nvPr/>
          </p:nvSpPr>
          <p:spPr>
            <a:xfrm>
              <a:off x="2362200" y="4409420"/>
              <a:ext cx="1219200" cy="1143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TextBox 16"/>
            <p:cNvSpPr txBox="1"/>
            <p:nvPr/>
          </p:nvSpPr>
          <p:spPr>
            <a:xfrm>
              <a:off x="2325127" y="4648200"/>
              <a:ext cx="1282923" cy="523220"/>
            </a:xfrm>
            <a:prstGeom prst="rect">
              <a:avLst/>
            </a:prstGeom>
            <a:noFill/>
          </p:spPr>
          <p:txBody>
            <a:bodyPr wrap="none" rtlCol="0">
              <a:spAutoFit/>
            </a:bodyPr>
            <a:lstStyle/>
            <a:p>
              <a:r>
                <a:rPr lang="en-US" sz="2800" dirty="0" smtClean="0"/>
                <a:t>$13.19</a:t>
              </a:r>
              <a:endParaRPr lang="en-US" sz="2800" dirty="0"/>
            </a:p>
          </p:txBody>
        </p:sp>
      </p:grpSp>
      <p:grpSp>
        <p:nvGrpSpPr>
          <p:cNvPr id="13" name="Group 25"/>
          <p:cNvGrpSpPr/>
          <p:nvPr/>
        </p:nvGrpSpPr>
        <p:grpSpPr>
          <a:xfrm>
            <a:off x="5068327" y="3962400"/>
            <a:ext cx="1219200" cy="1143000"/>
            <a:chOff x="5373127" y="5019020"/>
            <a:chExt cx="1219200" cy="1143000"/>
          </a:xfrm>
        </p:grpSpPr>
        <p:sp>
          <p:nvSpPr>
            <p:cNvPr id="14" name="Oval 13">
              <a:hlinkClick r:id="" action="ppaction://hlinkshowjump?jump=nextslide"/>
            </p:cNvPr>
            <p:cNvSpPr/>
            <p:nvPr/>
          </p:nvSpPr>
          <p:spPr>
            <a:xfrm>
              <a:off x="5373127" y="5019020"/>
              <a:ext cx="1219200" cy="1143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TextBox 14"/>
            <p:cNvSpPr txBox="1"/>
            <p:nvPr/>
          </p:nvSpPr>
          <p:spPr>
            <a:xfrm>
              <a:off x="5410200" y="5344180"/>
              <a:ext cx="1083224" cy="523220"/>
            </a:xfrm>
            <a:prstGeom prst="rect">
              <a:avLst/>
            </a:prstGeom>
            <a:noFill/>
          </p:spPr>
          <p:txBody>
            <a:bodyPr wrap="none" rtlCol="0">
              <a:spAutoFit/>
            </a:bodyPr>
            <a:lstStyle/>
            <a:p>
              <a:r>
                <a:rPr lang="en-US" sz="2800" dirty="0" smtClean="0"/>
                <a:t>$1.36</a:t>
              </a:r>
              <a:endParaRPr lang="en-US" sz="2800" dirty="0"/>
            </a:p>
          </p:txBody>
        </p:sp>
      </p:grpSp>
      <p:sp>
        <p:nvSpPr>
          <p:cNvPr id="26" name="Text Placeholder 3"/>
          <p:cNvSpPr txBox="1">
            <a:spLocks/>
          </p:cNvSpPr>
          <p:nvPr/>
        </p:nvSpPr>
        <p:spPr>
          <a:xfrm>
            <a:off x="457200" y="1734670"/>
            <a:ext cx="3931920" cy="744071"/>
          </a:xfrm>
          <a:prstGeom prst="rect">
            <a:avLst/>
          </a:prstGeom>
        </p:spPr>
        <p:txBody>
          <a:bodyPr vert="horz" lIns="91440" tIns="45720" rIns="91440" bIns="45720" rtlCol="0" anchor="ctr" anchorCtr="0">
            <a:noAutofit/>
          </a:bodyPr>
          <a:lstStyle/>
          <a:p>
            <a:pPr marL="0" marR="0" lvl="0" indent="0" algn="ctr" defTabSz="914400" rtl="0" eaLnBrk="0" fontAlgn="base" latinLnBrk="0" hangingPunct="0">
              <a:lnSpc>
                <a:spcPct val="100000"/>
              </a:lnSpc>
              <a:spcBef>
                <a:spcPct val="20000"/>
              </a:spcBef>
              <a:spcAft>
                <a:spcPct val="0"/>
              </a:spcAft>
              <a:buClr>
                <a:schemeClr val="accent1"/>
              </a:buClr>
              <a:buSzPct val="90000"/>
              <a:buFont typeface="Wingdings" charset="2"/>
              <a:buNone/>
              <a:tabLst/>
              <a:defRPr/>
            </a:pPr>
            <a:r>
              <a:rPr kumimoji="0" lang="en-US" sz="2800" b="1" i="0" u="none" strike="noStrike" kern="1200" cap="none" spc="0" normalizeH="0" baseline="0" noProof="0" dirty="0" smtClean="0">
                <a:ln>
                  <a:noFill/>
                </a:ln>
                <a:solidFill>
                  <a:schemeClr val="accent1"/>
                </a:solidFill>
                <a:effectLst>
                  <a:outerShdw blurRad="50800" dist="50800" dir="2700000" algn="tl" rotWithShape="0">
                    <a:schemeClr val="bg1">
                      <a:alpha val="30000"/>
                    </a:schemeClr>
                  </a:outerShdw>
                </a:effectLst>
                <a:uLnTx/>
                <a:uFillTx/>
                <a:latin typeface="+mn-lt"/>
                <a:ea typeface="ＭＳ Ｐゴシック" pitchFamily="-65" charset="-128"/>
                <a:cs typeface="ＭＳ Ｐゴシック" pitchFamily="-65" charset="-128"/>
              </a:rPr>
              <a:t>Click on you answer:</a:t>
            </a:r>
            <a:endParaRPr kumimoji="0" lang="en-US" sz="2800" b="1" i="0" u="none" strike="noStrike" kern="1200" cap="none" spc="0" normalizeH="0" baseline="0" noProof="0" dirty="0">
              <a:ln>
                <a:noFill/>
              </a:ln>
              <a:solidFill>
                <a:schemeClr val="accent1"/>
              </a:solidFill>
              <a:effectLst>
                <a:outerShdw blurRad="50800" dist="50800" dir="2700000" algn="tl" rotWithShape="0">
                  <a:schemeClr val="bg1">
                    <a:alpha val="30000"/>
                  </a:schemeClr>
                </a:outerShdw>
              </a:effectLst>
              <a:uLnTx/>
              <a:uFillTx/>
              <a:latin typeface="+mn-lt"/>
              <a:ea typeface="ＭＳ Ｐゴシック" pitchFamily="-65" charset="-128"/>
              <a:cs typeface="ＭＳ Ｐゴシック" pitchFamily="-65" charset="-128"/>
            </a:endParaRPr>
          </a:p>
        </p:txBody>
      </p:sp>
      <p:sp>
        <p:nvSpPr>
          <p:cNvPr id="27" name="Text Placeholder 3"/>
          <p:cNvSpPr txBox="1">
            <a:spLocks/>
          </p:cNvSpPr>
          <p:nvPr/>
        </p:nvSpPr>
        <p:spPr>
          <a:xfrm>
            <a:off x="5029200" y="1770529"/>
            <a:ext cx="3931920" cy="744071"/>
          </a:xfrm>
          <a:prstGeom prst="rect">
            <a:avLst/>
          </a:prstGeom>
        </p:spPr>
        <p:txBody>
          <a:bodyPr vert="horz" lIns="91440" tIns="45720" rIns="91440" bIns="45720" rtlCol="0" anchor="ctr" anchorCtr="0">
            <a:noAutofit/>
          </a:bodyPr>
          <a:lstStyle/>
          <a:p>
            <a:pPr marL="0" marR="0" lvl="0" indent="0" algn="ctr" defTabSz="914400" rtl="0" eaLnBrk="0" fontAlgn="base" latinLnBrk="0" hangingPunct="0">
              <a:lnSpc>
                <a:spcPct val="100000"/>
              </a:lnSpc>
              <a:spcBef>
                <a:spcPct val="20000"/>
              </a:spcBef>
              <a:spcAft>
                <a:spcPct val="0"/>
              </a:spcAft>
              <a:buClr>
                <a:schemeClr val="accent1"/>
              </a:buClr>
              <a:buSzPct val="90000"/>
              <a:buFont typeface="Wingdings" charset="2"/>
              <a:buNone/>
              <a:tabLst/>
              <a:defRPr/>
            </a:pPr>
            <a:r>
              <a:rPr kumimoji="0" lang="en-US" sz="2800" b="1" i="0" u="none" strike="noStrike" kern="1200" cap="none" spc="0" normalizeH="0" baseline="0" noProof="0" dirty="0" smtClean="0">
                <a:ln>
                  <a:noFill/>
                </a:ln>
                <a:solidFill>
                  <a:schemeClr val="accent1"/>
                </a:solidFill>
                <a:effectLst>
                  <a:outerShdw blurRad="50800" dist="50800" dir="2700000" algn="tl" rotWithShape="0">
                    <a:schemeClr val="bg1">
                      <a:alpha val="30000"/>
                    </a:schemeClr>
                  </a:outerShdw>
                </a:effectLst>
                <a:uLnTx/>
                <a:uFillTx/>
                <a:latin typeface="+mn-lt"/>
                <a:ea typeface="ＭＳ Ｐゴシック" pitchFamily="-65" charset="-128"/>
                <a:cs typeface="ＭＳ Ｐゴシック" pitchFamily="-65" charset="-128"/>
              </a:rPr>
              <a:t>Click on you answer:</a:t>
            </a:r>
            <a:endParaRPr kumimoji="0" lang="en-US" sz="2800" b="1" i="0" u="none" strike="noStrike" kern="1200" cap="none" spc="0" normalizeH="0" baseline="0" noProof="0" dirty="0">
              <a:ln>
                <a:noFill/>
              </a:ln>
              <a:solidFill>
                <a:schemeClr val="accent1"/>
              </a:solidFill>
              <a:effectLst>
                <a:outerShdw blurRad="50800" dist="50800" dir="2700000" algn="tl" rotWithShape="0">
                  <a:schemeClr val="bg1">
                    <a:alpha val="30000"/>
                  </a:schemeClr>
                </a:outerShdw>
              </a:effectLst>
              <a:uLnTx/>
              <a:uFillTx/>
              <a:latin typeface="+mn-lt"/>
              <a:ea typeface="ＭＳ Ｐゴシック" pitchFamily="-65" charset="-128"/>
              <a:cs typeface="ＭＳ Ｐゴシック" pitchFamily="-65" charset="-128"/>
            </a:endParaRPr>
          </a:p>
        </p:txBody>
      </p:sp>
      <p:cxnSp>
        <p:nvCxnSpPr>
          <p:cNvPr id="29" name="Straight Connector 28"/>
          <p:cNvCxnSpPr/>
          <p:nvPr/>
        </p:nvCxnSpPr>
        <p:spPr>
          <a:xfrm rot="5400000">
            <a:off x="2087329" y="4296335"/>
            <a:ext cx="5123330" cy="1588"/>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Add Fractions</a:t>
            </a:r>
            <a:endParaRPr lang="en-US" dirty="0"/>
          </a:p>
        </p:txBody>
      </p:sp>
      <p:sp>
        <p:nvSpPr>
          <p:cNvPr id="23" name="Content Placeholder 22"/>
          <p:cNvSpPr>
            <a:spLocks noGrp="1"/>
          </p:cNvSpPr>
          <p:nvPr>
            <p:ph idx="1"/>
          </p:nvPr>
        </p:nvSpPr>
        <p:spPr/>
        <p:txBody>
          <a:bodyPr/>
          <a:lstStyle/>
          <a:p>
            <a:r>
              <a:rPr lang="en-US" dirty="0" smtClean="0"/>
              <a:t>Rule: When adding fractions, the denominators need to be the same.  You add the numerators together, and the denominators do not change.</a:t>
            </a:r>
          </a:p>
          <a:p>
            <a:r>
              <a:rPr lang="en-US" dirty="0" smtClean="0"/>
              <a:t>Example:                 +                   =                     </a:t>
            </a:r>
          </a:p>
          <a:p>
            <a:pPr>
              <a:buNone/>
            </a:pPr>
            <a:endParaRPr lang="en-US" dirty="0" smtClean="0"/>
          </a:p>
          <a:p>
            <a:r>
              <a:rPr lang="en-US" dirty="0" smtClean="0"/>
              <a:t>Example:                  +                  =                  , or                 </a:t>
            </a:r>
            <a:r>
              <a:rPr lang="en-US" sz="1400" dirty="0" smtClean="0"/>
              <a:t>(simplest form)</a:t>
            </a:r>
          </a:p>
        </p:txBody>
      </p:sp>
      <p:grpSp>
        <p:nvGrpSpPr>
          <p:cNvPr id="27" name="Group 26"/>
          <p:cNvGrpSpPr/>
          <p:nvPr/>
        </p:nvGrpSpPr>
        <p:grpSpPr>
          <a:xfrm>
            <a:off x="2286000" y="3200400"/>
            <a:ext cx="762002" cy="1046440"/>
            <a:chOff x="2362199" y="4278968"/>
            <a:chExt cx="762002" cy="1046440"/>
          </a:xfrm>
        </p:grpSpPr>
        <p:sp>
          <p:nvSpPr>
            <p:cNvPr id="19" name="TextBox 18"/>
            <p:cNvSpPr txBox="1"/>
            <p:nvPr/>
          </p:nvSpPr>
          <p:spPr>
            <a:xfrm>
              <a:off x="2590800" y="4278968"/>
              <a:ext cx="384365" cy="523220"/>
            </a:xfrm>
            <a:prstGeom prst="rect">
              <a:avLst/>
            </a:prstGeom>
            <a:noFill/>
          </p:spPr>
          <p:txBody>
            <a:bodyPr wrap="none" rtlCol="0">
              <a:spAutoFit/>
            </a:bodyPr>
            <a:lstStyle/>
            <a:p>
              <a:r>
                <a:rPr lang="en-US" sz="2800" dirty="0" smtClean="0"/>
                <a:t>3</a:t>
              </a:r>
              <a:endParaRPr lang="en-US" sz="2800" dirty="0"/>
            </a:p>
          </p:txBody>
        </p:sp>
        <p:grpSp>
          <p:nvGrpSpPr>
            <p:cNvPr id="26" name="Group 25"/>
            <p:cNvGrpSpPr/>
            <p:nvPr/>
          </p:nvGrpSpPr>
          <p:grpSpPr>
            <a:xfrm>
              <a:off x="2362199" y="4802188"/>
              <a:ext cx="762002" cy="523220"/>
              <a:chOff x="2362200" y="4800600"/>
              <a:chExt cx="762002" cy="523220"/>
            </a:xfrm>
          </p:grpSpPr>
          <p:cxnSp>
            <p:nvCxnSpPr>
              <p:cNvPr id="16" name="Straight Connector 15"/>
              <p:cNvCxnSpPr/>
              <p:nvPr/>
            </p:nvCxnSpPr>
            <p:spPr>
              <a:xfrm rot="10800000">
                <a:off x="2362200" y="4800600"/>
                <a:ext cx="762002"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2590800" y="4800600"/>
                <a:ext cx="384365" cy="523220"/>
              </a:xfrm>
              <a:prstGeom prst="rect">
                <a:avLst/>
              </a:prstGeom>
              <a:noFill/>
            </p:spPr>
            <p:txBody>
              <a:bodyPr wrap="none" rtlCol="0">
                <a:spAutoFit/>
              </a:bodyPr>
              <a:lstStyle/>
              <a:p>
                <a:r>
                  <a:rPr lang="en-US" sz="2800" dirty="0" smtClean="0"/>
                  <a:t>8</a:t>
                </a:r>
                <a:endParaRPr lang="en-US" sz="2800" dirty="0"/>
              </a:p>
            </p:txBody>
          </p:sp>
        </p:grpSp>
      </p:grpSp>
      <p:cxnSp>
        <p:nvCxnSpPr>
          <p:cNvPr id="25" name="Straight Connector 24"/>
          <p:cNvCxnSpPr/>
          <p:nvPr/>
        </p:nvCxnSpPr>
        <p:spPr>
          <a:xfrm>
            <a:off x="3581400" y="3723620"/>
            <a:ext cx="8382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3790950" y="3201989"/>
            <a:ext cx="419100" cy="523220"/>
          </a:xfrm>
          <a:prstGeom prst="rect">
            <a:avLst/>
          </a:prstGeom>
          <a:noFill/>
        </p:spPr>
        <p:txBody>
          <a:bodyPr wrap="square" rtlCol="0">
            <a:spAutoFit/>
          </a:bodyPr>
          <a:lstStyle/>
          <a:p>
            <a:r>
              <a:rPr lang="en-US" sz="2800" dirty="0" smtClean="0"/>
              <a:t>2</a:t>
            </a:r>
            <a:endParaRPr lang="en-US" sz="2800" dirty="0"/>
          </a:p>
        </p:txBody>
      </p:sp>
      <p:sp>
        <p:nvSpPr>
          <p:cNvPr id="31" name="TextBox 30"/>
          <p:cNvSpPr txBox="1"/>
          <p:nvPr/>
        </p:nvSpPr>
        <p:spPr>
          <a:xfrm>
            <a:off x="3825685" y="3725209"/>
            <a:ext cx="384365" cy="523220"/>
          </a:xfrm>
          <a:prstGeom prst="rect">
            <a:avLst/>
          </a:prstGeom>
          <a:noFill/>
        </p:spPr>
        <p:txBody>
          <a:bodyPr wrap="none" rtlCol="0">
            <a:spAutoFit/>
          </a:bodyPr>
          <a:lstStyle/>
          <a:p>
            <a:r>
              <a:rPr lang="en-US" sz="2800" dirty="0" smtClean="0"/>
              <a:t>8</a:t>
            </a:r>
            <a:endParaRPr lang="en-US" sz="2800" dirty="0"/>
          </a:p>
        </p:txBody>
      </p:sp>
      <p:cxnSp>
        <p:nvCxnSpPr>
          <p:cNvPr id="33" name="Straight Connector 32"/>
          <p:cNvCxnSpPr/>
          <p:nvPr/>
        </p:nvCxnSpPr>
        <p:spPr>
          <a:xfrm>
            <a:off x="4876800" y="3723620"/>
            <a:ext cx="914400" cy="158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35" name="TextBox 34"/>
          <p:cNvSpPr txBox="1"/>
          <p:nvPr/>
        </p:nvSpPr>
        <p:spPr>
          <a:xfrm>
            <a:off x="5181600" y="3725209"/>
            <a:ext cx="384365" cy="523220"/>
          </a:xfrm>
          <a:prstGeom prst="rect">
            <a:avLst/>
          </a:prstGeom>
          <a:noFill/>
        </p:spPr>
        <p:txBody>
          <a:bodyPr wrap="none" rtlCol="0">
            <a:spAutoFit/>
          </a:bodyPr>
          <a:lstStyle/>
          <a:p>
            <a:r>
              <a:rPr lang="en-US" sz="2800" dirty="0" smtClean="0"/>
              <a:t>8</a:t>
            </a:r>
            <a:endParaRPr lang="en-US" sz="2800" dirty="0"/>
          </a:p>
        </p:txBody>
      </p:sp>
      <p:sp>
        <p:nvSpPr>
          <p:cNvPr id="36" name="TextBox 35"/>
          <p:cNvSpPr txBox="1"/>
          <p:nvPr/>
        </p:nvSpPr>
        <p:spPr>
          <a:xfrm>
            <a:off x="5146865" y="3200400"/>
            <a:ext cx="419100" cy="523220"/>
          </a:xfrm>
          <a:prstGeom prst="rect">
            <a:avLst/>
          </a:prstGeom>
          <a:noFill/>
        </p:spPr>
        <p:txBody>
          <a:bodyPr wrap="square" rtlCol="0">
            <a:spAutoFit/>
          </a:bodyPr>
          <a:lstStyle/>
          <a:p>
            <a:r>
              <a:rPr lang="en-US" sz="2800" dirty="0" smtClean="0"/>
              <a:t>5</a:t>
            </a:r>
            <a:endParaRPr lang="en-US" sz="2800" dirty="0"/>
          </a:p>
        </p:txBody>
      </p:sp>
      <p:cxnSp>
        <p:nvCxnSpPr>
          <p:cNvPr id="38" name="Straight Connector 37"/>
          <p:cNvCxnSpPr/>
          <p:nvPr/>
        </p:nvCxnSpPr>
        <p:spPr>
          <a:xfrm>
            <a:off x="2285999" y="4953000"/>
            <a:ext cx="762003"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a:off x="3581400" y="4951412"/>
            <a:ext cx="762003"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5029197" y="4948236"/>
            <a:ext cx="762003"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42" name="TextBox 41"/>
          <p:cNvSpPr txBox="1"/>
          <p:nvPr/>
        </p:nvSpPr>
        <p:spPr>
          <a:xfrm>
            <a:off x="5181600" y="4954588"/>
            <a:ext cx="384365" cy="523220"/>
          </a:xfrm>
          <a:prstGeom prst="rect">
            <a:avLst/>
          </a:prstGeom>
          <a:noFill/>
        </p:spPr>
        <p:txBody>
          <a:bodyPr wrap="none" rtlCol="0">
            <a:spAutoFit/>
          </a:bodyPr>
          <a:lstStyle/>
          <a:p>
            <a:r>
              <a:rPr lang="en-US" sz="2800" dirty="0" smtClean="0"/>
              <a:t>6</a:t>
            </a:r>
            <a:endParaRPr lang="en-US" sz="2800" dirty="0"/>
          </a:p>
        </p:txBody>
      </p:sp>
      <p:sp>
        <p:nvSpPr>
          <p:cNvPr id="43" name="TextBox 42"/>
          <p:cNvSpPr txBox="1"/>
          <p:nvPr/>
        </p:nvSpPr>
        <p:spPr>
          <a:xfrm>
            <a:off x="3790950" y="4954588"/>
            <a:ext cx="384365" cy="523220"/>
          </a:xfrm>
          <a:prstGeom prst="rect">
            <a:avLst/>
          </a:prstGeom>
          <a:noFill/>
        </p:spPr>
        <p:txBody>
          <a:bodyPr wrap="none" rtlCol="0">
            <a:spAutoFit/>
          </a:bodyPr>
          <a:lstStyle/>
          <a:p>
            <a:r>
              <a:rPr lang="en-US" sz="2800" dirty="0" smtClean="0"/>
              <a:t>6</a:t>
            </a:r>
            <a:endParaRPr lang="en-US" sz="2800" dirty="0"/>
          </a:p>
        </p:txBody>
      </p:sp>
      <p:sp>
        <p:nvSpPr>
          <p:cNvPr id="44" name="TextBox 43"/>
          <p:cNvSpPr txBox="1"/>
          <p:nvPr/>
        </p:nvSpPr>
        <p:spPr>
          <a:xfrm>
            <a:off x="2514600" y="4954588"/>
            <a:ext cx="384365" cy="523220"/>
          </a:xfrm>
          <a:prstGeom prst="rect">
            <a:avLst/>
          </a:prstGeom>
          <a:noFill/>
        </p:spPr>
        <p:txBody>
          <a:bodyPr wrap="none" rtlCol="0">
            <a:spAutoFit/>
          </a:bodyPr>
          <a:lstStyle/>
          <a:p>
            <a:r>
              <a:rPr lang="en-US" sz="2800" dirty="0" smtClean="0"/>
              <a:t>6</a:t>
            </a:r>
            <a:endParaRPr lang="en-US" sz="2800" dirty="0"/>
          </a:p>
        </p:txBody>
      </p:sp>
      <p:sp>
        <p:nvSpPr>
          <p:cNvPr id="45" name="TextBox 44"/>
          <p:cNvSpPr txBox="1"/>
          <p:nvPr/>
        </p:nvSpPr>
        <p:spPr>
          <a:xfrm>
            <a:off x="5181600" y="4425016"/>
            <a:ext cx="384365" cy="523220"/>
          </a:xfrm>
          <a:prstGeom prst="rect">
            <a:avLst/>
          </a:prstGeom>
          <a:noFill/>
        </p:spPr>
        <p:txBody>
          <a:bodyPr wrap="none" rtlCol="0">
            <a:spAutoFit/>
          </a:bodyPr>
          <a:lstStyle/>
          <a:p>
            <a:r>
              <a:rPr lang="en-US" sz="2800" dirty="0" smtClean="0"/>
              <a:t>3</a:t>
            </a:r>
            <a:endParaRPr lang="en-US" sz="2800" dirty="0"/>
          </a:p>
        </p:txBody>
      </p:sp>
      <p:sp>
        <p:nvSpPr>
          <p:cNvPr id="46" name="TextBox 45"/>
          <p:cNvSpPr txBox="1"/>
          <p:nvPr/>
        </p:nvSpPr>
        <p:spPr>
          <a:xfrm>
            <a:off x="3825685" y="4425016"/>
            <a:ext cx="384365" cy="523220"/>
          </a:xfrm>
          <a:prstGeom prst="rect">
            <a:avLst/>
          </a:prstGeom>
          <a:noFill/>
        </p:spPr>
        <p:txBody>
          <a:bodyPr wrap="none" rtlCol="0">
            <a:spAutoFit/>
          </a:bodyPr>
          <a:lstStyle/>
          <a:p>
            <a:r>
              <a:rPr lang="en-US" sz="2800" dirty="0" smtClean="0"/>
              <a:t>2</a:t>
            </a:r>
            <a:endParaRPr lang="en-US" sz="2800" dirty="0"/>
          </a:p>
        </p:txBody>
      </p:sp>
      <p:sp>
        <p:nvSpPr>
          <p:cNvPr id="47" name="TextBox 46"/>
          <p:cNvSpPr txBox="1"/>
          <p:nvPr/>
        </p:nvSpPr>
        <p:spPr>
          <a:xfrm>
            <a:off x="2514600" y="4425016"/>
            <a:ext cx="384365" cy="523220"/>
          </a:xfrm>
          <a:prstGeom prst="rect">
            <a:avLst/>
          </a:prstGeom>
          <a:noFill/>
        </p:spPr>
        <p:txBody>
          <a:bodyPr wrap="none" rtlCol="0">
            <a:spAutoFit/>
          </a:bodyPr>
          <a:lstStyle/>
          <a:p>
            <a:r>
              <a:rPr lang="en-US" sz="2800" dirty="0" smtClean="0"/>
              <a:t>1</a:t>
            </a:r>
            <a:endParaRPr lang="en-US" sz="2800" dirty="0"/>
          </a:p>
        </p:txBody>
      </p:sp>
      <p:cxnSp>
        <p:nvCxnSpPr>
          <p:cNvPr id="48" name="Straight Connector 47"/>
          <p:cNvCxnSpPr/>
          <p:nvPr/>
        </p:nvCxnSpPr>
        <p:spPr>
          <a:xfrm>
            <a:off x="6477000" y="4946648"/>
            <a:ext cx="762003"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49" name="TextBox 48"/>
          <p:cNvSpPr txBox="1"/>
          <p:nvPr/>
        </p:nvSpPr>
        <p:spPr>
          <a:xfrm>
            <a:off x="6629400" y="4954588"/>
            <a:ext cx="384365" cy="523220"/>
          </a:xfrm>
          <a:prstGeom prst="rect">
            <a:avLst/>
          </a:prstGeom>
          <a:noFill/>
        </p:spPr>
        <p:txBody>
          <a:bodyPr wrap="none" rtlCol="0">
            <a:spAutoFit/>
          </a:bodyPr>
          <a:lstStyle/>
          <a:p>
            <a:r>
              <a:rPr lang="en-US" sz="2800" dirty="0" smtClean="0"/>
              <a:t>2</a:t>
            </a:r>
            <a:endParaRPr lang="en-US" sz="2800" dirty="0"/>
          </a:p>
        </p:txBody>
      </p:sp>
      <p:sp>
        <p:nvSpPr>
          <p:cNvPr id="50" name="TextBox 49"/>
          <p:cNvSpPr txBox="1"/>
          <p:nvPr/>
        </p:nvSpPr>
        <p:spPr>
          <a:xfrm>
            <a:off x="6629400" y="4431368"/>
            <a:ext cx="384365" cy="523220"/>
          </a:xfrm>
          <a:prstGeom prst="rect">
            <a:avLst/>
          </a:prstGeom>
          <a:noFill/>
        </p:spPr>
        <p:txBody>
          <a:bodyPr wrap="none" rtlCol="0">
            <a:spAutoFit/>
          </a:bodyPr>
          <a:lstStyle/>
          <a:p>
            <a:r>
              <a:rPr lang="en-US" sz="2800" dirty="0" smtClean="0"/>
              <a:t>1</a:t>
            </a:r>
            <a:endParaRPr lang="en-US" sz="2800" dirty="0"/>
          </a:p>
        </p:txBody>
      </p:sp>
      <p:sp>
        <p:nvSpPr>
          <p:cNvPr id="51" name="Action Button: Forward or Next 50">
            <a:hlinkClick r:id="" action="ppaction://hlinkshowjump?jump=nextslide" highlightClick="1"/>
          </p:cNvPr>
          <p:cNvSpPr/>
          <p:nvPr/>
        </p:nvSpPr>
        <p:spPr>
          <a:xfrm>
            <a:off x="8305800" y="6019800"/>
            <a:ext cx="661416" cy="541992"/>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2"/>
          <p:cNvGrpSpPr/>
          <p:nvPr/>
        </p:nvGrpSpPr>
        <p:grpSpPr>
          <a:xfrm>
            <a:off x="1447800" y="609600"/>
            <a:ext cx="6629400" cy="5029200"/>
            <a:chOff x="1447800" y="609600"/>
            <a:chExt cx="6629400" cy="5029200"/>
          </a:xfrm>
        </p:grpSpPr>
        <p:sp>
          <p:nvSpPr>
            <p:cNvPr id="4" name="5-Point Star 3"/>
            <p:cNvSpPr/>
            <p:nvPr/>
          </p:nvSpPr>
          <p:spPr>
            <a:xfrm>
              <a:off x="1447800" y="609600"/>
              <a:ext cx="6629400" cy="5029200"/>
            </a:xfrm>
            <a:prstGeom prst="star5">
              <a:avLst/>
            </a:prstGeom>
            <a:gradFill flip="none" rotWithShape="1">
              <a:gsLst>
                <a:gs pos="0">
                  <a:srgbClr val="3366FF"/>
                </a:gs>
                <a:gs pos="45000">
                  <a:srgbClr val="FFFFFF"/>
                </a:gs>
              </a:gsLst>
              <a:path path="circle">
                <a:fillToRect l="100000" t="100000"/>
              </a:path>
              <a:tileRect r="-100000" b="-10000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000" dirty="0">
                <a:solidFill>
                  <a:srgbClr val="000090"/>
                </a:solidFill>
              </a:endParaRPr>
            </a:p>
          </p:txBody>
        </p:sp>
        <p:sp>
          <p:nvSpPr>
            <p:cNvPr id="5" name="TextBox 4"/>
            <p:cNvSpPr txBox="1"/>
            <p:nvPr/>
          </p:nvSpPr>
          <p:spPr>
            <a:xfrm>
              <a:off x="2933700" y="2667000"/>
              <a:ext cx="3733800" cy="1077218"/>
            </a:xfrm>
            <a:prstGeom prst="rect">
              <a:avLst/>
            </a:prstGeom>
            <a:noFill/>
          </p:spPr>
          <p:txBody>
            <a:bodyPr wrap="square" rtlCol="0">
              <a:spAutoFit/>
            </a:bodyPr>
            <a:lstStyle/>
            <a:p>
              <a:pPr algn="ctr"/>
              <a:r>
                <a:rPr lang="en-US" sz="3200" b="1" dirty="0" smtClean="0">
                  <a:solidFill>
                    <a:srgbClr val="0000FF"/>
                  </a:solidFill>
                  <a:latin typeface="Georgia"/>
                  <a:cs typeface="Georgia"/>
                </a:rPr>
                <a:t>You’re Right! Great Job!</a:t>
              </a:r>
              <a:endParaRPr lang="en-US" sz="3200" b="1" dirty="0">
                <a:solidFill>
                  <a:srgbClr val="0000FF"/>
                </a:solidFill>
                <a:latin typeface="Georgia"/>
                <a:cs typeface="Georgia"/>
              </a:endParaRPr>
            </a:p>
          </p:txBody>
        </p:sp>
      </p:grpSp>
      <p:sp>
        <p:nvSpPr>
          <p:cNvPr id="6" name="Action Button: Home 5">
            <a:hlinkClick r:id="rId3" action="ppaction://hlinksldjump" highlightClick="1"/>
          </p:cNvPr>
          <p:cNvSpPr/>
          <p:nvPr/>
        </p:nvSpPr>
        <p:spPr>
          <a:xfrm>
            <a:off x="405384" y="5486400"/>
            <a:ext cx="1042416" cy="1042416"/>
          </a:xfrm>
          <a:prstGeom prst="actionButtonHo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3" name="Group 8"/>
          <p:cNvGrpSpPr/>
          <p:nvPr/>
        </p:nvGrpSpPr>
        <p:grpSpPr>
          <a:xfrm>
            <a:off x="7696200" y="5486400"/>
            <a:ext cx="1042416" cy="1042416"/>
            <a:chOff x="7696200" y="5486400"/>
            <a:chExt cx="1042416" cy="1042416"/>
          </a:xfrm>
        </p:grpSpPr>
        <p:sp>
          <p:nvSpPr>
            <p:cNvPr id="7" name="Action Button: Custom 6">
              <a:hlinkClick r:id="rId4" action="ppaction://hlinksldjump" highlightClick="1"/>
            </p:cNvPr>
            <p:cNvSpPr/>
            <p:nvPr/>
          </p:nvSpPr>
          <p:spPr>
            <a:xfrm>
              <a:off x="7696200" y="5486400"/>
              <a:ext cx="1042416" cy="1042416"/>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p:cNvSpPr txBox="1"/>
            <p:nvPr/>
          </p:nvSpPr>
          <p:spPr>
            <a:xfrm>
              <a:off x="7744497" y="5638800"/>
              <a:ext cx="929010" cy="646331"/>
            </a:xfrm>
            <a:prstGeom prst="rect">
              <a:avLst/>
            </a:prstGeom>
            <a:noFill/>
          </p:spPr>
          <p:txBody>
            <a:bodyPr wrap="none" rtlCol="0">
              <a:spAutoFit/>
            </a:bodyPr>
            <a:lstStyle/>
            <a:p>
              <a:pPr algn="ctr"/>
              <a:r>
                <a:rPr lang="en-US" dirty="0" smtClean="0"/>
                <a:t>Next</a:t>
              </a:r>
            </a:p>
            <a:p>
              <a:pPr algn="ctr"/>
              <a:r>
                <a:rPr lang="en-US" dirty="0" smtClean="0"/>
                <a:t>Lesson</a:t>
              </a:r>
              <a:endParaRPr lang="en-US" dirty="0"/>
            </a:p>
          </p:txBody>
        </p:sp>
      </p:grpSp>
      <p:sp>
        <p:nvSpPr>
          <p:cNvPr id="9" name="Action Button: Custom 8">
            <a:hlinkClick r:id="rId5" action="ppaction://hlinksldjump" highlightClick="1"/>
          </p:cNvPr>
          <p:cNvSpPr/>
          <p:nvPr/>
        </p:nvSpPr>
        <p:spPr>
          <a:xfrm>
            <a:off x="4267200" y="5486400"/>
            <a:ext cx="1219200" cy="1042416"/>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Back</a:t>
            </a:r>
          </a:p>
          <a:p>
            <a:pPr algn="ctr"/>
            <a:r>
              <a:rPr lang="en-US" dirty="0" smtClean="0"/>
              <a:t>to</a:t>
            </a:r>
          </a:p>
          <a:p>
            <a:pPr algn="ctr"/>
            <a:r>
              <a:rPr lang="en-US" dirty="0" smtClean="0"/>
              <a:t>Question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2" name="Applause"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Double Wave 1">
            <a:hlinkClick r:id="rId3" action="ppaction://hlinksldjump">
              <a:snd r:embed="rId2" name="Ooooh"/>
            </a:hlinkClick>
          </p:cNvPr>
          <p:cNvSpPr/>
          <p:nvPr/>
        </p:nvSpPr>
        <p:spPr>
          <a:xfrm>
            <a:off x="1066800" y="1143000"/>
            <a:ext cx="6477000" cy="2743200"/>
          </a:xfrm>
          <a:prstGeom prst="doubleWave">
            <a:avLst/>
          </a:prstGeom>
          <a:gradFill flip="none" rotWithShape="1">
            <a:gsLst>
              <a:gs pos="0">
                <a:srgbClr val="3366FF"/>
              </a:gs>
              <a:gs pos="45000">
                <a:srgbClr val="FFFFFF"/>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smtClean="0">
                <a:solidFill>
                  <a:srgbClr val="000090"/>
                </a:solidFill>
              </a:rPr>
              <a:t>Try Again! </a:t>
            </a:r>
          </a:p>
          <a:p>
            <a:pPr algn="ctr"/>
            <a:r>
              <a:rPr lang="en-US" sz="5000" dirty="0" smtClean="0">
                <a:solidFill>
                  <a:srgbClr val="000090"/>
                </a:solidFill>
              </a:rPr>
              <a:t>You Can Do It!</a:t>
            </a:r>
            <a:endParaRPr lang="en-US" sz="5000" dirty="0">
              <a:solidFill>
                <a:srgbClr val="000090"/>
              </a:solidFill>
            </a:endParaRPr>
          </a:p>
        </p:txBody>
      </p:sp>
      <p:sp>
        <p:nvSpPr>
          <p:cNvPr id="3" name="Action Button: Home 2">
            <a:hlinkClick r:id="rId4" action="ppaction://hlinksldjump" highlightClick="1"/>
          </p:cNvPr>
          <p:cNvSpPr/>
          <p:nvPr/>
        </p:nvSpPr>
        <p:spPr>
          <a:xfrm>
            <a:off x="304800" y="5510784"/>
            <a:ext cx="1042416" cy="1042416"/>
          </a:xfrm>
          <a:prstGeom prst="actionButtonHo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Action Button: Custom 3">
            <a:hlinkClick r:id="rId5" action="ppaction://hlinksldjump" highlightClick="1"/>
          </p:cNvPr>
          <p:cNvSpPr/>
          <p:nvPr/>
        </p:nvSpPr>
        <p:spPr>
          <a:xfrm>
            <a:off x="7543800" y="5510784"/>
            <a:ext cx="1295400" cy="1042416"/>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Back</a:t>
            </a:r>
          </a:p>
          <a:p>
            <a:pPr algn="ctr"/>
            <a:r>
              <a:rPr lang="en-US" dirty="0" smtClean="0"/>
              <a:t>to</a:t>
            </a:r>
          </a:p>
          <a:p>
            <a:pPr algn="ctr"/>
            <a:r>
              <a:rPr lang="en-US" dirty="0" smtClean="0"/>
              <a:t>Question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Oooo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Practice Worksheets</a:t>
            </a:r>
            <a:endParaRPr lang="en-US" dirty="0"/>
          </a:p>
        </p:txBody>
      </p:sp>
      <p:sp>
        <p:nvSpPr>
          <p:cNvPr id="3" name="Content Placeholder 2"/>
          <p:cNvSpPr>
            <a:spLocks noGrp="1"/>
          </p:cNvSpPr>
          <p:nvPr>
            <p:ph idx="1"/>
          </p:nvPr>
        </p:nvSpPr>
        <p:spPr/>
        <p:txBody>
          <a:bodyPr/>
          <a:lstStyle/>
          <a:p>
            <a:r>
              <a:rPr lang="en-US" dirty="0" smtClean="0"/>
              <a:t>Click on the links below to download extra practice worksheets.</a:t>
            </a:r>
          </a:p>
          <a:p>
            <a:pPr>
              <a:buNone/>
            </a:pPr>
            <a:r>
              <a:rPr lang="en-US" dirty="0" smtClean="0">
                <a:hlinkClick r:id="rId2"/>
              </a:rPr>
              <a:t>Fractions and Decimals</a:t>
            </a:r>
            <a:endParaRPr lang="en-US" dirty="0" smtClean="0"/>
          </a:p>
          <a:p>
            <a:pPr>
              <a:buNone/>
            </a:pPr>
            <a:r>
              <a:rPr lang="en-US" dirty="0" smtClean="0">
                <a:hlinkClick r:id="rId2"/>
              </a:rPr>
              <a:t>Adding and Subtracting Money</a:t>
            </a:r>
            <a:endParaRPr lang="en-US" dirty="0" smtClean="0"/>
          </a:p>
          <a:p>
            <a:pPr>
              <a:buNone/>
            </a:pPr>
            <a:r>
              <a:rPr lang="en-US" dirty="0" smtClean="0">
                <a:hlinkClick r:id="rId2"/>
              </a:rPr>
              <a:t>Money Challenge</a:t>
            </a:r>
            <a:endParaRPr lang="en-US" dirty="0" smtClean="0"/>
          </a:p>
          <a:p>
            <a:pPr>
              <a:buNone/>
            </a:pPr>
            <a:r>
              <a:rPr lang="en-US" dirty="0" smtClean="0">
                <a:hlinkClick r:id="rId2"/>
              </a:rPr>
              <a:t>Problem Solving</a:t>
            </a:r>
            <a:endParaRPr lang="en-US" dirty="0"/>
          </a:p>
        </p:txBody>
      </p:sp>
      <p:sp>
        <p:nvSpPr>
          <p:cNvPr id="4" name="Action Button: Home 3">
            <a:hlinkClick r:id="rId3" action="ppaction://hlinksldjump" highlightClick="1"/>
          </p:cNvPr>
          <p:cNvSpPr/>
          <p:nvPr/>
        </p:nvSpPr>
        <p:spPr>
          <a:xfrm>
            <a:off x="7720584" y="5434584"/>
            <a:ext cx="1042416" cy="1042416"/>
          </a:xfrm>
          <a:prstGeom prst="actionButtonHo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Real World Application</a:t>
            </a:r>
            <a:endParaRPr lang="en-US" dirty="0"/>
          </a:p>
        </p:txBody>
      </p:sp>
      <p:sp>
        <p:nvSpPr>
          <p:cNvPr id="3" name="Content Placeholder 2"/>
          <p:cNvSpPr>
            <a:spLocks noGrp="1"/>
          </p:cNvSpPr>
          <p:nvPr>
            <p:ph idx="1"/>
          </p:nvPr>
        </p:nvSpPr>
        <p:spPr>
          <a:xfrm>
            <a:off x="457200" y="1752600"/>
            <a:ext cx="8229600" cy="4800600"/>
          </a:xfrm>
        </p:spPr>
        <p:txBody>
          <a:bodyPr>
            <a:normAutofit fontScale="92500" lnSpcReduction="10000"/>
          </a:bodyPr>
          <a:lstStyle/>
          <a:p>
            <a:r>
              <a:rPr lang="en-US" dirty="0" smtClean="0"/>
              <a:t>Why do we need to know about fractions and decimals? When do we use fractions, decimals, and money in our real lives?</a:t>
            </a:r>
          </a:p>
          <a:p>
            <a:r>
              <a:rPr lang="en-US" dirty="0" smtClean="0"/>
              <a:t>Click on this link to watch a video of an example of a real world application.            </a:t>
            </a:r>
            <a:r>
              <a:rPr lang="en-US" dirty="0" smtClean="0">
                <a:hlinkClick r:id="rId2"/>
              </a:rPr>
              <a:t>Decimals- Money for Groceries </a:t>
            </a:r>
            <a:endParaRPr lang="en-US" dirty="0" smtClean="0"/>
          </a:p>
          <a:p>
            <a:pPr>
              <a:buNone/>
            </a:pPr>
            <a:r>
              <a:rPr lang="en-US" sz="2800" dirty="0" smtClean="0">
                <a:solidFill>
                  <a:schemeClr val="accent3">
                    <a:lumMod val="60000"/>
                    <a:lumOff val="40000"/>
                  </a:schemeClr>
                </a:solidFill>
              </a:rPr>
              <a:t>HERE IS YOUR CHALLENGE:</a:t>
            </a:r>
          </a:p>
          <a:p>
            <a:r>
              <a:rPr lang="en-US" sz="2800" dirty="0" smtClean="0">
                <a:solidFill>
                  <a:schemeClr val="accent3">
                    <a:lumMod val="60000"/>
                    <a:lumOff val="40000"/>
                  </a:schemeClr>
                </a:solidFill>
              </a:rPr>
              <a:t>Ask family and friends: “When do you use fractions, decimals, or money in your daily life?” If they give you an answer that you have already received, ask them for another example. NO REPEATS. </a:t>
            </a:r>
            <a:r>
              <a:rPr lang="en-US" sz="2800" dirty="0" smtClean="0">
                <a:solidFill>
                  <a:srgbClr val="FFFF00"/>
                </a:solidFill>
              </a:rPr>
              <a:t>Make a list </a:t>
            </a:r>
            <a:r>
              <a:rPr lang="en-US" sz="2800" dirty="0" smtClean="0">
                <a:solidFill>
                  <a:schemeClr val="accent3">
                    <a:lumMod val="60000"/>
                    <a:lumOff val="40000"/>
                  </a:schemeClr>
                </a:solidFill>
              </a:rPr>
              <a:t>of 20 ways we use fractions, decimals, and money every day.</a:t>
            </a:r>
            <a:endParaRPr lang="en-US" sz="2800" dirty="0">
              <a:solidFill>
                <a:schemeClr val="accent3">
                  <a:lumMod val="60000"/>
                  <a:lumOff val="40000"/>
                </a:schemeClr>
              </a:solidFill>
            </a:endParaRPr>
          </a:p>
        </p:txBody>
      </p:sp>
      <p:sp>
        <p:nvSpPr>
          <p:cNvPr id="4" name="Action Button: Forward or Next 3">
            <a:hlinkClick r:id="" action="ppaction://hlinkshowjump?jump=nextslide" highlightClick="1"/>
          </p:cNvPr>
          <p:cNvSpPr/>
          <p:nvPr/>
        </p:nvSpPr>
        <p:spPr>
          <a:xfrm>
            <a:off x="8382000" y="6096000"/>
            <a:ext cx="609600" cy="585216"/>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Action Button: Home 4">
            <a:hlinkClick r:id="rId3" action="ppaction://hlinksldjump" highlightClick="1"/>
          </p:cNvPr>
          <p:cNvSpPr/>
          <p:nvPr/>
        </p:nvSpPr>
        <p:spPr>
          <a:xfrm>
            <a:off x="88392" y="6096000"/>
            <a:ext cx="737616" cy="585216"/>
          </a:xfrm>
          <a:prstGeom prst="actionButtonHo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05"/>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 calcmode="lin" valueType="num">
                                      <p:cBhvr>
                                        <p:cTn id="9" dur="500" fill="hold"/>
                                        <p:tgtEl>
                                          <p:spTgt spid="2"/>
                                        </p:tgtEl>
                                        <p:attrNameLst>
                                          <p:attrName>ppt_x</p:attrName>
                                        </p:attrNameLst>
                                      </p:cBhvr>
                                      <p:tavLst>
                                        <p:tav tm="0">
                                          <p:val>
                                            <p:strVal val="#ppt_x-.2"/>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Cummulative Test</a:t>
            </a:r>
            <a:endParaRPr lang="en-US" dirty="0"/>
          </a:p>
        </p:txBody>
      </p:sp>
      <p:sp>
        <p:nvSpPr>
          <p:cNvPr id="5" name="TextBox 4"/>
          <p:cNvSpPr txBox="1"/>
          <p:nvPr/>
        </p:nvSpPr>
        <p:spPr>
          <a:xfrm>
            <a:off x="838222" y="1828800"/>
            <a:ext cx="7010378" cy="954107"/>
          </a:xfrm>
          <a:prstGeom prst="rect">
            <a:avLst/>
          </a:prstGeom>
          <a:noFill/>
        </p:spPr>
        <p:txBody>
          <a:bodyPr wrap="none" rtlCol="0">
            <a:spAutoFit/>
          </a:bodyPr>
          <a:lstStyle/>
          <a:p>
            <a:pPr algn="ctr"/>
            <a:r>
              <a:rPr lang="en-US" sz="2800" dirty="0" smtClean="0">
                <a:effectLst>
                  <a:glow rad="139700">
                    <a:schemeClr val="accent3">
                      <a:alpha val="75000"/>
                    </a:schemeClr>
                  </a:glow>
                </a:effectLst>
              </a:rPr>
              <a:t>WOW! You completed this learning project!</a:t>
            </a:r>
          </a:p>
          <a:p>
            <a:pPr algn="ctr"/>
            <a:r>
              <a:rPr lang="en-US" sz="2800" dirty="0" smtClean="0">
                <a:effectLst>
                  <a:glow rad="139700">
                    <a:schemeClr val="accent3">
                      <a:alpha val="75000"/>
                    </a:schemeClr>
                  </a:glow>
                </a:effectLst>
              </a:rPr>
              <a:t> I am so proud of you!</a:t>
            </a:r>
            <a:endParaRPr lang="en-US" sz="2800" dirty="0">
              <a:effectLst>
                <a:glow rad="139700">
                  <a:schemeClr val="accent3">
                    <a:alpha val="75000"/>
                  </a:schemeClr>
                </a:glow>
              </a:effectLst>
            </a:endParaRPr>
          </a:p>
        </p:txBody>
      </p:sp>
      <p:sp>
        <p:nvSpPr>
          <p:cNvPr id="6" name="TextBox 5"/>
          <p:cNvSpPr txBox="1"/>
          <p:nvPr/>
        </p:nvSpPr>
        <p:spPr>
          <a:xfrm>
            <a:off x="238754" y="3124200"/>
            <a:ext cx="8448046" cy="1200328"/>
          </a:xfrm>
          <a:prstGeom prst="rect">
            <a:avLst/>
          </a:prstGeom>
          <a:noFill/>
        </p:spPr>
        <p:txBody>
          <a:bodyPr wrap="none" rtlCol="0">
            <a:spAutoFit/>
          </a:bodyPr>
          <a:lstStyle/>
          <a:p>
            <a:pPr algn="ctr"/>
            <a:r>
              <a:rPr lang="en-US" sz="2400" dirty="0" smtClean="0">
                <a:effectLst>
                  <a:glow rad="139700">
                    <a:schemeClr val="accent2">
                      <a:alpha val="75000"/>
                    </a:schemeClr>
                  </a:glow>
                </a:effectLst>
              </a:rPr>
              <a:t>Now it’s your time to </a:t>
            </a:r>
            <a:r>
              <a:rPr lang="en-US" sz="2400" dirty="0" smtClean="0">
                <a:effectLst>
                  <a:glow rad="228600">
                    <a:schemeClr val="accent1">
                      <a:alpha val="75000"/>
                    </a:schemeClr>
                  </a:glow>
                </a:effectLst>
              </a:rPr>
              <a:t>SHINE! </a:t>
            </a:r>
            <a:r>
              <a:rPr lang="en-US" sz="2400" dirty="0" smtClean="0">
                <a:effectLst>
                  <a:glow rad="139700">
                    <a:schemeClr val="accent2">
                      <a:alpha val="75000"/>
                    </a:schemeClr>
                  </a:glow>
                </a:effectLst>
              </a:rPr>
              <a:t>Show me how much you have</a:t>
            </a:r>
          </a:p>
          <a:p>
            <a:pPr algn="ctr"/>
            <a:r>
              <a:rPr lang="en-US" sz="2400" dirty="0" smtClean="0">
                <a:effectLst>
                  <a:glow rad="139700">
                    <a:schemeClr val="accent2">
                      <a:alpha val="75000"/>
                    </a:schemeClr>
                  </a:glow>
                </a:effectLst>
              </a:rPr>
              <a:t>learned by completing the following tests. Turn the tests into </a:t>
            </a:r>
          </a:p>
          <a:p>
            <a:pPr algn="ctr"/>
            <a:r>
              <a:rPr lang="en-US" sz="2400" dirty="0" smtClean="0">
                <a:effectLst>
                  <a:glow rad="139700">
                    <a:schemeClr val="accent2">
                      <a:alpha val="75000"/>
                    </a:schemeClr>
                  </a:glow>
                </a:effectLst>
              </a:rPr>
              <a:t>me at school when you are finished.</a:t>
            </a:r>
            <a:endParaRPr lang="en-US" sz="2400" dirty="0">
              <a:effectLst>
                <a:glow rad="139700">
                  <a:schemeClr val="accent2">
                    <a:alpha val="75000"/>
                  </a:schemeClr>
                </a:glow>
              </a:effectLst>
            </a:endParaRPr>
          </a:p>
        </p:txBody>
      </p:sp>
      <p:sp>
        <p:nvSpPr>
          <p:cNvPr id="7" name="TextBox 6"/>
          <p:cNvSpPr txBox="1"/>
          <p:nvPr/>
        </p:nvSpPr>
        <p:spPr>
          <a:xfrm>
            <a:off x="1066800" y="5115580"/>
            <a:ext cx="2233554" cy="523220"/>
          </a:xfrm>
          <a:prstGeom prst="rect">
            <a:avLst/>
          </a:prstGeom>
          <a:noFill/>
        </p:spPr>
        <p:txBody>
          <a:bodyPr wrap="none" rtlCol="0">
            <a:spAutoFit/>
          </a:bodyPr>
          <a:lstStyle/>
          <a:p>
            <a:r>
              <a:rPr lang="en-US" sz="2800" dirty="0" smtClean="0">
                <a:hlinkClick r:id="rId3"/>
              </a:rPr>
              <a:t>Fraction Test</a:t>
            </a:r>
            <a:endParaRPr lang="en-US" sz="2800" dirty="0"/>
          </a:p>
        </p:txBody>
      </p:sp>
      <p:sp>
        <p:nvSpPr>
          <p:cNvPr id="8" name="TextBox 7"/>
          <p:cNvSpPr txBox="1"/>
          <p:nvPr/>
        </p:nvSpPr>
        <p:spPr>
          <a:xfrm>
            <a:off x="5638800" y="5191780"/>
            <a:ext cx="2286000" cy="523220"/>
          </a:xfrm>
          <a:prstGeom prst="rect">
            <a:avLst/>
          </a:prstGeom>
          <a:noFill/>
        </p:spPr>
        <p:txBody>
          <a:bodyPr wrap="square" rtlCol="0">
            <a:spAutoFit/>
          </a:bodyPr>
          <a:lstStyle/>
          <a:p>
            <a:r>
              <a:rPr lang="en-US" sz="2800" dirty="0" smtClean="0">
                <a:hlinkClick r:id="rId3"/>
              </a:rPr>
              <a:t>Decimal Test</a:t>
            </a:r>
            <a:endParaRPr lang="en-US" sz="2800" dirty="0"/>
          </a:p>
        </p:txBody>
      </p:sp>
      <p:sp>
        <p:nvSpPr>
          <p:cNvPr id="9" name="Action Button: Home 8">
            <a:hlinkClick r:id="rId4" action="ppaction://hlinksldjump" highlightClick="1"/>
          </p:cNvPr>
          <p:cNvSpPr/>
          <p:nvPr/>
        </p:nvSpPr>
        <p:spPr>
          <a:xfrm>
            <a:off x="238754" y="6019800"/>
            <a:ext cx="609600" cy="609600"/>
          </a:xfrm>
          <a:prstGeom prst="actionButtonHo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mph" presetSubtype="0" grpId="0" nodeType="afterEffect">
                                  <p:stCondLst>
                                    <p:cond delay="0"/>
                                  </p:stCondLst>
                                  <p:iterate type="lt">
                                    <p:tmAbs val="25"/>
                                  </p:iterate>
                                  <p:childTnLst>
                                    <p:set>
                                      <p:cBhvr override="childStyle">
                                        <p:cTn id="6" dur="indefinite"/>
                                        <p:tgtEl>
                                          <p:spTgt spid="5"/>
                                        </p:tgtEl>
                                        <p:attrNameLst>
                                          <p:attrName>style.fontWeight</p:attrName>
                                        </p:attrNameLst>
                                      </p:cBhvr>
                                      <p:to>
                                        <p:strVal val="bold"/>
                                      </p:to>
                                    </p:set>
                                  </p:childTnLst>
                                </p:cTn>
                              </p:par>
                            </p:childTnLst>
                          </p:cTn>
                        </p:par>
                        <p:par>
                          <p:cTn id="7" fill="hold">
                            <p:stCondLst>
                              <p:cond delay="1300"/>
                            </p:stCondLst>
                            <p:childTnLst>
                              <p:par>
                                <p:cTn id="8" presetID="34" presetClass="emph" presetSubtype="0" fill="hold" grpId="0" nodeType="afterEffect">
                                  <p:stCondLst>
                                    <p:cond delay="0"/>
                                  </p:stCondLst>
                                  <p:iterate type="lt">
                                    <p:tmPct val="10000"/>
                                  </p:iterate>
                                  <p:childTnLst>
                                    <p:animMotion origin="layout" path="M 0.0 0.0 L 0.0 -0.07213" pathEditMode="relative" ptsTypes="">
                                      <p:cBhvr>
                                        <p:cTn id="9" dur="250" accel="50000" decel="50000" autoRev="1" fill="hold">
                                          <p:stCondLst>
                                            <p:cond delay="0"/>
                                          </p:stCondLst>
                                        </p:cTn>
                                        <p:tgtEl>
                                          <p:spTgt spid="6"/>
                                        </p:tgtEl>
                                        <p:attrNameLst>
                                          <p:attrName>ppt_x</p:attrName>
                                          <p:attrName>ppt_y</p:attrName>
                                        </p:attrNameLst>
                                      </p:cBhvr>
                                    </p:animMotion>
                                    <p:animRot by="1500000">
                                      <p:cBhvr>
                                        <p:cTn id="10" dur="125" fill="hold">
                                          <p:stCondLst>
                                            <p:cond delay="0"/>
                                          </p:stCondLst>
                                        </p:cTn>
                                        <p:tgtEl>
                                          <p:spTgt spid="6"/>
                                        </p:tgtEl>
                                        <p:attrNameLst>
                                          <p:attrName>r</p:attrName>
                                        </p:attrNameLst>
                                      </p:cBhvr>
                                    </p:animRot>
                                    <p:animRot by="-1500000">
                                      <p:cBhvr>
                                        <p:cTn id="11" dur="125" fill="hold">
                                          <p:stCondLst>
                                            <p:cond delay="125"/>
                                          </p:stCondLst>
                                        </p:cTn>
                                        <p:tgtEl>
                                          <p:spTgt spid="6"/>
                                        </p:tgtEl>
                                        <p:attrNameLst>
                                          <p:attrName>r</p:attrName>
                                        </p:attrNameLst>
                                      </p:cBhvr>
                                    </p:animRot>
                                    <p:animRot by="-1500000">
                                      <p:cBhvr>
                                        <p:cTn id="12" dur="125" fill="hold">
                                          <p:stCondLst>
                                            <p:cond delay="250"/>
                                          </p:stCondLst>
                                        </p:cTn>
                                        <p:tgtEl>
                                          <p:spTgt spid="6"/>
                                        </p:tgtEl>
                                        <p:attrNameLst>
                                          <p:attrName>r</p:attrName>
                                        </p:attrNameLst>
                                      </p:cBhvr>
                                    </p:animRot>
                                    <p:animRot by="1500000">
                                      <p:cBhvr>
                                        <p:cTn id="13" dur="125" fill="hold">
                                          <p:stCondLst>
                                            <p:cond delay="375"/>
                                          </p:stCondLst>
                                        </p:cTn>
                                        <p:tgtEl>
                                          <p:spTgt spid="6"/>
                                        </p:tgtEl>
                                        <p:attrNameLst>
                                          <p:attrName>r</p:attrName>
                                        </p:attrNameLst>
                                      </p:cBhvr>
                                    </p:animRot>
                                  </p:childTnLst>
                                  <p:subTnLst>
                                    <p:audio>
                                      <p:cMediaNode>
                                        <p:cTn display="0" masterRel="sameClick">
                                          <p:stCondLst>
                                            <p:cond evt="begin" delay="0">
                                              <p:tn val="8"/>
                                            </p:cond>
                                          </p:stCondLst>
                                          <p:endCondLst>
                                            <p:cond evt="onStopAudio" delay="0">
                                              <p:tgtEl>
                                                <p:sldTgt/>
                                              </p:tgtEl>
                                            </p:cond>
                                          </p:endCondLst>
                                        </p:cTn>
                                        <p:tgtEl>
                                          <p:sndTgt r:embed="rId2" name="Chimes"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Add Fractions</a:t>
            </a:r>
            <a:endParaRPr lang="en-US" dirty="0"/>
          </a:p>
        </p:txBody>
      </p:sp>
      <p:sp>
        <p:nvSpPr>
          <p:cNvPr id="3" name="Content Placeholder 2"/>
          <p:cNvSpPr>
            <a:spLocks noGrp="1"/>
          </p:cNvSpPr>
          <p:nvPr>
            <p:ph idx="1"/>
          </p:nvPr>
        </p:nvSpPr>
        <p:spPr>
          <a:xfrm>
            <a:off x="457200" y="1752600"/>
            <a:ext cx="8229600" cy="4724400"/>
          </a:xfrm>
        </p:spPr>
        <p:txBody>
          <a:bodyPr/>
          <a:lstStyle/>
          <a:p>
            <a:r>
              <a:rPr lang="en-US" dirty="0" smtClean="0"/>
              <a:t>Why do the denominators have to be the same? What does the denominator tell us?</a:t>
            </a:r>
          </a:p>
          <a:p>
            <a:r>
              <a:rPr lang="en-US" dirty="0" smtClean="0"/>
              <a:t>Were you thinking that the denominators tells us the total number of equal parts? If you were, then you are on the right track!  If we have a pizza that is divided into 8 equal parts and then have another pizza divided into 3 equal parts, the pieces would not be the same size! We can’t add them together if the pieces are not the same size. </a:t>
            </a:r>
          </a:p>
          <a:p>
            <a:r>
              <a:rPr lang="en-US" dirty="0" smtClean="0"/>
              <a:t>Look at this:  See how the pieces are not the same size?</a:t>
            </a:r>
            <a:endParaRPr lang="en-US" dirty="0"/>
          </a:p>
        </p:txBody>
      </p:sp>
      <p:pic>
        <p:nvPicPr>
          <p:cNvPr id="4" name="Picture 3"/>
          <p:cNvPicPr>
            <a:picLocks noChangeAspect="1"/>
          </p:cNvPicPr>
          <p:nvPr/>
        </p:nvPicPr>
        <p:blipFill>
          <a:blip r:embed="rId2"/>
          <a:stretch>
            <a:fillRect/>
          </a:stretch>
        </p:blipFill>
        <p:spPr>
          <a:xfrm>
            <a:off x="2743200" y="5638800"/>
            <a:ext cx="736600" cy="800100"/>
          </a:xfrm>
          <a:prstGeom prst="rect">
            <a:avLst/>
          </a:prstGeom>
        </p:spPr>
      </p:pic>
      <p:pic>
        <p:nvPicPr>
          <p:cNvPr id="5" name="Picture 4"/>
          <p:cNvPicPr>
            <a:picLocks noChangeAspect="1"/>
          </p:cNvPicPr>
          <p:nvPr/>
        </p:nvPicPr>
        <p:blipFill>
          <a:blip r:embed="rId3"/>
          <a:stretch>
            <a:fillRect/>
          </a:stretch>
        </p:blipFill>
        <p:spPr>
          <a:xfrm>
            <a:off x="4648200" y="5638800"/>
            <a:ext cx="711200" cy="838200"/>
          </a:xfrm>
          <a:prstGeom prst="rect">
            <a:avLst/>
          </a:prstGeom>
        </p:spPr>
      </p:pic>
      <p:sp>
        <p:nvSpPr>
          <p:cNvPr id="6" name="Action Button: Forward or Next 5">
            <a:hlinkClick r:id="" action="ppaction://hlinkshowjump?jump=nextslide" highlightClick="1"/>
          </p:cNvPr>
          <p:cNvSpPr/>
          <p:nvPr/>
        </p:nvSpPr>
        <p:spPr>
          <a:xfrm>
            <a:off x="7936992" y="6172200"/>
            <a:ext cx="749808" cy="533400"/>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3" Type="http://schemas.openxmlformats.org/officeDocument/2006/relationships/image" Target="../media/image3.jpeg"/><Relationship Id="rId1" Type="http://schemas.openxmlformats.org/officeDocument/2006/relationships/image" Target="../media/image1.jpeg"/></Relationships>
</file>

<file path=ppt/theme/theme1.xml><?xml version="1.0" encoding="utf-8"?>
<a:theme xmlns:a="http://schemas.openxmlformats.org/drawingml/2006/main" name="Focus">
  <a:themeElements>
    <a:clrScheme name="Focus">
      <a:dk1>
        <a:sysClr val="windowText" lastClr="000000"/>
      </a:dk1>
      <a:lt1>
        <a:sysClr val="window" lastClr="FFFFFF"/>
      </a:lt1>
      <a:dk2>
        <a:srgbClr val="0064E2"/>
      </a:dk2>
      <a:lt2>
        <a:srgbClr val="B5D2F5"/>
      </a:lt2>
      <a:accent1>
        <a:srgbClr val="FFB91D"/>
      </a:accent1>
      <a:accent2>
        <a:srgbClr val="F97817"/>
      </a:accent2>
      <a:accent3>
        <a:srgbClr val="6DE304"/>
      </a:accent3>
      <a:accent4>
        <a:srgbClr val="FF0000"/>
      </a:accent4>
      <a:accent5>
        <a:srgbClr val="732BEA"/>
      </a:accent5>
      <a:accent6>
        <a:srgbClr val="C913AD"/>
      </a:accent6>
      <a:hlink>
        <a:srgbClr val="FFE400"/>
      </a:hlink>
      <a:folHlink>
        <a:srgbClr val="A3EC62"/>
      </a:folHlink>
    </a:clrScheme>
    <a:fontScheme name="Focus">
      <a:majorFont>
        <a:latin typeface="Corbel"/>
        <a:ea typeface=""/>
        <a:cs typeface=""/>
        <a:font script="Jpan" typeface="ＭＳ ゴシック"/>
      </a:majorFont>
      <a:minorFont>
        <a:latin typeface="Corbel"/>
        <a:ea typeface=""/>
        <a:cs typeface=""/>
        <a:font script="Jpan" typeface="ＭＳ ゴシック"/>
      </a:minorFont>
    </a:fontScheme>
    <a:fmtScheme name="Focus">
      <a:fillStyleLst>
        <a:solidFill>
          <a:schemeClr val="phClr"/>
        </a:solidFill>
        <a:solidFill>
          <a:schemeClr val="phClr"/>
        </a:solidFill>
        <a:solidFill>
          <a:schemeClr val="phClr">
            <a:satMod val="150000"/>
          </a:schemeClr>
        </a:solidFill>
      </a:fillStyleLst>
      <a:lnStyleLst>
        <a:ln w="19050" cap="flat" cmpd="sng" algn="ctr">
          <a:solidFill>
            <a:schemeClr val="phClr">
              <a:shade val="95000"/>
              <a:satMod val="105000"/>
            </a:schemeClr>
          </a:solidFill>
          <a:prstDash val="solid"/>
        </a:ln>
        <a:ln w="38100" cap="flat" cmpd="sng" algn="ctr">
          <a:solidFill>
            <a:schemeClr val="phClr"/>
          </a:solidFill>
          <a:prstDash val="solid"/>
        </a:ln>
        <a:ln w="508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101600" dist="63500" dir="4200000" algn="br" rotWithShape="0">
              <a:srgbClr val="000000">
                <a:alpha val="50000"/>
              </a:srgbClr>
            </a:outerShdw>
          </a:effectLst>
        </a:effectStyle>
        <a:effectStyle>
          <a:effectLst>
            <a:glow rad="101600">
              <a:schemeClr val="lt1">
                <a:alpha val="40000"/>
              </a:schemeClr>
            </a:glow>
          </a:effectLst>
          <a:scene3d>
            <a:camera prst="orthographicFront">
              <a:rot lat="0" lon="0" rev="0"/>
            </a:camera>
            <a:lightRig rig="soft" dir="r">
              <a:rot lat="0" lon="0" rev="5400000"/>
            </a:lightRig>
          </a:scene3d>
          <a:sp3d prstMaterial="softmetal">
            <a:bevelT w="31750" h="63500"/>
          </a:sp3d>
        </a:effectStyle>
      </a:effectStyleLst>
      <a:bgFillStyleLst>
        <a:blipFill rotWithShape="1">
          <a:blip xmlns:r="http://schemas.openxmlformats.org/officeDocument/2006/relationships" r:embed="rId1">
            <a:duotone>
              <a:schemeClr val="phClr">
                <a:tint val="80000"/>
                <a:shade val="10000"/>
                <a:satMod val="250000"/>
              </a:schemeClr>
              <a:schemeClr val="phClr">
                <a:tint val="70000"/>
                <a:alpha val="80000"/>
                <a:satMod val="250000"/>
              </a:schemeClr>
            </a:duotone>
          </a:blip>
          <a:stretch/>
        </a:blipFill>
        <a:blipFill rotWithShape="1">
          <a:blip xmlns:r="http://schemas.openxmlformats.org/officeDocument/2006/relationships" r:embed="rId2">
            <a:duotone>
              <a:schemeClr val="phClr">
                <a:tint val="80000"/>
                <a:shade val="10000"/>
                <a:satMod val="250000"/>
              </a:schemeClr>
              <a:schemeClr val="phClr">
                <a:tint val="70000"/>
                <a:alpha val="80000"/>
                <a:satMod val="250000"/>
              </a:schemeClr>
            </a:duotone>
          </a:blip>
          <a:stretch/>
        </a:blipFill>
        <a:blipFill rotWithShape="1">
          <a:blip xmlns:r="http://schemas.openxmlformats.org/officeDocument/2006/relationships" r:embed="rId3">
            <a:duotone>
              <a:schemeClr val="phClr">
                <a:tint val="80000"/>
                <a:shade val="10000"/>
                <a:satMod val="250000"/>
              </a:schemeClr>
              <a:schemeClr val="phClr">
                <a:tint val="70000"/>
                <a:alpha val="80000"/>
                <a:satMod val="2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Focus.thmx</Template>
  <TotalTime>9659</TotalTime>
  <Words>4068</Words>
  <Application>Microsoft Macintosh PowerPoint</Application>
  <PresentationFormat>On-screen Show (4:3)</PresentationFormat>
  <Paragraphs>965</Paragraphs>
  <Slides>84</Slides>
  <Notes>0</Notes>
  <HiddenSlides>0</HiddenSlides>
  <MMClips>0</MMClips>
  <ScaleCrop>false</ScaleCrop>
  <HeadingPairs>
    <vt:vector size="4" baseType="variant">
      <vt:variant>
        <vt:lpstr>Design Template</vt:lpstr>
      </vt:variant>
      <vt:variant>
        <vt:i4>1</vt:i4>
      </vt:variant>
      <vt:variant>
        <vt:lpstr>Slide Titles</vt:lpstr>
      </vt:variant>
      <vt:variant>
        <vt:i4>84</vt:i4>
      </vt:variant>
    </vt:vector>
  </HeadingPairs>
  <TitlesOfParts>
    <vt:vector size="85" baseType="lpstr">
      <vt:lpstr>Focus</vt:lpstr>
      <vt:lpstr>Fractions and Decimals</vt:lpstr>
      <vt:lpstr>Introduction</vt:lpstr>
      <vt:lpstr>Curriculum Standards</vt:lpstr>
      <vt:lpstr>What To Do:</vt:lpstr>
      <vt:lpstr>Fractions &amp; Decimals</vt:lpstr>
      <vt:lpstr>Fraction Review</vt:lpstr>
      <vt:lpstr>Test Your Knowledge!</vt:lpstr>
      <vt:lpstr>How to Add Fractions</vt:lpstr>
      <vt:lpstr>How to Add Fractions</vt:lpstr>
      <vt:lpstr>How to Add Fractions</vt:lpstr>
      <vt:lpstr>How to Add Fractions</vt:lpstr>
      <vt:lpstr>Practice Adding Fractions</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How to Subtract Fractions</vt:lpstr>
      <vt:lpstr>How to Subtract Fractions</vt:lpstr>
      <vt:lpstr>How to Subtract Fractions</vt:lpstr>
      <vt:lpstr>How to Subtract Fractions</vt:lpstr>
      <vt:lpstr>How to Subtract Fractions</vt:lpstr>
      <vt:lpstr>Practice Subtracting Fractions</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Problem Solving</vt:lpstr>
      <vt:lpstr>Slide 44</vt:lpstr>
      <vt:lpstr>Slide 45</vt:lpstr>
      <vt:lpstr>Sam had a piece of ribbon that was 7/8 yard long. She cut off 2/8 yard to make a bow. She used the rest of the ribbon to make a tail for her kite. How much ribbon did she use to make the kite?</vt:lpstr>
      <vt:lpstr>Slide 47</vt:lpstr>
      <vt:lpstr>Slide 48</vt:lpstr>
      <vt:lpstr>Bill colored 3/5 of a flag red. Then he colored 1/5 of the same flag yellow. What fraction of the flag did he color in all?</vt:lpstr>
      <vt:lpstr>Slide 50</vt:lpstr>
      <vt:lpstr>Slide 51</vt:lpstr>
      <vt:lpstr>More Practice</vt:lpstr>
      <vt:lpstr> Introducing Fractions to Decimals</vt:lpstr>
      <vt:lpstr>Tenths Place</vt:lpstr>
      <vt:lpstr>Hundredths Place</vt:lpstr>
      <vt:lpstr>How can you write a decimal and fraction for the same part of a whole?</vt:lpstr>
      <vt:lpstr> Writing Fraction and Decimals</vt:lpstr>
      <vt:lpstr>Slide 58</vt:lpstr>
      <vt:lpstr>Slide 59</vt:lpstr>
      <vt:lpstr>Slide 60</vt:lpstr>
      <vt:lpstr>Slide 61</vt:lpstr>
      <vt:lpstr>Slide 62</vt:lpstr>
      <vt:lpstr>Slide 63</vt:lpstr>
      <vt:lpstr>Using Money to Understand Decimals</vt:lpstr>
      <vt:lpstr>Slide 65</vt:lpstr>
      <vt:lpstr>Slide 66</vt:lpstr>
      <vt:lpstr>Slide 67</vt:lpstr>
      <vt:lpstr>Slide 68</vt:lpstr>
      <vt:lpstr>Slide 69</vt:lpstr>
      <vt:lpstr>Slide 70</vt:lpstr>
      <vt:lpstr>Practice to Understand Decimals</vt:lpstr>
      <vt:lpstr>Adding with Money</vt:lpstr>
      <vt:lpstr>Adding with Money</vt:lpstr>
      <vt:lpstr>Practice Addition Problems</vt:lpstr>
      <vt:lpstr>Slide 75</vt:lpstr>
      <vt:lpstr>Slide 76</vt:lpstr>
      <vt:lpstr>Subtracting with Money</vt:lpstr>
      <vt:lpstr>Subtracting with Money</vt:lpstr>
      <vt:lpstr>Practice Subtraction Problems</vt:lpstr>
      <vt:lpstr>Slide 80</vt:lpstr>
      <vt:lpstr>Slide 81</vt:lpstr>
      <vt:lpstr>More Practice Worksheets</vt:lpstr>
      <vt:lpstr>Real World Application</vt:lpstr>
      <vt:lpstr>Cummulative Test</vt:lpstr>
    </vt:vector>
  </TitlesOfParts>
  <Company>Webster Elementary School - SMMUSD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Fractions and Decimals</dc:title>
  <dc:creator>Teacher</dc:creator>
  <cp:lastModifiedBy>Teacher</cp:lastModifiedBy>
  <cp:revision>50</cp:revision>
  <dcterms:created xsi:type="dcterms:W3CDTF">2009-06-24T21:46:19Z</dcterms:created>
  <dcterms:modified xsi:type="dcterms:W3CDTF">2009-06-24T21:47:05Z</dcterms:modified>
</cp:coreProperties>
</file>